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theme/themeOverride1.xml" ContentType="application/vnd.openxmlformats-officedocument.themeOverride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commentAuthors.xml" ContentType="application/vnd.openxmlformats-officedocument.presentationml.commentAuthors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theme/theme4.xml" ContentType="application/vnd.openxmlformats-officedocument.theme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emf" ContentType="image/x-emf"/>
  <Override PartName="/ppt/slideLayouts/slideLayout25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Default Extension="gif" ContentType="image/gif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wmf" ContentType="image/x-wmf"/>
  <Override PartName="/ppt/notesSlides/notesSlide18.xml" ContentType="application/vnd.openxmlformats-officedocument.presentationml.notesSlide+xml"/>
  <Default Extension="rels" ContentType="application/vnd.openxmlformats-package.relationship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  <p:sldMasterId id="2147483663" r:id="rId2"/>
  </p:sldMasterIdLst>
  <p:notesMasterIdLst>
    <p:notesMasterId r:id="rId39"/>
  </p:notesMasterIdLst>
  <p:handoutMasterIdLst>
    <p:handoutMasterId r:id="rId40"/>
  </p:handoutMasterIdLst>
  <p:sldIdLst>
    <p:sldId id="615" r:id="rId3"/>
    <p:sldId id="762" r:id="rId4"/>
    <p:sldId id="616" r:id="rId5"/>
    <p:sldId id="764" r:id="rId6"/>
    <p:sldId id="623" r:id="rId7"/>
    <p:sldId id="765" r:id="rId8"/>
    <p:sldId id="746" r:id="rId9"/>
    <p:sldId id="747" r:id="rId10"/>
    <p:sldId id="748" r:id="rId11"/>
    <p:sldId id="759" r:id="rId12"/>
    <p:sldId id="767" r:id="rId13"/>
    <p:sldId id="750" r:id="rId14"/>
    <p:sldId id="751" r:id="rId15"/>
    <p:sldId id="766" r:id="rId16"/>
    <p:sldId id="752" r:id="rId17"/>
    <p:sldId id="753" r:id="rId18"/>
    <p:sldId id="758" r:id="rId19"/>
    <p:sldId id="755" r:id="rId20"/>
    <p:sldId id="756" r:id="rId21"/>
    <p:sldId id="760" r:id="rId22"/>
    <p:sldId id="768" r:id="rId23"/>
    <p:sldId id="724" r:id="rId24"/>
    <p:sldId id="725" r:id="rId25"/>
    <p:sldId id="726" r:id="rId26"/>
    <p:sldId id="727" r:id="rId27"/>
    <p:sldId id="743" r:id="rId28"/>
    <p:sldId id="744" r:id="rId29"/>
    <p:sldId id="763" r:id="rId30"/>
    <p:sldId id="761" r:id="rId31"/>
    <p:sldId id="622" r:id="rId32"/>
    <p:sldId id="699" r:id="rId33"/>
    <p:sldId id="749" r:id="rId34"/>
    <p:sldId id="630" r:id="rId35"/>
    <p:sldId id="672" r:id="rId36"/>
    <p:sldId id="673" r:id="rId37"/>
    <p:sldId id="613" r:id="rId38"/>
  </p:sldIdLst>
  <p:sldSz cx="9144000" cy="6858000" type="screen4x3"/>
  <p:notesSz cx="7099300" cy="10234613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kern="1200">
        <a:solidFill>
          <a:schemeClr val="bg2"/>
        </a:solidFill>
        <a:latin typeface="SEOptimis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bg2"/>
        </a:solidFill>
        <a:latin typeface="SEOptimis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bg2"/>
        </a:solidFill>
        <a:latin typeface="SEOptimis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bg2"/>
        </a:solidFill>
        <a:latin typeface="SEOptimis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bg2"/>
        </a:solidFill>
        <a:latin typeface="SEOptimist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bg2"/>
        </a:solidFill>
        <a:latin typeface="SEOptimist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bg2"/>
        </a:solidFill>
        <a:latin typeface="SEOptimist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bg2"/>
        </a:solidFill>
        <a:latin typeface="SEOptimist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bg2"/>
        </a:solidFill>
        <a:latin typeface="SEOptimis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Alexander Brandl" initials="AB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FF66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665" autoAdjust="0"/>
    <p:restoredTop sz="82174" autoAdjust="0"/>
  </p:normalViewPr>
  <p:slideViewPr>
    <p:cSldViewPr>
      <p:cViewPr varScale="1">
        <p:scale>
          <a:sx n="85" d="100"/>
          <a:sy n="85" d="100"/>
        </p:scale>
        <p:origin x="-176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33" d="100"/>
        <a:sy n="33" d="100"/>
      </p:scale>
      <p:origin x="0" y="0"/>
    </p:cViewPr>
  </p:sorterViewPr>
  <p:notesViewPr>
    <p:cSldViewPr>
      <p:cViewPr varScale="1">
        <p:scale>
          <a:sx n="70" d="100"/>
          <a:sy n="70" d="100"/>
        </p:scale>
        <p:origin x="-3240" y="-108"/>
      </p:cViewPr>
      <p:guideLst>
        <p:guide orient="horz" pos="3223"/>
        <p:guide pos="2236"/>
      </p:guideLst>
    </p:cSldViewPr>
  </p:notesViewPr>
  <p:gridSpacing cx="36868100" cy="368681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handoutMaster" Target="handoutMasters/handoutMaster1.xml"/><Relationship Id="rId45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3.jpe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3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575" cy="5111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021138" y="0"/>
            <a:ext cx="3076575" cy="5111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051784C-ADFE-4DA2-AACF-491022A63CF1}" type="datetimeFigureOut">
              <a:rPr lang="ru-RU" smtClean="0"/>
              <a:pPr/>
              <a:t>30.11.2015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721850"/>
            <a:ext cx="3076575" cy="5111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 smtClean="0"/>
              <a:t>SMYLE</a:t>
            </a: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021138" y="9721850"/>
            <a:ext cx="3076575" cy="5111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B33ABD1-DD95-4A71-980F-C1CA89231B2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 defTabSz="990600">
              <a:defRPr sz="130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21138" y="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 algn="r" defTabSz="990600">
              <a:defRPr sz="130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3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90600" y="768350"/>
            <a:ext cx="5118100" cy="383698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94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9613" y="4860925"/>
            <a:ext cx="5680075" cy="4605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Click to edit Master text styles</a:t>
            </a:r>
          </a:p>
          <a:p>
            <a:pPr lvl="1"/>
            <a:r>
              <a:rPr lang="ru-RU" noProof="0" smtClean="0"/>
              <a:t>Second level</a:t>
            </a:r>
          </a:p>
          <a:p>
            <a:pPr lvl="2"/>
            <a:r>
              <a:rPr lang="ru-RU" noProof="0" smtClean="0"/>
              <a:t>Third level</a:t>
            </a:r>
          </a:p>
          <a:p>
            <a:pPr lvl="3"/>
            <a:r>
              <a:rPr lang="ru-RU" noProof="0" smtClean="0"/>
              <a:t>Fourth level</a:t>
            </a:r>
          </a:p>
          <a:p>
            <a:pPr lvl="4"/>
            <a:r>
              <a:rPr lang="ru-RU" noProof="0" smtClean="0"/>
              <a:t>Fifth level</a:t>
            </a:r>
          </a:p>
        </p:txBody>
      </p:sp>
      <p:sp>
        <p:nvSpPr>
          <p:cNvPr id="3994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72185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 defTabSz="990600">
              <a:defRPr sz="130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r>
              <a:rPr lang="en-US" dirty="0" smtClean="0"/>
              <a:t>SMYLE</a:t>
            </a:r>
            <a:endParaRPr lang="ru-RU" dirty="0"/>
          </a:p>
        </p:txBody>
      </p:sp>
      <p:sp>
        <p:nvSpPr>
          <p:cNvPr id="3994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21138" y="972185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 algn="r" defTabSz="990600">
              <a:defRPr sz="130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fld id="{0429F908-6E1F-4321-AA01-3656B844C66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808EA37-528A-45CF-B1EC-F831D5079EAE}" type="slidenum">
              <a:rPr lang="zh-CN" altLang="en-GB" smtClean="0">
                <a:latin typeface="Arial" pitchFamily="34" charset="0"/>
              </a:rPr>
              <a:pPr/>
              <a:t>3</a:t>
            </a:fld>
            <a:endParaRPr lang="en-GB" altLang="zh-CN" smtClean="0">
              <a:latin typeface="Arial" pitchFamily="34" charset="0"/>
            </a:endParaRPr>
          </a:p>
        </p:txBody>
      </p:sp>
      <p:sp>
        <p:nvSpPr>
          <p:cNvPr id="716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2188" y="768350"/>
            <a:ext cx="5114925" cy="3836988"/>
          </a:xfrm>
          <a:ln/>
        </p:spPr>
      </p:sp>
      <p:sp>
        <p:nvSpPr>
          <p:cNvPr id="716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fr-FR" smtClean="0">
                <a:latin typeface="Arial" pitchFamily="34" charset="0"/>
              </a:rPr>
              <a:t>BV; DNV</a:t>
            </a:r>
            <a:endParaRPr lang="en-GB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2188" y="768350"/>
            <a:ext cx="5114925" cy="3836988"/>
          </a:xfrm>
          <a:ln/>
        </p:spPr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fr-FR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808EA37-528A-45CF-B1EC-F831D5079EAE}" type="slidenum">
              <a:rPr lang="zh-CN" altLang="en-GB" smtClean="0">
                <a:latin typeface="Arial" pitchFamily="34" charset="0"/>
              </a:rPr>
              <a:pPr/>
              <a:t>21</a:t>
            </a:fld>
            <a:endParaRPr lang="en-GB" altLang="zh-CN" smtClean="0">
              <a:latin typeface="Arial" pitchFamily="34" charset="0"/>
            </a:endParaRPr>
          </a:p>
        </p:txBody>
      </p:sp>
      <p:sp>
        <p:nvSpPr>
          <p:cNvPr id="716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2188" y="768350"/>
            <a:ext cx="5114925" cy="3836988"/>
          </a:xfrm>
          <a:ln/>
        </p:spPr>
      </p:sp>
      <p:sp>
        <p:nvSpPr>
          <p:cNvPr id="716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fr-FR" smtClean="0">
                <a:latin typeface="Arial" pitchFamily="34" charset="0"/>
              </a:rPr>
              <a:t>BV; DNV</a:t>
            </a:r>
            <a:endParaRPr lang="en-GB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92188" y="768350"/>
            <a:ext cx="5114925" cy="38369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GB" altLang="zh-CN" dirty="0" smtClean="0"/>
              <a:t>Consistent range to operate the different needs of Plant </a:t>
            </a:r>
            <a:r>
              <a:rPr lang="en-GB" altLang="zh-CN" dirty="0" err="1" smtClean="0"/>
              <a:t>StruXture</a:t>
            </a:r>
            <a:r>
              <a:rPr lang="en-GB" altLang="zh-CN" dirty="0" smtClean="0"/>
              <a:t> architecture:</a:t>
            </a:r>
          </a:p>
          <a:p>
            <a:pPr lvl="1"/>
            <a:r>
              <a:rPr lang="en-GB" altLang="zh-CN" dirty="0" smtClean="0"/>
              <a:t> Engineering and SCADA servers, Operator stations</a:t>
            </a:r>
          </a:p>
          <a:p>
            <a:pPr lvl="1"/>
            <a:r>
              <a:rPr lang="en-GB" altLang="zh-CN" dirty="0" smtClean="0"/>
              <a:t> Dedicated industrial applications in new economies</a:t>
            </a:r>
          </a:p>
          <a:p>
            <a:pPr lvl="1"/>
            <a:endParaRPr lang="en-GB" altLang="zh-CN" dirty="0" smtClean="0"/>
          </a:p>
          <a:p>
            <a:r>
              <a:rPr lang="en-GB" altLang="zh-CN" dirty="0" smtClean="0"/>
              <a:t>Ease of integration in control room with 19” rack format</a:t>
            </a:r>
          </a:p>
          <a:p>
            <a:endParaRPr lang="en-GB" altLang="zh-CN" dirty="0" smtClean="0"/>
          </a:p>
          <a:p>
            <a:r>
              <a:rPr lang="en-GB" altLang="zh-CN" dirty="0" smtClean="0"/>
              <a:t>One stop shopping for a complete plant solution </a:t>
            </a:r>
          </a:p>
          <a:p>
            <a:pPr lvl="1"/>
            <a:r>
              <a:rPr lang="en-GB" altLang="zh-CN" dirty="0" smtClean="0"/>
              <a:t>Tested, validated and supported by Schneider with Plant </a:t>
            </a:r>
            <a:r>
              <a:rPr lang="en-GB" altLang="zh-CN" dirty="0" err="1" smtClean="0"/>
              <a:t>StruXcture</a:t>
            </a:r>
            <a:r>
              <a:rPr lang="en-GB" altLang="zh-CN" dirty="0" smtClean="0"/>
              <a:t> software like  </a:t>
            </a:r>
            <a:r>
              <a:rPr lang="en-GB" altLang="zh-CN" dirty="0" err="1" smtClean="0"/>
              <a:t>Vijeo</a:t>
            </a:r>
            <a:r>
              <a:rPr lang="en-GB" altLang="zh-CN" dirty="0" smtClean="0"/>
              <a:t> </a:t>
            </a:r>
            <a:r>
              <a:rPr lang="en-GB" altLang="zh-CN" dirty="0" err="1" smtClean="0"/>
              <a:t>Citect</a:t>
            </a:r>
            <a:r>
              <a:rPr lang="en-GB" altLang="zh-CN" dirty="0" smtClean="0"/>
              <a:t> and PES engineering.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SMYLE</a:t>
            </a:r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0429F908-6E1F-4321-AA01-3656B844C668}" type="slidenum">
              <a:rPr lang="ru-RU" smtClean="0"/>
              <a:pPr>
                <a:defRPr/>
              </a:pPr>
              <a:t>22</a:t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DDD06CA-CE47-4BC3-897F-3142F7B0BDF7}" type="slidenum">
              <a:rPr lang="ja-JP" altLang="en-GB">
                <a:solidFill>
                  <a:prstClr val="black"/>
                </a:solidFill>
              </a:rPr>
              <a:pPr/>
              <a:t>23</a:t>
            </a:fld>
            <a:endParaRPr lang="en-GB" altLang="ja-JP">
              <a:solidFill>
                <a:prstClr val="black"/>
              </a:solidFill>
            </a:endParaRPr>
          </a:p>
        </p:txBody>
      </p:sp>
      <p:sp>
        <p:nvSpPr>
          <p:cNvPr id="1099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0600" y="768350"/>
            <a:ext cx="5118100" cy="3838575"/>
          </a:xfrm>
          <a:ln/>
        </p:spPr>
      </p:sp>
      <p:sp>
        <p:nvSpPr>
          <p:cNvPr id="10997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08951" y="4863083"/>
            <a:ext cx="5681405" cy="4603935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DDD06CA-CE47-4BC3-897F-3142F7B0BDF7}" type="slidenum">
              <a:rPr lang="ja-JP" altLang="en-GB">
                <a:solidFill>
                  <a:prstClr val="black"/>
                </a:solidFill>
              </a:rPr>
              <a:pPr/>
              <a:t>24</a:t>
            </a:fld>
            <a:endParaRPr lang="en-GB" altLang="ja-JP">
              <a:solidFill>
                <a:prstClr val="black"/>
              </a:solidFill>
            </a:endParaRPr>
          </a:p>
        </p:txBody>
      </p:sp>
      <p:sp>
        <p:nvSpPr>
          <p:cNvPr id="1099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2188" y="768350"/>
            <a:ext cx="5114925" cy="3836988"/>
          </a:xfrm>
          <a:ln/>
        </p:spPr>
      </p:sp>
      <p:sp>
        <p:nvSpPr>
          <p:cNvPr id="10997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08952" y="4863083"/>
            <a:ext cx="5681405" cy="4603935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DDD06CA-CE47-4BC3-897F-3142F7B0BDF7}" type="slidenum">
              <a:rPr lang="ja-JP" altLang="en-GB">
                <a:solidFill>
                  <a:prstClr val="black"/>
                </a:solidFill>
              </a:rPr>
              <a:pPr/>
              <a:t>25</a:t>
            </a:fld>
            <a:endParaRPr lang="en-GB" altLang="ja-JP">
              <a:solidFill>
                <a:prstClr val="black"/>
              </a:solidFill>
            </a:endParaRPr>
          </a:p>
        </p:txBody>
      </p:sp>
      <p:sp>
        <p:nvSpPr>
          <p:cNvPr id="1099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2188" y="768350"/>
            <a:ext cx="5114925" cy="3836988"/>
          </a:xfrm>
          <a:ln/>
        </p:spPr>
      </p:sp>
      <p:sp>
        <p:nvSpPr>
          <p:cNvPr id="10997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08952" y="4863083"/>
            <a:ext cx="5681405" cy="4603935"/>
          </a:xfrm>
        </p:spPr>
        <p:txBody>
          <a:bodyPr/>
          <a:lstStyle/>
          <a:p>
            <a:pPr marL="273050" indent="-273050"/>
            <a:r>
              <a:rPr lang="en-US" altLang="zh-CN" dirty="0" smtClean="0"/>
              <a:t>Simple design, </a:t>
            </a:r>
          </a:p>
          <a:p>
            <a:pPr lvl="1"/>
            <a:r>
              <a:rPr lang="en-US" altLang="zh-CN" dirty="0" smtClean="0"/>
              <a:t>All in one, easy to choose, to order, to install…</a:t>
            </a:r>
          </a:p>
          <a:p>
            <a:pPr lvl="1"/>
            <a:r>
              <a:rPr lang="en-US" altLang="zh-CN" dirty="0" smtClean="0"/>
              <a:t>HMIBO Optimized and HMIBSU Universal with dual core CPU</a:t>
            </a:r>
          </a:p>
          <a:p>
            <a:pPr marL="273050" indent="-273050"/>
            <a:r>
              <a:rPr lang="en-GB" altLang="zh-CN" dirty="0" smtClean="0"/>
              <a:t>Small </a:t>
            </a:r>
            <a:r>
              <a:rPr lang="en-US" altLang="zh-CN" dirty="0" smtClean="0"/>
              <a:t>footprint, </a:t>
            </a:r>
          </a:p>
          <a:p>
            <a:pPr lvl="1"/>
            <a:r>
              <a:rPr lang="en-US" altLang="zh-CN" dirty="0" smtClean="0"/>
              <a:t>Downsizing without compromise on capabilities</a:t>
            </a:r>
          </a:p>
          <a:p>
            <a:pPr marL="273050" indent="-273050"/>
            <a:r>
              <a:rPr lang="en-US" altLang="zh-CN" dirty="0" smtClean="0"/>
              <a:t>Serenity of mind </a:t>
            </a:r>
          </a:p>
          <a:p>
            <a:pPr lvl="1"/>
            <a:r>
              <a:rPr lang="en-US" altLang="zh-CN" dirty="0" smtClean="0"/>
              <a:t>24/7, 50°C operations, maintenance free, </a:t>
            </a:r>
          </a:p>
          <a:p>
            <a:pPr lvl="1"/>
            <a:r>
              <a:rPr lang="en-US" altLang="zh-CN" dirty="0" smtClean="0"/>
              <a:t>Rested, validated and supported in Schneider solutions</a:t>
            </a:r>
          </a:p>
          <a:p>
            <a:pPr marL="273050" indent="-273050"/>
            <a:r>
              <a:rPr lang="en-US" altLang="zh-CN" dirty="0" smtClean="0"/>
              <a:t>Smart applications  </a:t>
            </a:r>
          </a:p>
          <a:p>
            <a:pPr lvl="1"/>
            <a:r>
              <a:rPr lang="en-US" altLang="zh-CN" dirty="0" smtClean="0"/>
              <a:t>For repetitive machines and infrastructures requiring Windows</a:t>
            </a:r>
          </a:p>
          <a:p>
            <a:pPr marL="273050" indent="-273050"/>
            <a:r>
              <a:rPr lang="en-US" altLang="zh-CN" dirty="0" smtClean="0"/>
              <a:t>Saving of money, </a:t>
            </a:r>
          </a:p>
          <a:p>
            <a:pPr lvl="1"/>
            <a:r>
              <a:rPr lang="en-US" altLang="zh-CN" dirty="0" smtClean="0"/>
              <a:t>Just enough for repetitive machines and infrastructures</a:t>
            </a:r>
          </a:p>
          <a:p>
            <a:pPr lvl="1"/>
            <a:r>
              <a:rPr lang="en-US" altLang="zh-CN" dirty="0" smtClean="0"/>
              <a:t>Office PC price range but with industrial features,</a:t>
            </a:r>
          </a:p>
          <a:p>
            <a:endParaRPr lang="en-US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92188" y="768350"/>
            <a:ext cx="5114925" cy="38369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SMYLE</a:t>
            </a:r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0429F908-6E1F-4321-AA01-3656B844C668}" type="slidenum">
              <a:rPr lang="ru-RU" smtClean="0"/>
              <a:pPr>
                <a:defRPr/>
              </a:pPr>
              <a:t>26</a:t>
            </a:fld>
            <a:endParaRPr lang="ru-RU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DDD06CA-CE47-4BC3-897F-3142F7B0BDF7}" type="slidenum">
              <a:rPr lang="ja-JP" altLang="en-GB"/>
              <a:pPr/>
              <a:t>27</a:t>
            </a:fld>
            <a:endParaRPr lang="en-GB" altLang="ja-JP"/>
          </a:p>
        </p:txBody>
      </p:sp>
      <p:sp>
        <p:nvSpPr>
          <p:cNvPr id="1099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0600" y="768350"/>
            <a:ext cx="5118100" cy="3838575"/>
          </a:xfrm>
          <a:ln/>
        </p:spPr>
      </p:sp>
      <p:sp>
        <p:nvSpPr>
          <p:cNvPr id="10997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08950" y="4863083"/>
            <a:ext cx="5681405" cy="4603935"/>
          </a:xfrm>
        </p:spPr>
        <p:txBody>
          <a:bodyPr/>
          <a:lstStyle/>
          <a:p>
            <a:pPr lvl="1" eaLnBrk="1" hangingPunct="1">
              <a:lnSpc>
                <a:spcPct val="90000"/>
              </a:lnSpc>
            </a:pPr>
            <a:r>
              <a:rPr lang="en-GB" sz="1600" dirty="0" smtClean="0"/>
              <a:t>Attested by certifications: UL508 industrial control,  ANSI/ISA 12.12.01, ATEX for hazardous locations and GL Marine</a:t>
            </a:r>
          </a:p>
          <a:p>
            <a:pPr lvl="1" eaLnBrk="1" hangingPunct="1">
              <a:lnSpc>
                <a:spcPct val="90000"/>
              </a:lnSpc>
            </a:pPr>
            <a:r>
              <a:rPr lang="en-GB" sz="1600" dirty="0" smtClean="0"/>
              <a:t>Rugged as HMI terminals:</a:t>
            </a:r>
          </a:p>
          <a:p>
            <a:pPr marL="1074738" lvl="2" indent="-257175" eaLnBrk="1" hangingPunct="1">
              <a:lnSpc>
                <a:spcPct val="90000"/>
              </a:lnSpc>
              <a:buFont typeface="Arial" pitchFamily="34" charset="0"/>
              <a:buChar char="–"/>
            </a:pPr>
            <a:r>
              <a:rPr lang="en-GB" sz="1600" dirty="0" smtClean="0"/>
              <a:t>Panel PC models with stainless steel bezel </a:t>
            </a:r>
          </a:p>
          <a:p>
            <a:pPr marL="1074738" lvl="2" indent="-257175" eaLnBrk="1" hangingPunct="1">
              <a:lnSpc>
                <a:spcPct val="90000"/>
              </a:lnSpc>
              <a:buFont typeface="Arial" pitchFamily="34" charset="0"/>
              <a:buChar char="–"/>
            </a:pPr>
            <a:r>
              <a:rPr lang="en-GB" sz="1600" dirty="0" smtClean="0"/>
              <a:t>Maintenance-free models, without fan and rotating media,</a:t>
            </a:r>
          </a:p>
          <a:p>
            <a:pPr marL="1074738" lvl="2" indent="-257175" eaLnBrk="1" hangingPunct="1">
              <a:lnSpc>
                <a:spcPct val="90000"/>
              </a:lnSpc>
              <a:buFont typeface="Arial" pitchFamily="34" charset="0"/>
              <a:buChar char="–"/>
            </a:pPr>
            <a:r>
              <a:rPr lang="en-GB" altLang="ja-JP" sz="1600" dirty="0" smtClean="0">
                <a:ea typeface="ＭＳ Ｐゴシック" charset="-128"/>
              </a:rPr>
              <a:t> Strong resistance to vibration and shocks, </a:t>
            </a:r>
            <a:endParaRPr lang="en-GB" sz="1600" dirty="0" smtClean="0"/>
          </a:p>
          <a:p>
            <a:pPr marL="1074738" lvl="2" indent="-257175" eaLnBrk="1" hangingPunct="1">
              <a:lnSpc>
                <a:spcPct val="90000"/>
              </a:lnSpc>
              <a:buFont typeface="Arial" pitchFamily="34" charset="0"/>
              <a:buChar char="–"/>
            </a:pPr>
            <a:r>
              <a:rPr lang="en-GB" sz="1600" dirty="0" smtClean="0"/>
              <a:t> 0 to +50°C operations 24/7, IP6</a:t>
            </a:r>
            <a:r>
              <a:rPr lang="ru-RU" sz="1600" dirty="0" smtClean="0"/>
              <a:t>6</a:t>
            </a:r>
            <a:r>
              <a:rPr lang="en-GB" sz="1600" dirty="0" smtClean="0"/>
              <a:t>, LED backlight,</a:t>
            </a:r>
          </a:p>
          <a:p>
            <a:pPr marL="1074738" lvl="2" indent="-257175" eaLnBrk="1" hangingPunct="1">
              <a:lnSpc>
                <a:spcPct val="90000"/>
              </a:lnSpc>
              <a:buFont typeface="Arial" pitchFamily="34" charset="0"/>
              <a:buChar char="–"/>
            </a:pPr>
            <a:r>
              <a:rPr lang="en-GB" sz="1600" dirty="0" smtClean="0"/>
              <a:t> High endurance technology for static data storage</a:t>
            </a:r>
          </a:p>
          <a:p>
            <a:pPr lvl="1" eaLnBrk="1" hangingPunct="1">
              <a:lnSpc>
                <a:spcPct val="90000"/>
              </a:lnSpc>
            </a:pPr>
            <a:r>
              <a:rPr lang="en-GB" sz="1600" dirty="0" smtClean="0"/>
              <a:t>System monitoring for maintenance (T°, fan &amp; HDD)</a:t>
            </a:r>
          </a:p>
          <a:p>
            <a:endParaRPr lang="en-US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2188" y="768350"/>
            <a:ext cx="5114925" cy="3836988"/>
          </a:xfrm>
          <a:ln/>
        </p:spPr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fr-FR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2B84016-7AB4-439E-A2B5-AA18992C6E1C}" type="slidenum">
              <a:rPr lang="ru-RU" smtClean="0">
                <a:latin typeface="Arial" pitchFamily="34" charset="0"/>
              </a:rPr>
              <a:pPr/>
              <a:t>30</a:t>
            </a:fld>
            <a:endParaRPr lang="ru-RU" smtClean="0">
              <a:latin typeface="Arial" pitchFamily="34" charset="0"/>
            </a:endParaRPr>
          </a:p>
        </p:txBody>
      </p:sp>
      <p:sp>
        <p:nvSpPr>
          <p:cNvPr id="860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2188" y="768350"/>
            <a:ext cx="5114925" cy="3836988"/>
          </a:xfrm>
          <a:ln/>
        </p:spPr>
      </p:sp>
      <p:sp>
        <p:nvSpPr>
          <p:cNvPr id="860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ru-RU" dirty="0" smtClean="0">
                <a:latin typeface="Arial" pitchFamily="34" charset="0"/>
              </a:rPr>
              <a:t>Программное обеспечение для программирования панелей –</a:t>
            </a:r>
            <a:r>
              <a:rPr lang="en-US" dirty="0" err="1" smtClean="0">
                <a:latin typeface="Arial" pitchFamily="34" charset="0"/>
              </a:rPr>
              <a:t>Vijeo</a:t>
            </a:r>
            <a:r>
              <a:rPr lang="en-US" dirty="0" smtClean="0">
                <a:latin typeface="Arial" pitchFamily="34" charset="0"/>
              </a:rPr>
              <a:t> </a:t>
            </a:r>
            <a:r>
              <a:rPr lang="ru-RU" dirty="0" smtClean="0">
                <a:latin typeface="Arial" pitchFamily="34" charset="0"/>
              </a:rPr>
              <a:t> </a:t>
            </a:r>
            <a:r>
              <a:rPr lang="en-US" dirty="0" smtClean="0">
                <a:latin typeface="Arial" pitchFamily="34" charset="0"/>
              </a:rPr>
              <a:t>Designer</a:t>
            </a:r>
          </a:p>
          <a:p>
            <a:r>
              <a:rPr lang="ru-RU" dirty="0" smtClean="0">
                <a:latin typeface="Arial" pitchFamily="34" charset="0"/>
              </a:rPr>
              <a:t>Часть панелей программируются в демо-режиме </a:t>
            </a:r>
            <a:r>
              <a:rPr lang="en-US" dirty="0" err="1" smtClean="0">
                <a:latin typeface="Arial" pitchFamily="34" charset="0"/>
              </a:rPr>
              <a:t>Vijeo</a:t>
            </a:r>
            <a:r>
              <a:rPr lang="en-US" dirty="0" smtClean="0">
                <a:latin typeface="Arial" pitchFamily="34" charset="0"/>
              </a:rPr>
              <a:t> </a:t>
            </a:r>
            <a:r>
              <a:rPr lang="ru-RU" dirty="0" smtClean="0">
                <a:latin typeface="Arial" pitchFamily="34" charset="0"/>
              </a:rPr>
              <a:t> </a:t>
            </a:r>
            <a:r>
              <a:rPr lang="en-US" dirty="0" smtClean="0">
                <a:latin typeface="Arial" pitchFamily="34" charset="0"/>
              </a:rPr>
              <a:t>Designer</a:t>
            </a:r>
            <a:r>
              <a:rPr lang="ru-RU" dirty="0" smtClean="0">
                <a:latin typeface="Arial" pitchFamily="34" charset="0"/>
              </a:rPr>
              <a:t>, который можно бесплатно скачать с сайта</a:t>
            </a:r>
          </a:p>
          <a:p>
            <a:pPr>
              <a:spcBef>
                <a:spcPct val="0"/>
              </a:spcBef>
            </a:pPr>
            <a:r>
              <a:rPr lang="en-US" dirty="0" err="1" smtClean="0">
                <a:latin typeface="Arial" pitchFamily="34" charset="0"/>
              </a:rPr>
              <a:t>Vijeo</a:t>
            </a:r>
            <a:r>
              <a:rPr lang="en-US" dirty="0" smtClean="0">
                <a:latin typeface="Arial" pitchFamily="34" charset="0"/>
              </a:rPr>
              <a:t> </a:t>
            </a:r>
            <a:r>
              <a:rPr lang="ru-RU" dirty="0" smtClean="0">
                <a:latin typeface="Arial" pitchFamily="34" charset="0"/>
              </a:rPr>
              <a:t> </a:t>
            </a:r>
            <a:r>
              <a:rPr lang="en-US" dirty="0" smtClean="0">
                <a:latin typeface="Arial" pitchFamily="34" charset="0"/>
              </a:rPr>
              <a:t>Designer</a:t>
            </a:r>
            <a:r>
              <a:rPr lang="ru-RU" dirty="0" smtClean="0">
                <a:latin typeface="Arial" pitchFamily="34" charset="0"/>
              </a:rPr>
              <a:t>  - имеет очень большие функциональные возможности:</a:t>
            </a:r>
          </a:p>
          <a:p>
            <a:pPr>
              <a:spcBef>
                <a:spcPct val="0"/>
              </a:spcBef>
            </a:pPr>
            <a:r>
              <a:rPr lang="ru-RU" dirty="0" smtClean="0">
                <a:latin typeface="Arial" pitchFamily="34" charset="0"/>
              </a:rPr>
              <a:t>Встроенные рецепты</a:t>
            </a:r>
          </a:p>
          <a:p>
            <a:pPr>
              <a:spcBef>
                <a:spcPct val="0"/>
              </a:spcBef>
            </a:pPr>
            <a:r>
              <a:rPr lang="ru-RU" dirty="0" smtClean="0">
                <a:latin typeface="Arial" pitchFamily="34" charset="0"/>
              </a:rPr>
              <a:t>Большая библиотека «промышленных» объектов (более 4тыс)</a:t>
            </a:r>
          </a:p>
          <a:p>
            <a:pPr>
              <a:spcBef>
                <a:spcPct val="0"/>
              </a:spcBef>
            </a:pPr>
            <a:r>
              <a:rPr lang="ru-RU" dirty="0" smtClean="0">
                <a:latin typeface="Arial" pitchFamily="34" charset="0"/>
              </a:rPr>
              <a:t>Анимация, тренды, тревоги</a:t>
            </a:r>
          </a:p>
          <a:p>
            <a:pPr>
              <a:spcBef>
                <a:spcPct val="0"/>
              </a:spcBef>
            </a:pPr>
            <a:r>
              <a:rPr lang="ru-RU" dirty="0" smtClean="0">
                <a:latin typeface="Arial" pitchFamily="34" charset="0"/>
              </a:rPr>
              <a:t>Возможность запрограммировать отправку </a:t>
            </a:r>
            <a:r>
              <a:rPr lang="en-US" dirty="0" smtClean="0">
                <a:latin typeface="Arial" pitchFamily="34" charset="0"/>
              </a:rPr>
              <a:t>e-mail </a:t>
            </a:r>
            <a:r>
              <a:rPr lang="ru-RU" dirty="0" smtClean="0">
                <a:latin typeface="Arial" pitchFamily="34" charset="0"/>
              </a:rPr>
              <a:t>сообщений по заданному событию</a:t>
            </a:r>
          </a:p>
          <a:p>
            <a:pPr>
              <a:spcBef>
                <a:spcPct val="0"/>
              </a:spcBef>
            </a:pPr>
            <a:r>
              <a:rPr lang="ru-RU" dirty="0" smtClean="0">
                <a:latin typeface="Arial" pitchFamily="34" charset="0"/>
              </a:rPr>
              <a:t>Поддержка </a:t>
            </a:r>
            <a:r>
              <a:rPr lang="en-US" dirty="0" smtClean="0">
                <a:latin typeface="Arial" pitchFamily="34" charset="0"/>
              </a:rPr>
              <a:t>Java script</a:t>
            </a:r>
          </a:p>
          <a:p>
            <a:pPr>
              <a:spcBef>
                <a:spcPct val="0"/>
              </a:spcBef>
            </a:pPr>
            <a:r>
              <a:rPr lang="ru-RU" dirty="0" smtClean="0">
                <a:latin typeface="Arial" pitchFamily="34" charset="0"/>
              </a:rPr>
              <a:t>Симуляция без подключения панели и ПЛК</a:t>
            </a:r>
          </a:p>
          <a:p>
            <a:pPr>
              <a:spcBef>
                <a:spcPct val="0"/>
              </a:spcBef>
            </a:pPr>
            <a:r>
              <a:rPr lang="ru-RU" dirty="0" smtClean="0">
                <a:latin typeface="Arial" pitchFamily="34" charset="0"/>
              </a:rPr>
              <a:t>Большая библиотека драйверов сторонних производителей</a:t>
            </a:r>
          </a:p>
          <a:p>
            <a:pPr>
              <a:spcBef>
                <a:spcPct val="0"/>
              </a:spcBef>
            </a:pPr>
            <a:r>
              <a:rPr lang="ru-RU" dirty="0" smtClean="0">
                <a:latin typeface="Arial" pitchFamily="34" charset="0"/>
              </a:rPr>
              <a:t>Все панели имеющие </a:t>
            </a:r>
            <a:r>
              <a:rPr lang="en-US" dirty="0" smtClean="0">
                <a:latin typeface="Arial" pitchFamily="34" charset="0"/>
              </a:rPr>
              <a:t>Ethernet </a:t>
            </a:r>
            <a:r>
              <a:rPr lang="ru-RU" dirty="0" smtClean="0">
                <a:latin typeface="Arial" pitchFamily="34" charset="0"/>
              </a:rPr>
              <a:t>имеют веб-шлюз</a:t>
            </a:r>
          </a:p>
          <a:p>
            <a:pPr>
              <a:spcBef>
                <a:spcPct val="0"/>
              </a:spcBef>
            </a:pPr>
            <a:r>
              <a:rPr lang="ru-RU" dirty="0" smtClean="0">
                <a:latin typeface="Arial" pitchFamily="34" charset="0"/>
              </a:rPr>
              <a:t>Есть так же дополнительный набор программных продуктов облегчающих жизнь разработчикам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2188" y="768350"/>
            <a:ext cx="5114925" cy="3836988"/>
          </a:xfrm>
          <a:ln/>
        </p:spPr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ru-RU" dirty="0" smtClean="0"/>
              <a:t>Новинка</a:t>
            </a:r>
            <a:r>
              <a:rPr lang="ru-RU" baseline="0" dirty="0" smtClean="0"/>
              <a:t> 2015 года! Первая </a:t>
            </a:r>
            <a:endParaRPr lang="fr-FR" dirty="0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9825058-1AB2-4F72-B2B9-D3A1902B1B7E}" type="slidenum">
              <a:rPr lang="ru-RU" smtClean="0">
                <a:latin typeface="Arial" pitchFamily="34" charset="0"/>
              </a:rPr>
              <a:pPr/>
              <a:t>31</a:t>
            </a:fld>
            <a:endParaRPr lang="ru-RU" smtClean="0">
              <a:latin typeface="Arial" pitchFamily="34" charset="0"/>
            </a:endParaRPr>
          </a:p>
        </p:txBody>
      </p:sp>
      <p:sp>
        <p:nvSpPr>
          <p:cNvPr id="870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2188" y="768350"/>
            <a:ext cx="5114925" cy="3836988"/>
          </a:xfrm>
          <a:ln/>
        </p:spPr>
      </p:sp>
      <p:sp>
        <p:nvSpPr>
          <p:cNvPr id="870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92188" y="768350"/>
            <a:ext cx="5114925" cy="38369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635A702-A999-C84B-82AA-DDCD6C0F85A2}" type="slidenum">
              <a:rPr lang="en-US" smtClean="0">
                <a:solidFill>
                  <a:srgbClr val="EEECE1"/>
                </a:solidFill>
              </a:rPr>
              <a:pPr>
                <a:defRPr/>
              </a:pPr>
              <a:t>32</a:t>
            </a:fld>
            <a:endParaRPr lang="en-US">
              <a:solidFill>
                <a:srgbClr val="EEECE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3140762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2B484F9-F7BE-47B7-AA82-65219E8DF17D}" type="slidenum">
              <a:rPr lang="en-GB" altLang="zh-CN"/>
              <a:pPr/>
              <a:t>33</a:t>
            </a:fld>
            <a:endParaRPr lang="en-GB" altLang="zh-CN"/>
          </a:p>
        </p:txBody>
      </p:sp>
      <p:sp>
        <p:nvSpPr>
          <p:cNvPr id="1423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2188" y="768350"/>
            <a:ext cx="5114925" cy="3836988"/>
          </a:xfrm>
          <a:ln/>
        </p:spPr>
      </p:sp>
      <p:sp>
        <p:nvSpPr>
          <p:cNvPr id="1423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97FE282-77D0-4E64-B859-0EF5C294E010}" type="slidenum">
              <a:rPr lang="en-US" smtClean="0"/>
              <a:pPr/>
              <a:t>34</a:t>
            </a:fld>
            <a:endParaRPr lang="en-US" smtClean="0"/>
          </a:p>
        </p:txBody>
      </p:sp>
      <p:sp>
        <p:nvSpPr>
          <p:cNvPr id="17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2188" y="768350"/>
            <a:ext cx="5114925" cy="3836988"/>
          </a:xfrm>
          <a:ln/>
        </p:spPr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noProof="1" smtClean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97FE282-77D0-4E64-B859-0EF5C294E010}" type="slidenum">
              <a:rPr lang="en-US" smtClean="0"/>
              <a:pPr/>
              <a:t>35</a:t>
            </a:fld>
            <a:endParaRPr lang="en-US" smtClean="0"/>
          </a:p>
        </p:txBody>
      </p:sp>
      <p:sp>
        <p:nvSpPr>
          <p:cNvPr id="17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2188" y="768350"/>
            <a:ext cx="5114925" cy="3836988"/>
          </a:xfrm>
          <a:ln/>
        </p:spPr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noProof="1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92188" y="768350"/>
            <a:ext cx="5114925" cy="38369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Широкая линейка</a:t>
            </a:r>
            <a:r>
              <a:rPr lang="ru-RU" baseline="0" dirty="0" smtClean="0"/>
              <a:t> панелей оператора, начиная от 3,5</a:t>
            </a:r>
            <a:r>
              <a:rPr lang="en-US" baseline="0" dirty="0" smtClean="0"/>
              <a:t>’’ </a:t>
            </a:r>
            <a:r>
              <a:rPr lang="ru-RU" baseline="0" dirty="0" smtClean="0"/>
              <a:t>до 12</a:t>
            </a:r>
            <a:r>
              <a:rPr lang="en-US" baseline="0" dirty="0" smtClean="0"/>
              <a:t>’’</a:t>
            </a:r>
          </a:p>
          <a:p>
            <a:r>
              <a:rPr lang="ru-RU" baseline="0" dirty="0" smtClean="0"/>
              <a:t>Увеличенный диапазон рабочих температур</a:t>
            </a:r>
            <a:endParaRPr lang="ru-RU" dirty="0" smtClean="0"/>
          </a:p>
          <a:p>
            <a:r>
              <a:rPr lang="ru-RU" dirty="0" smtClean="0"/>
              <a:t>Сертификаты</a:t>
            </a:r>
            <a:r>
              <a:rPr lang="ru-RU" baseline="0" dirty="0" smtClean="0"/>
              <a:t> по взрывобезопасности, морское применение</a:t>
            </a:r>
          </a:p>
          <a:p>
            <a:r>
              <a:rPr lang="ru-RU" baseline="0" dirty="0" smtClean="0"/>
              <a:t>3 модели в стальном корпусе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SMYLE</a:t>
            </a: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0429F908-6E1F-4321-AA01-3656B844C668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92188" y="768350"/>
            <a:ext cx="5114925" cy="38369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801688" lvl="1" indent="-344488" algn="l">
              <a:spcBef>
                <a:spcPts val="600"/>
              </a:spcBef>
              <a:buClr>
                <a:srgbClr val="626469"/>
              </a:buClr>
              <a:buFont typeface="Arial" pitchFamily="34" charset="0"/>
              <a:buChar char="–"/>
            </a:pPr>
            <a:r>
              <a:rPr lang="en-US" altLang="zh-CN" sz="1800" b="0" dirty="0" smtClean="0">
                <a:solidFill>
                  <a:srgbClr val="000000">
                    <a:lumMod val="50000"/>
                    <a:lumOff val="50000"/>
                  </a:srgbClr>
                </a:solidFill>
                <a:latin typeface="Arial"/>
              </a:rPr>
              <a:t>Corrosion resistant stainless grade 304  </a:t>
            </a:r>
          </a:p>
          <a:p>
            <a:pPr marL="801688" lvl="1" indent="-344488" algn="l">
              <a:spcBef>
                <a:spcPts val="600"/>
              </a:spcBef>
              <a:buClr>
                <a:srgbClr val="626469"/>
              </a:buClr>
              <a:buFont typeface="Arial" pitchFamily="34" charset="0"/>
              <a:buChar char="–"/>
            </a:pPr>
            <a:r>
              <a:rPr lang="en-US" altLang="zh-CN" sz="1800" b="0" dirty="0" smtClean="0">
                <a:solidFill>
                  <a:srgbClr val="000000">
                    <a:lumMod val="50000"/>
                    <a:lumOff val="50000"/>
                  </a:srgbClr>
                </a:solidFill>
                <a:latin typeface="Arial"/>
              </a:rPr>
              <a:t>Conform to F&amp;B standard </a:t>
            </a:r>
            <a:r>
              <a:rPr kumimoji="1" lang="en-US" altLang="ja-JP" sz="1800" b="0" dirty="0" smtClean="0">
                <a:solidFill>
                  <a:srgbClr val="000000">
                    <a:lumMod val="50000"/>
                    <a:lumOff val="50000"/>
                  </a:srgbClr>
                </a:solidFill>
              </a:rPr>
              <a:t>EN 1672-2</a:t>
            </a:r>
          </a:p>
          <a:p>
            <a:pPr marL="801688" lvl="1" indent="-344488" algn="l">
              <a:spcBef>
                <a:spcPts val="600"/>
              </a:spcBef>
              <a:buClr>
                <a:srgbClr val="626469"/>
              </a:buClr>
              <a:buFont typeface="Arial" pitchFamily="34" charset="0"/>
              <a:buChar char="–"/>
            </a:pPr>
            <a:r>
              <a:rPr kumimoji="1" lang="en-US" altLang="ja-JP" sz="1800" b="0" dirty="0" smtClean="0">
                <a:solidFill>
                  <a:srgbClr val="000000">
                    <a:lumMod val="50000"/>
                    <a:lumOff val="50000"/>
                  </a:srgbClr>
                </a:solidFill>
              </a:rPr>
              <a:t>Protection IP66K and conformal coating </a:t>
            </a:r>
            <a:endParaRPr kumimoji="1" lang="ru-RU" altLang="ja-JP" sz="1800" b="0" dirty="0" smtClean="0">
              <a:solidFill>
                <a:srgbClr val="000000">
                  <a:lumMod val="50000"/>
                  <a:lumOff val="50000"/>
                </a:srgbClr>
              </a:solidFill>
            </a:endParaRPr>
          </a:p>
          <a:p>
            <a:pPr marL="801688" lvl="1" indent="-344488" algn="l">
              <a:spcBef>
                <a:spcPts val="600"/>
              </a:spcBef>
              <a:buClr>
                <a:srgbClr val="626469"/>
              </a:buClr>
              <a:buFont typeface="Arial" pitchFamily="34" charset="0"/>
              <a:buChar char="–"/>
            </a:pPr>
            <a:r>
              <a:rPr lang="en-US" altLang="zh-CN" sz="1800" b="0" dirty="0" smtClean="0">
                <a:solidFill>
                  <a:srgbClr val="000000">
                    <a:lumMod val="50000"/>
                    <a:lumOff val="50000"/>
                  </a:srgbClr>
                </a:solidFill>
                <a:latin typeface="Arial"/>
              </a:rPr>
              <a:t>Protection against Chemical and oil    substances in Machine tool area </a:t>
            </a:r>
            <a:endParaRPr lang="ru-RU" altLang="zh-CN" sz="1800" b="0" dirty="0" smtClean="0">
              <a:solidFill>
                <a:srgbClr val="000000">
                  <a:lumMod val="50000"/>
                  <a:lumOff val="50000"/>
                </a:srgbClr>
              </a:solidFill>
              <a:latin typeface="Arial"/>
            </a:endParaRPr>
          </a:p>
          <a:p>
            <a:pPr marL="801688" marR="0" lvl="1" indent="-344488" algn="l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rgbClr val="626469"/>
              </a:buClr>
              <a:buSzTx/>
              <a:buFont typeface="Arial" pitchFamily="34" charset="0"/>
              <a:buChar char="–"/>
              <a:tabLst/>
              <a:defRPr/>
            </a:pPr>
            <a:r>
              <a:rPr lang="en-US" altLang="zh-CN" sz="1800" b="0" dirty="0" smtClean="0">
                <a:solidFill>
                  <a:srgbClr val="000000">
                    <a:lumMod val="50000"/>
                    <a:lumOff val="50000"/>
                  </a:srgbClr>
                </a:solidFill>
                <a:latin typeface="Arial"/>
              </a:rPr>
              <a:t>Hazardous location ( Class1 Div2 , ATEX Cat 3 certificates ) and Marine Bridge and Deck. </a:t>
            </a:r>
          </a:p>
          <a:p>
            <a:pPr marL="801688" lvl="1" indent="-344488" algn="l">
              <a:spcBef>
                <a:spcPts val="600"/>
              </a:spcBef>
              <a:buClr>
                <a:srgbClr val="626469"/>
              </a:buClr>
              <a:buFont typeface="Arial" pitchFamily="34" charset="0"/>
              <a:buChar char="–"/>
            </a:pPr>
            <a:endParaRPr lang="en-US" altLang="zh-CN" sz="1800" b="0" dirty="0" smtClean="0">
              <a:solidFill>
                <a:srgbClr val="000000">
                  <a:lumMod val="50000"/>
                  <a:lumOff val="50000"/>
                </a:srgbClr>
              </a:solidFill>
              <a:latin typeface="Arial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SMYLE</a:t>
            </a:r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0429F908-6E1F-4321-AA01-3656B844C668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2188" y="768350"/>
            <a:ext cx="5114925" cy="3836988"/>
          </a:xfrm>
          <a:ln/>
        </p:spPr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ru-RU" dirty="0" smtClean="0"/>
              <a:t>Новинка</a:t>
            </a:r>
            <a:r>
              <a:rPr lang="ru-RU" baseline="0" dirty="0" smtClean="0"/>
              <a:t> 2015 года! Первая модульная панель оператора, состоящая из двух отдельных частей (процессорный модуль и дисплей), которые полностью друг с другом совместимы. </a:t>
            </a:r>
            <a:endParaRPr lang="fr-FR" dirty="0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92188" y="768350"/>
            <a:ext cx="5114925" cy="3836988"/>
          </a:xfrm>
          <a:ln/>
        </p:spPr>
      </p:sp>
      <p:sp>
        <p:nvSpPr>
          <p:cNvPr id="19459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Arial" pitchFamily="34" charset="0"/>
            </a:endParaRPr>
          </a:p>
        </p:txBody>
      </p:sp>
      <p:sp>
        <p:nvSpPr>
          <p:cNvPr id="19460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2C53963-7AED-4065-B843-763B2454909A}" type="slidenum">
              <a:rPr lang="ja-JP" altLang="en-GB" smtClean="0">
                <a:latin typeface="Arial" pitchFamily="34" charset="0"/>
                <a:ea typeface="ＭＳ Ｐゴシック" pitchFamily="34" charset="-128"/>
              </a:rPr>
              <a:pPr/>
              <a:t>9</a:t>
            </a:fld>
            <a:endParaRPr lang="en-GB" altLang="ja-JP" smtClean="0">
              <a:latin typeface="Arial" pitchFamily="34" charset="0"/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21" name="スライド イメージ プレースホルダー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92188" y="768350"/>
            <a:ext cx="5114925" cy="3836988"/>
          </a:xfrm>
          <a:ln/>
        </p:spPr>
      </p:sp>
      <p:sp>
        <p:nvSpPr>
          <p:cNvPr id="235522" name="ノート プレースホルダー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ja-JP" altLang="en-US" smtClean="0">
              <a:latin typeface="Arial" charset="0"/>
            </a:endParaRPr>
          </a:p>
        </p:txBody>
      </p:sp>
      <p:sp>
        <p:nvSpPr>
          <p:cNvPr id="235523" name="スライド番号プレースホルダー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477AC44-45CE-4416-9921-5D8BFF23CE98}" type="slidenum">
              <a:rPr lang="ja-JP" altLang="en-US" smtClean="0">
                <a:latin typeface="Arial" charset="0"/>
              </a:rPr>
              <a:pPr/>
              <a:t>10</a:t>
            </a:fld>
            <a:endParaRPr lang="en-US" altLang="ja-JP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154" name="スライド イメージ プレースホルダー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92188" y="768350"/>
            <a:ext cx="5114925" cy="3836988"/>
          </a:xfrm>
          <a:ln/>
        </p:spPr>
      </p:sp>
      <p:sp>
        <p:nvSpPr>
          <p:cNvPr id="177155" name="ノート プレースホルダー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altLang="ja-JP" smtClean="0"/>
              <a:t>Regarding XL display, </a:t>
            </a:r>
          </a:p>
          <a:p>
            <a:pPr eaLnBrk="1" hangingPunct="1"/>
            <a:r>
              <a:rPr lang="en-US" altLang="ja-JP" smtClean="0"/>
              <a:t>The product image will depend on Shanghai design center.</a:t>
            </a:r>
          </a:p>
        </p:txBody>
      </p:sp>
      <p:sp>
        <p:nvSpPr>
          <p:cNvPr id="177156" name="スライド番号プレースホルダー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C16CD00-6A68-4D5D-955C-2EDA7A05C28D}" type="slidenum">
              <a:rPr lang="ja-JP" altLang="en-US"/>
              <a:pPr/>
              <a:t>11</a:t>
            </a:fld>
            <a:endParaRPr lang="en-US" altLang="ja-JP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2188" y="768350"/>
            <a:ext cx="5114925" cy="3836988"/>
          </a:xfrm>
          <a:ln/>
        </p:spPr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fr-FR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Logo SE A4 Blanc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27763" y="5734050"/>
            <a:ext cx="2576512" cy="941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31800" y="77788"/>
            <a:ext cx="8280400" cy="1550987"/>
          </a:xfrm>
        </p:spPr>
        <p:txBody>
          <a:bodyPr/>
          <a:lstStyle>
            <a:lvl1pPr>
              <a:defRPr sz="4800"/>
            </a:lvl1pPr>
          </a:lstStyle>
          <a:p>
            <a:r>
              <a:rPr lang="en-GB"/>
              <a:t>Click to modify the title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31800" y="1773238"/>
            <a:ext cx="4968875" cy="1655762"/>
          </a:xfrm>
        </p:spPr>
        <p:txBody>
          <a:bodyPr tIns="45720" rIns="54000" bIns="45720"/>
          <a:lstStyle>
            <a:lvl1pPr marL="0" indent="0">
              <a:buFont typeface="Arial" charset="0"/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GB"/>
              <a:t>Click</a:t>
            </a:r>
            <a:r>
              <a:rPr lang="fr-FR"/>
              <a:t> to modify the sub-title</a:t>
            </a:r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0"/>
          </p:nvPr>
        </p:nvSpPr>
        <p:spPr bwMode="auto">
          <a:xfrm>
            <a:off x="6372225" y="5229225"/>
            <a:ext cx="2270125" cy="1368425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9600">
                <a:solidFill>
                  <a:schemeClr val="tx1"/>
                </a:solidFill>
                <a:latin typeface="SEOptimist" pitchFamily="50" charset="0"/>
              </a:defRPr>
            </a:lvl1pPr>
          </a:lstStyle>
          <a:p>
            <a:pPr>
              <a:defRPr/>
            </a:pPr>
            <a:endParaRPr lang="ru-RU"/>
          </a:p>
        </p:txBody>
      </p:sp>
    </p:spTree>
  </p:cSld>
  <p:clrMapOvr>
    <a:overrideClrMapping bg1="dk2" tx1="lt1" bg2="dk1" tx2="lt2" accent1="accent1" accent2="accent2" accent3="accent3" accent4="accent4" accent5="accent5" accent6="accent6" hlink="hlink" folHlink="folHlink"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42100" y="77788"/>
            <a:ext cx="2070100" cy="62214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31800" y="77788"/>
            <a:ext cx="6057900" cy="62214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1800" y="77788"/>
            <a:ext cx="8280400" cy="115093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31800" y="1773238"/>
            <a:ext cx="4064000" cy="45259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73238"/>
            <a:ext cx="4064000" cy="45259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32358" y="77788"/>
            <a:ext cx="8279284" cy="62214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omparison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71464"/>
            <a:ext cx="8229481" cy="1095375"/>
          </a:xfrm>
        </p:spPr>
        <p:txBody>
          <a:bodyPr/>
          <a:lstStyle>
            <a:lvl1pPr>
              <a:defRPr>
                <a:solidFill>
                  <a:srgbClr val="009530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09713"/>
            <a:ext cx="3889713" cy="517525"/>
          </a:xfrm>
        </p:spPr>
        <p:txBody>
          <a:bodyPr rIns="0" anchor="t" anchorCtr="0"/>
          <a:lstStyle>
            <a:lvl1pPr marL="0" indent="0" algn="l">
              <a:buNone/>
              <a:defRPr sz="2200" b="1">
                <a:solidFill>
                  <a:srgbClr val="009530"/>
                </a:solidFill>
                <a:latin typeface="Arial" pitchFamily="34" charset="0"/>
                <a:cs typeface="Arial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09713"/>
            <a:ext cx="4041656" cy="517525"/>
          </a:xfrm>
        </p:spPr>
        <p:txBody>
          <a:bodyPr rIns="0" anchor="t" anchorCtr="0"/>
          <a:lstStyle>
            <a:lvl1pPr marL="0" indent="0" algn="l">
              <a:buNone/>
              <a:defRPr sz="2200" b="1">
                <a:solidFill>
                  <a:srgbClr val="009530"/>
                </a:solidFill>
                <a:latin typeface="Arial" pitchFamily="34" charset="0"/>
                <a:cs typeface="Arial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0"/>
          </p:nvPr>
        </p:nvSpPr>
        <p:spPr>
          <a:xfrm>
            <a:off x="457320" y="2144714"/>
            <a:ext cx="3889594" cy="4127499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2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4644647" y="2144714"/>
            <a:ext cx="4042034" cy="4127499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2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456129" y="6345953"/>
            <a:ext cx="2130481" cy="123111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spAutoFit/>
          </a:bodyPr>
          <a:lstStyle/>
          <a:p>
            <a:r>
              <a:rPr lang="en-US" sz="800" dirty="0" smtClean="0">
                <a:solidFill>
                  <a:srgbClr val="626469"/>
                </a:solidFill>
                <a:latin typeface="Arial" pitchFamily="34" charset="0"/>
                <a:cs typeface="Arial" pitchFamily="34" charset="0"/>
              </a:rPr>
              <a:t>Confidential Property of Schneider Electric</a:t>
            </a:r>
          </a:p>
        </p:txBody>
      </p:sp>
      <p:sp>
        <p:nvSpPr>
          <p:cNvPr id="11" name="TextBox 10"/>
          <p:cNvSpPr txBox="1"/>
          <p:nvPr userDrawn="1"/>
        </p:nvSpPr>
        <p:spPr>
          <a:xfrm>
            <a:off x="456129" y="6345953"/>
            <a:ext cx="2130481" cy="123111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spAutoFit/>
          </a:bodyPr>
          <a:lstStyle/>
          <a:p>
            <a:r>
              <a:rPr lang="en-US" sz="800" dirty="0" smtClean="0">
                <a:solidFill>
                  <a:srgbClr val="626469"/>
                </a:solidFill>
                <a:latin typeface="Arial" pitchFamily="34" charset="0"/>
                <a:cs typeface="Arial" pitchFamily="34" charset="0"/>
              </a:rPr>
              <a:t>Confidential Property of Schneider Electric</a:t>
            </a:r>
          </a:p>
        </p:txBody>
      </p:sp>
    </p:spTree>
    <p:extLst>
      <p:ext uri="{BB962C8B-B14F-4D97-AF65-F5344CB8AC3E}">
        <p14:creationId xmlns:p14="http://schemas.microsoft.com/office/powerpoint/2010/main" xmlns="" val="22203513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16BA5-2743-4251-87F9-31C7C72D1BAC}" type="datetimeFigureOut">
              <a:rPr lang="ru-RU" smtClean="0"/>
              <a:pPr/>
              <a:t>30.11.2015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EE7C6B-A944-40E1-A2E3-01AE6C8688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16BA5-2743-4251-87F9-31C7C72D1BAC}" type="datetimeFigureOut">
              <a:rPr lang="ru-RU" smtClean="0"/>
              <a:pPr/>
              <a:t>30.11.2015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EE7C6B-A944-40E1-A2E3-01AE6C8688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16BA5-2743-4251-87F9-31C7C72D1BAC}" type="datetimeFigureOut">
              <a:rPr lang="ru-RU" smtClean="0"/>
              <a:pPr/>
              <a:t>30.11.2015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EE7C6B-A944-40E1-A2E3-01AE6C8688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16BA5-2743-4251-87F9-31C7C72D1BAC}" type="datetimeFigureOut">
              <a:rPr lang="ru-RU" smtClean="0"/>
              <a:pPr/>
              <a:t>30.11.2015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EE7C6B-A944-40E1-A2E3-01AE6C8688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16BA5-2743-4251-87F9-31C7C72D1BAC}" type="datetimeFigureOut">
              <a:rPr lang="ru-RU" smtClean="0"/>
              <a:pPr/>
              <a:t>30.11.2015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EE7C6B-A944-40E1-A2E3-01AE6C8688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16BA5-2743-4251-87F9-31C7C72D1BAC}" type="datetimeFigureOut">
              <a:rPr lang="ru-RU" smtClean="0"/>
              <a:pPr/>
              <a:t>30.11.2015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EE7C6B-A944-40E1-A2E3-01AE6C8688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16BA5-2743-4251-87F9-31C7C72D1BAC}" type="datetimeFigureOut">
              <a:rPr lang="ru-RU" smtClean="0"/>
              <a:pPr/>
              <a:t>30.11.2015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EE7C6B-A944-40E1-A2E3-01AE6C8688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16BA5-2743-4251-87F9-31C7C72D1BAC}" type="datetimeFigureOut">
              <a:rPr lang="ru-RU" smtClean="0"/>
              <a:pPr/>
              <a:t>30.11.2015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EE7C6B-A944-40E1-A2E3-01AE6C8688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16BA5-2743-4251-87F9-31C7C72D1BAC}" type="datetimeFigureOut">
              <a:rPr lang="ru-RU" smtClean="0"/>
              <a:pPr/>
              <a:t>30.11.2015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EE7C6B-A944-40E1-A2E3-01AE6C8688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16BA5-2743-4251-87F9-31C7C72D1BAC}" type="datetimeFigureOut">
              <a:rPr lang="ru-RU" smtClean="0"/>
              <a:pPr/>
              <a:t>30.11.2015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EE7C6B-A944-40E1-A2E3-01AE6C8688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16BA5-2743-4251-87F9-31C7C72D1BAC}" type="datetimeFigureOut">
              <a:rPr lang="ru-RU" smtClean="0"/>
              <a:pPr/>
              <a:t>30.11.2015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EE7C6B-A944-40E1-A2E3-01AE6C8688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31800" y="1773238"/>
            <a:ext cx="4064000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73238"/>
            <a:ext cx="4064000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468313" y="6577013"/>
            <a:ext cx="2313134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pPr defTabSz="661988" eaLnBrk="0" hangingPunct="0">
              <a:defRPr/>
            </a:pPr>
            <a:r>
              <a:rPr lang="en-GB" sz="800" dirty="0">
                <a:latin typeface="SEOptimist" pitchFamily="50" charset="0"/>
              </a:rPr>
              <a:t>Schneider </a:t>
            </a:r>
            <a:r>
              <a:rPr lang="en-GB" sz="800" dirty="0" smtClean="0">
                <a:latin typeface="SEOptimist" pitchFamily="50" charset="0"/>
              </a:rPr>
              <a:t>Electric </a:t>
            </a:r>
            <a:r>
              <a:rPr lang="en-GB" sz="800" baseline="0" dirty="0" smtClean="0">
                <a:latin typeface="SEOptimist" pitchFamily="50" charset="0"/>
              </a:rPr>
              <a:t> -  </a:t>
            </a:r>
            <a:r>
              <a:rPr lang="ru-RU" sz="800" baseline="0" dirty="0" smtClean="0">
                <a:latin typeface="SEOptimist" pitchFamily="50" charset="0"/>
              </a:rPr>
              <a:t>Автоматизация 2016</a:t>
            </a:r>
            <a:r>
              <a:rPr lang="en-US" sz="800" baseline="0" dirty="0" smtClean="0">
                <a:latin typeface="SEOptimist" pitchFamily="50" charset="0"/>
              </a:rPr>
              <a:t> </a:t>
            </a:r>
            <a:r>
              <a:rPr lang="ru-RU" sz="800" baseline="0" dirty="0" smtClean="0">
                <a:latin typeface="SEOptimist" pitchFamily="50" charset="0"/>
              </a:rPr>
              <a:t> - </a:t>
            </a:r>
            <a:r>
              <a:rPr lang="en-US" sz="800" baseline="0" dirty="0" smtClean="0">
                <a:latin typeface="SEOptimist" pitchFamily="50" charset="0"/>
              </a:rPr>
              <a:t> HMI</a:t>
            </a:r>
            <a:endParaRPr lang="en-GB" sz="800" dirty="0">
              <a:latin typeface="SEOptimist" pitchFamily="50" charset="0"/>
            </a:endParaRP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31800" y="1773238"/>
            <a:ext cx="82804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18000" bIns="10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First level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431800" y="77788"/>
            <a:ext cx="8280400" cy="1150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10800" rIns="0" bIns="1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Title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0" r:id="rId3"/>
    <p:sldLayoutId id="2147483659" r:id="rId4"/>
    <p:sldLayoutId id="2147483658" r:id="rId5"/>
    <p:sldLayoutId id="2147483657" r:id="rId6"/>
    <p:sldLayoutId id="2147483656" r:id="rId7"/>
    <p:sldLayoutId id="2147483655" r:id="rId8"/>
    <p:sldLayoutId id="2147483654" r:id="rId9"/>
    <p:sldLayoutId id="2147483653" r:id="rId10"/>
    <p:sldLayoutId id="2147483652" r:id="rId11"/>
    <p:sldLayoutId id="2147483651" r:id="rId12"/>
    <p:sldLayoutId id="2147483675" r:id="rId13"/>
    <p:sldLayoutId id="2147483677" r:id="rId14"/>
    <p:sldLayoutId id="2147483678" r:id="rId15"/>
    <p:sldLayoutId id="2147483679" r:id="rId16"/>
  </p:sldLayoutIdLst>
  <p:transition/>
  <p:timing>
    <p:tnLst>
      <p:par>
        <p:cTn id="1" dur="indefinite" restart="never" nodeType="tmRoot"/>
      </p:par>
    </p:tnLst>
  </p:timing>
  <p:hf sldNum="0"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SEOptimist" pitchFamily="50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SEOptimist" pitchFamily="50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SEOptimist" pitchFamily="50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SEOptimist" pitchFamily="50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SEOptimist" pitchFamily="50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SEOptimist" pitchFamily="50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SEOptimist" pitchFamily="50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SEOptimist" pitchFamily="50" charset="0"/>
        </a:defRPr>
      </a:lvl9pPr>
    </p:titleStyle>
    <p:bodyStyle>
      <a:lvl1pPr marL="180975" indent="-18097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Arial" charset="0"/>
        <a:buChar char="●"/>
        <a:defRPr sz="2000">
          <a:solidFill>
            <a:schemeClr val="accent1"/>
          </a:solidFill>
          <a:latin typeface="+mn-lt"/>
          <a:ea typeface="+mn-ea"/>
          <a:cs typeface="+mn-cs"/>
        </a:defRPr>
      </a:lvl1pPr>
      <a:lvl2pPr marL="541338" indent="-180975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Font typeface="Arial" charset="0"/>
        <a:buChar char="●"/>
        <a:defRPr>
          <a:solidFill>
            <a:schemeClr val="bg2"/>
          </a:solidFill>
          <a:latin typeface="+mn-lt"/>
        </a:defRPr>
      </a:lvl2pPr>
      <a:lvl3pPr marL="901700" indent="-84138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Font typeface="Arial" charset="0"/>
        <a:buChar char="●"/>
        <a:defRPr>
          <a:solidFill>
            <a:schemeClr val="bg2"/>
          </a:solidFill>
          <a:latin typeface="+mn-lt"/>
        </a:defRPr>
      </a:lvl3pPr>
      <a:lvl4pPr marL="1751013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15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61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3073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530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987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716BA5-2743-4251-87F9-31C7C72D1BAC}" type="datetimeFigureOut">
              <a:rPr lang="ru-RU" smtClean="0"/>
              <a:pPr/>
              <a:t>30.11.2015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EE7C6B-A944-40E1-A2E3-01AE6C86882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wmf"/><Relationship Id="rId3" Type="http://schemas.openxmlformats.org/officeDocument/2006/relationships/notesSlide" Target="../notesSlides/notesSlide7.xml"/><Relationship Id="rId7" Type="http://schemas.openxmlformats.org/officeDocument/2006/relationships/image" Target="../media/image47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46.png"/><Relationship Id="rId11" Type="http://schemas.openxmlformats.org/officeDocument/2006/relationships/image" Target="../media/image51.png"/><Relationship Id="rId5" Type="http://schemas.openxmlformats.org/officeDocument/2006/relationships/oleObject" Target="../embeddings/oleObject2.bin"/><Relationship Id="rId10" Type="http://schemas.openxmlformats.org/officeDocument/2006/relationships/image" Target="../media/image50.jpeg"/><Relationship Id="rId4" Type="http://schemas.openxmlformats.org/officeDocument/2006/relationships/image" Target="../media/image45.jpeg"/><Relationship Id="rId9" Type="http://schemas.openxmlformats.org/officeDocument/2006/relationships/image" Target="../media/image4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png"/><Relationship Id="rId3" Type="http://schemas.openxmlformats.org/officeDocument/2006/relationships/image" Target="../media/image54.png"/><Relationship Id="rId7" Type="http://schemas.openxmlformats.org/officeDocument/2006/relationships/image" Target="../media/image58.png"/><Relationship Id="rId12" Type="http://schemas.openxmlformats.org/officeDocument/2006/relationships/image" Target="../media/image62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57.png"/><Relationship Id="rId11" Type="http://schemas.openxmlformats.org/officeDocument/2006/relationships/image" Target="../media/image41.png"/><Relationship Id="rId5" Type="http://schemas.openxmlformats.org/officeDocument/2006/relationships/image" Target="../media/image56.jpeg"/><Relationship Id="rId10" Type="http://schemas.openxmlformats.org/officeDocument/2006/relationships/image" Target="../media/image61.png"/><Relationship Id="rId4" Type="http://schemas.openxmlformats.org/officeDocument/2006/relationships/image" Target="../media/image55.png"/><Relationship Id="rId9" Type="http://schemas.openxmlformats.org/officeDocument/2006/relationships/image" Target="../media/image60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8.jpeg"/><Relationship Id="rId13" Type="http://schemas.openxmlformats.org/officeDocument/2006/relationships/image" Target="../media/image73.png"/><Relationship Id="rId3" Type="http://schemas.openxmlformats.org/officeDocument/2006/relationships/image" Target="../media/image64.jpeg"/><Relationship Id="rId7" Type="http://schemas.openxmlformats.org/officeDocument/2006/relationships/image" Target="../media/image67.jpeg"/><Relationship Id="rId12" Type="http://schemas.openxmlformats.org/officeDocument/2006/relationships/image" Target="../media/image72.png"/><Relationship Id="rId2" Type="http://schemas.openxmlformats.org/officeDocument/2006/relationships/slideLayout" Target="../slideLayouts/slideLayout16.xml"/><Relationship Id="rId16" Type="http://schemas.openxmlformats.org/officeDocument/2006/relationships/image" Target="../media/image75.jpeg"/><Relationship Id="rId1" Type="http://schemas.openxmlformats.org/officeDocument/2006/relationships/vmlDrawing" Target="../drawings/vmlDrawing3.vml"/><Relationship Id="rId6" Type="http://schemas.openxmlformats.org/officeDocument/2006/relationships/image" Target="../media/image66.jpeg"/><Relationship Id="rId11" Type="http://schemas.openxmlformats.org/officeDocument/2006/relationships/image" Target="../media/image71.jpeg"/><Relationship Id="rId5" Type="http://schemas.openxmlformats.org/officeDocument/2006/relationships/image" Target="../media/image65.png"/><Relationship Id="rId15" Type="http://schemas.openxmlformats.org/officeDocument/2006/relationships/image" Target="../media/image41.png"/><Relationship Id="rId10" Type="http://schemas.openxmlformats.org/officeDocument/2006/relationships/image" Target="../media/image70.jpeg"/><Relationship Id="rId4" Type="http://schemas.openxmlformats.org/officeDocument/2006/relationships/oleObject" Target="../embeddings/oleObject3.bin"/><Relationship Id="rId9" Type="http://schemas.openxmlformats.org/officeDocument/2006/relationships/image" Target="../media/image69.jpeg"/><Relationship Id="rId14" Type="http://schemas.openxmlformats.org/officeDocument/2006/relationships/image" Target="../media/image7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76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0.jpeg"/><Relationship Id="rId5" Type="http://schemas.openxmlformats.org/officeDocument/2006/relationships/image" Target="../media/image79.png"/><Relationship Id="rId4" Type="http://schemas.openxmlformats.org/officeDocument/2006/relationships/image" Target="../media/image7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84.png"/><Relationship Id="rId5" Type="http://schemas.openxmlformats.org/officeDocument/2006/relationships/image" Target="../media/image83.png"/><Relationship Id="rId4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jpeg"/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88.png"/><Relationship Id="rId4" Type="http://schemas.openxmlformats.org/officeDocument/2006/relationships/image" Target="../media/image87.w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emf"/><Relationship Id="rId2" Type="http://schemas.openxmlformats.org/officeDocument/2006/relationships/image" Target="../media/image89.emf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emf"/><Relationship Id="rId2" Type="http://schemas.openxmlformats.org/officeDocument/2006/relationships/image" Target="../media/image91.emf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jpeg"/><Relationship Id="rId7" Type="http://schemas.openxmlformats.org/officeDocument/2006/relationships/image" Target="../media/image99.gi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8.jpeg"/><Relationship Id="rId5" Type="http://schemas.openxmlformats.org/officeDocument/2006/relationships/image" Target="../media/image97.png"/><Relationship Id="rId4" Type="http://schemas.openxmlformats.org/officeDocument/2006/relationships/image" Target="../media/image96.gi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102.png"/><Relationship Id="rId4" Type="http://schemas.openxmlformats.org/officeDocument/2006/relationships/image" Target="../media/image10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10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108.jpeg"/><Relationship Id="rId5" Type="http://schemas.openxmlformats.org/officeDocument/2006/relationships/image" Target="../media/image107.jpeg"/><Relationship Id="rId4" Type="http://schemas.openxmlformats.org/officeDocument/2006/relationships/image" Target="../media/image106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109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15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2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jpeg"/><Relationship Id="rId3" Type="http://schemas.openxmlformats.org/officeDocument/2006/relationships/image" Target="../media/image3.jpeg"/><Relationship Id="rId7" Type="http://schemas.openxmlformats.org/officeDocument/2006/relationships/image" Target="../media/image7.png"/><Relationship Id="rId12" Type="http://schemas.openxmlformats.org/officeDocument/2006/relationships/image" Target="../media/image1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wmf"/><Relationship Id="rId11" Type="http://schemas.openxmlformats.org/officeDocument/2006/relationships/image" Target="../media/image11.jpeg"/><Relationship Id="rId5" Type="http://schemas.openxmlformats.org/officeDocument/2006/relationships/image" Target="../media/image5.wmf"/><Relationship Id="rId10" Type="http://schemas.openxmlformats.org/officeDocument/2006/relationships/image" Target="../media/image10.jpeg"/><Relationship Id="rId4" Type="http://schemas.openxmlformats.org/officeDocument/2006/relationships/image" Target="../media/image4.jpeg"/><Relationship Id="rId9" Type="http://schemas.openxmlformats.org/officeDocument/2006/relationships/image" Target="../media/image9.png"/><Relationship Id="rId14" Type="http://schemas.openxmlformats.org/officeDocument/2006/relationships/image" Target="../media/image14.jpe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8.wmf"/><Relationship Id="rId3" Type="http://schemas.openxmlformats.org/officeDocument/2006/relationships/notesSlide" Target="../notesSlides/notesSlide19.xml"/><Relationship Id="rId7" Type="http://schemas.openxmlformats.org/officeDocument/2006/relationships/image" Target="../media/image117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116.png"/><Relationship Id="rId5" Type="http://schemas.openxmlformats.org/officeDocument/2006/relationships/image" Target="../media/image115.jpeg"/><Relationship Id="rId10" Type="http://schemas.openxmlformats.org/officeDocument/2006/relationships/oleObject" Target="../embeddings/oleObject4.bin"/><Relationship Id="rId4" Type="http://schemas.openxmlformats.org/officeDocument/2006/relationships/image" Target="../media/image114.jpeg"/><Relationship Id="rId9" Type="http://schemas.openxmlformats.org/officeDocument/2006/relationships/image" Target="../media/image119.wmf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5.png"/><Relationship Id="rId13" Type="http://schemas.openxmlformats.org/officeDocument/2006/relationships/image" Target="../media/image130.png"/><Relationship Id="rId3" Type="http://schemas.openxmlformats.org/officeDocument/2006/relationships/image" Target="../media/image120.png"/><Relationship Id="rId7" Type="http://schemas.openxmlformats.org/officeDocument/2006/relationships/image" Target="../media/image124.png"/><Relationship Id="rId12" Type="http://schemas.openxmlformats.org/officeDocument/2006/relationships/image" Target="../media/image129.png"/><Relationship Id="rId2" Type="http://schemas.openxmlformats.org/officeDocument/2006/relationships/notesSlide" Target="../notesSlides/notesSlide20.xml"/><Relationship Id="rId16" Type="http://schemas.openxmlformats.org/officeDocument/2006/relationships/image" Target="../media/image133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3.png"/><Relationship Id="rId11" Type="http://schemas.openxmlformats.org/officeDocument/2006/relationships/image" Target="../media/image128.png"/><Relationship Id="rId5" Type="http://schemas.openxmlformats.org/officeDocument/2006/relationships/image" Target="../media/image122.png"/><Relationship Id="rId15" Type="http://schemas.openxmlformats.org/officeDocument/2006/relationships/image" Target="../media/image132.png"/><Relationship Id="rId10" Type="http://schemas.openxmlformats.org/officeDocument/2006/relationships/image" Target="../media/image127.png"/><Relationship Id="rId4" Type="http://schemas.openxmlformats.org/officeDocument/2006/relationships/image" Target="../media/image121.png"/><Relationship Id="rId9" Type="http://schemas.openxmlformats.org/officeDocument/2006/relationships/image" Target="../media/image126.png"/><Relationship Id="rId14" Type="http://schemas.openxmlformats.org/officeDocument/2006/relationships/image" Target="../media/image131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9.jpeg"/><Relationship Id="rId13" Type="http://schemas.openxmlformats.org/officeDocument/2006/relationships/image" Target="../media/image144.jpeg"/><Relationship Id="rId3" Type="http://schemas.openxmlformats.org/officeDocument/2006/relationships/image" Target="../media/image134.png"/><Relationship Id="rId7" Type="http://schemas.openxmlformats.org/officeDocument/2006/relationships/image" Target="../media/image138.jpeg"/><Relationship Id="rId12" Type="http://schemas.openxmlformats.org/officeDocument/2006/relationships/image" Target="../media/image14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137.jpeg"/><Relationship Id="rId11" Type="http://schemas.openxmlformats.org/officeDocument/2006/relationships/image" Target="../media/image142.png"/><Relationship Id="rId5" Type="http://schemas.openxmlformats.org/officeDocument/2006/relationships/image" Target="../media/image136.jpeg"/><Relationship Id="rId10" Type="http://schemas.openxmlformats.org/officeDocument/2006/relationships/image" Target="../media/image141.jpeg"/><Relationship Id="rId4" Type="http://schemas.openxmlformats.org/officeDocument/2006/relationships/image" Target="../media/image135.jpeg"/><Relationship Id="rId9" Type="http://schemas.openxmlformats.org/officeDocument/2006/relationships/image" Target="../media/image140.png"/><Relationship Id="rId14" Type="http://schemas.openxmlformats.org/officeDocument/2006/relationships/image" Target="../media/image145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6.png"/><Relationship Id="rId7" Type="http://schemas.openxmlformats.org/officeDocument/2006/relationships/image" Target="../media/image150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9.jpeg"/><Relationship Id="rId5" Type="http://schemas.openxmlformats.org/officeDocument/2006/relationships/image" Target="../media/image148.jpeg"/><Relationship Id="rId4" Type="http://schemas.openxmlformats.org/officeDocument/2006/relationships/image" Target="../media/image147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1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2.wmf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3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5.jpeg"/><Relationship Id="rId4" Type="http://schemas.openxmlformats.org/officeDocument/2006/relationships/image" Target="../media/image154.jpe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7" Type="http://schemas.openxmlformats.org/officeDocument/2006/relationships/image" Target="../media/image18.png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7.png"/><Relationship Id="rId5" Type="http://schemas.openxmlformats.org/officeDocument/2006/relationships/image" Target="../media/image15.png"/><Relationship Id="rId4" Type="http://schemas.openxmlformats.org/officeDocument/2006/relationships/oleObject" Target="../embeddings/oleObject1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wmf"/><Relationship Id="rId7" Type="http://schemas.openxmlformats.org/officeDocument/2006/relationships/image" Target="../media/image2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e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13" Type="http://schemas.openxmlformats.org/officeDocument/2006/relationships/image" Target="../media/image35.jpeg"/><Relationship Id="rId3" Type="http://schemas.openxmlformats.org/officeDocument/2006/relationships/image" Target="../media/image26.png"/><Relationship Id="rId7" Type="http://schemas.openxmlformats.org/officeDocument/2006/relationships/image" Target="../media/image30.jpeg"/><Relationship Id="rId12" Type="http://schemas.openxmlformats.org/officeDocument/2006/relationships/image" Target="../media/image34.png"/><Relationship Id="rId2" Type="http://schemas.openxmlformats.org/officeDocument/2006/relationships/image" Target="../media/image25.jpeg"/><Relationship Id="rId16" Type="http://schemas.openxmlformats.org/officeDocument/2006/relationships/image" Target="../media/image38.pn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29.jpeg"/><Relationship Id="rId11" Type="http://schemas.openxmlformats.org/officeDocument/2006/relationships/hyperlink" Target="http://commons.wikimedia.org/wiki/File:DVI.png" TargetMode="External"/><Relationship Id="rId5" Type="http://schemas.openxmlformats.org/officeDocument/2006/relationships/image" Target="../media/image28.png"/><Relationship Id="rId15" Type="http://schemas.openxmlformats.org/officeDocument/2006/relationships/image" Target="../media/image37.png"/><Relationship Id="rId10" Type="http://schemas.openxmlformats.org/officeDocument/2006/relationships/image" Target="../media/image33.png"/><Relationship Id="rId4" Type="http://schemas.openxmlformats.org/officeDocument/2006/relationships/image" Target="../media/image27.jpeg"/><Relationship Id="rId9" Type="http://schemas.openxmlformats.org/officeDocument/2006/relationships/image" Target="../media/image32.png"/><Relationship Id="rId14" Type="http://schemas.openxmlformats.org/officeDocument/2006/relationships/image" Target="../media/image3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7" Type="http://schemas.openxmlformats.org/officeDocument/2006/relationships/image" Target="../media/image4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42.jpe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23528" y="1160748"/>
            <a:ext cx="8820472" cy="2109787"/>
          </a:xfrm>
        </p:spPr>
        <p:txBody>
          <a:bodyPr/>
          <a:lstStyle/>
          <a:p>
            <a:pPr eaLnBrk="1" hangingPunct="1"/>
            <a:r>
              <a:rPr lang="en-US" dirty="0" smtClean="0"/>
              <a:t/>
            </a:r>
            <a:br>
              <a:rPr lang="en-US" dirty="0" smtClean="0"/>
            </a:br>
            <a:r>
              <a:rPr lang="en-US" sz="4400" dirty="0" smtClean="0"/>
              <a:t>HMI </a:t>
            </a:r>
            <a:r>
              <a:rPr lang="ru-RU" sz="4400" dirty="0" smtClean="0"/>
              <a:t>и </a:t>
            </a:r>
            <a:r>
              <a:rPr lang="en-US" sz="4400" dirty="0" err="1" smtClean="0"/>
              <a:t>iPC</a:t>
            </a:r>
            <a:r>
              <a:rPr lang="en-US" sz="4400" dirty="0" smtClean="0"/>
              <a:t> </a:t>
            </a:r>
            <a:r>
              <a:rPr lang="en-US" sz="4400" dirty="0" err="1" smtClean="0"/>
              <a:t>Magelis</a:t>
            </a:r>
            <a:r>
              <a:rPr lang="en-US" dirty="0" smtClean="0"/>
              <a:t/>
            </a:r>
            <a:br>
              <a:rPr lang="en-US" dirty="0" smtClean="0"/>
            </a:br>
            <a:endParaRPr lang="ru-RU" dirty="0" smtClean="0"/>
          </a:p>
        </p:txBody>
      </p:sp>
      <p:sp>
        <p:nvSpPr>
          <p:cNvPr id="15363" name="Rectangle 4"/>
          <p:cNvSpPr>
            <a:spLocks noChangeArrowheads="1"/>
          </p:cNvSpPr>
          <p:nvPr/>
        </p:nvSpPr>
        <p:spPr bwMode="auto">
          <a:xfrm>
            <a:off x="431800" y="1773238"/>
            <a:ext cx="7632700" cy="1655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54000"/>
          <a:lstStyle/>
          <a:p>
            <a:pPr>
              <a:spcBef>
                <a:spcPct val="20000"/>
              </a:spcBef>
              <a:buClr>
                <a:schemeClr val="accent1"/>
              </a:buClr>
              <a:buFont typeface="Arial" charset="0"/>
              <a:buNone/>
            </a:pPr>
            <a:endParaRPr lang="fr-FR" sz="3200">
              <a:solidFill>
                <a:schemeClr val="tx1"/>
              </a:solidFill>
            </a:endParaRPr>
          </a:p>
        </p:txBody>
      </p:sp>
      <p:sp>
        <p:nvSpPr>
          <p:cNvPr id="6" name="Subtitle 2"/>
          <p:cNvSpPr>
            <a:spLocks noGrp="1"/>
          </p:cNvSpPr>
          <p:nvPr>
            <p:ph type="subTitle" idx="1"/>
          </p:nvPr>
        </p:nvSpPr>
        <p:spPr>
          <a:xfrm>
            <a:off x="899592" y="4363938"/>
            <a:ext cx="3096344" cy="865262"/>
          </a:xfrm>
        </p:spPr>
        <p:txBody>
          <a:bodyPr anchor="ctr">
            <a:normAutofit fontScale="85000" lnSpcReduction="20000"/>
          </a:bodyPr>
          <a:lstStyle/>
          <a:p>
            <a:pPr algn="l"/>
            <a:r>
              <a:rPr lang="ru-RU" sz="2400" dirty="0" smtClean="0">
                <a:latin typeface="Arial" pitchFamily="34" charset="0"/>
                <a:cs typeface="Arial" pitchFamily="34" charset="0"/>
              </a:rPr>
              <a:t>Дмитрий Корнилович</a:t>
            </a:r>
          </a:p>
          <a:p>
            <a:pPr algn="l"/>
            <a:r>
              <a:rPr lang="ru-RU" dirty="0" smtClean="0">
                <a:latin typeface="Arial" pitchFamily="34" charset="0"/>
                <a:cs typeface="Arial" pitchFamily="34" charset="0"/>
              </a:rPr>
              <a:t>Менеджер по продукции </a:t>
            </a:r>
          </a:p>
          <a:p>
            <a:pPr algn="l"/>
            <a:r>
              <a:rPr lang="ru-RU" dirty="0" smtClean="0">
                <a:latin typeface="Arial" pitchFamily="34" charset="0"/>
                <a:cs typeface="Arial" pitchFamily="34" charset="0"/>
              </a:rPr>
              <a:t>ОЕМ ПЛК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и 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HMI</a:t>
            </a: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81" name="コンテンツ プレースホルダ 2"/>
          <p:cNvSpPr>
            <a:spLocks noGrp="1"/>
          </p:cNvSpPr>
          <p:nvPr>
            <p:ph idx="4294967295"/>
          </p:nvPr>
        </p:nvSpPr>
        <p:spPr>
          <a:xfrm>
            <a:off x="2724833" y="3039977"/>
            <a:ext cx="3982305" cy="3213186"/>
          </a:xfrm>
        </p:spPr>
        <p:txBody>
          <a:bodyPr/>
          <a:lstStyle/>
          <a:p>
            <a:pPr eaLnBrk="1" hangingPunct="1">
              <a:buFontTx/>
              <a:buNone/>
            </a:pPr>
            <a:endParaRPr kumimoji="1" lang="en-US" altLang="ja-JP" dirty="0" smtClean="0">
              <a:ea typeface="ＭＳ Ｐゴシック" charset="-128"/>
            </a:endParaRPr>
          </a:p>
          <a:p>
            <a:pPr eaLnBrk="1" hangingPunct="1">
              <a:buFontTx/>
              <a:buNone/>
            </a:pPr>
            <a:endParaRPr kumimoji="1" lang="en-US" altLang="ja-JP" b="1" dirty="0" smtClean="0">
              <a:ea typeface="ＭＳ Ｐゴシック" charset="-128"/>
            </a:endParaRPr>
          </a:p>
        </p:txBody>
      </p:sp>
      <p:sp>
        <p:nvSpPr>
          <p:cNvPr id="19484" name="コンテンツ プレースホルダ 2"/>
          <p:cNvSpPr txBox="1">
            <a:spLocks/>
          </p:cNvSpPr>
          <p:nvPr/>
        </p:nvSpPr>
        <p:spPr bwMode="auto">
          <a:xfrm>
            <a:off x="431800" y="4059064"/>
            <a:ext cx="8280400" cy="34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18000" bIns="10800"/>
          <a:lstStyle/>
          <a:p>
            <a:pPr marL="180975" indent="-180975" eaLnBrk="0" hangingPunct="0">
              <a:spcBef>
                <a:spcPct val="20000"/>
              </a:spcBef>
              <a:buClr>
                <a:schemeClr val="accent1"/>
              </a:buClr>
              <a:buFont typeface="Arial" charset="0"/>
              <a:buChar char="?"/>
            </a:pPr>
            <a:endParaRPr kumimoji="1" lang="en-US" altLang="ja-JP">
              <a:solidFill>
                <a:srgbClr val="FF0000"/>
              </a:solidFill>
              <a:ea typeface="ＭＳ Ｐゴシック" charset="-128"/>
            </a:endParaRPr>
          </a:p>
        </p:txBody>
      </p:sp>
      <p:sp>
        <p:nvSpPr>
          <p:cNvPr id="19485" name="タイトル 1"/>
          <p:cNvSpPr>
            <a:spLocks/>
          </p:cNvSpPr>
          <p:nvPr/>
        </p:nvSpPr>
        <p:spPr bwMode="auto">
          <a:xfrm>
            <a:off x="611560" y="836712"/>
            <a:ext cx="7884616" cy="1150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10800" rIns="0" bIns="10800" anchor="ctr"/>
          <a:lstStyle/>
          <a:p>
            <a:pPr>
              <a:buFont typeface="Wingdings" pitchFamily="2" charset="2"/>
              <a:buChar char="Ø"/>
            </a:pPr>
            <a:r>
              <a:rPr kumimoji="1" lang="ru-RU" altLang="ja-JP" sz="2400" dirty="0" smtClean="0">
                <a:solidFill>
                  <a:srgbClr val="009530"/>
                </a:solidFill>
              </a:rPr>
              <a:t>Точка доступа, встроенная в </a:t>
            </a:r>
            <a:r>
              <a:rPr kumimoji="1" lang="en-US" altLang="ja-JP" sz="2400" dirty="0" smtClean="0">
                <a:solidFill>
                  <a:srgbClr val="009530"/>
                </a:solidFill>
              </a:rPr>
              <a:t>HMI </a:t>
            </a:r>
            <a:r>
              <a:rPr kumimoji="1" lang="ru-RU" altLang="ja-JP" sz="2400" dirty="0" smtClean="0">
                <a:solidFill>
                  <a:srgbClr val="009530"/>
                </a:solidFill>
              </a:rPr>
              <a:t>панель, позволяет обеспечить простую, надежную и безопасную беспроводную связь с промышленной архитектурой</a:t>
            </a:r>
            <a:endParaRPr kumimoji="1" lang="ja-JP" altLang="en-US" sz="3200" dirty="0">
              <a:solidFill>
                <a:schemeClr val="accent1"/>
              </a:solidFill>
              <a:ea typeface="ＭＳ Ｐゴシック" charset="-128"/>
            </a:endParaRPr>
          </a:p>
        </p:txBody>
      </p:sp>
      <p:pic>
        <p:nvPicPr>
          <p:cNvPr id="19492" name="Picture 20" descr="FPD搬送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08616" y="4408314"/>
            <a:ext cx="1599218" cy="12221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角丸四角形 17"/>
          <p:cNvSpPr/>
          <p:nvPr/>
        </p:nvSpPr>
        <p:spPr bwMode="auto">
          <a:xfrm>
            <a:off x="7851945" y="3733210"/>
            <a:ext cx="557201" cy="325854"/>
          </a:xfrm>
          <a:prstGeom prst="roundRect">
            <a:avLst/>
          </a:prstGeom>
          <a:solidFill>
            <a:schemeClr val="bg2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algn="ctr">
              <a:defRPr/>
            </a:pPr>
            <a:r>
              <a:rPr lang="en-US" altLang="ja-JP" sz="900" b="1" dirty="0">
                <a:solidFill>
                  <a:schemeClr val="bg1"/>
                </a:solidFill>
                <a:ea typeface="ＭＳ Ｐゴシック" pitchFamily="50" charset="-128"/>
              </a:rPr>
              <a:t>LAN1</a:t>
            </a:r>
            <a:endParaRPr lang="ja-JP" altLang="en-US" sz="900" b="1" dirty="0">
              <a:solidFill>
                <a:schemeClr val="bg1"/>
              </a:solidFill>
              <a:ea typeface="ＭＳ Ｐゴシック" pitchFamily="50" charset="-128"/>
            </a:endParaRPr>
          </a:p>
        </p:txBody>
      </p:sp>
      <p:sp>
        <p:nvSpPr>
          <p:cNvPr id="19" name="角丸四角形 18"/>
          <p:cNvSpPr/>
          <p:nvPr/>
        </p:nvSpPr>
        <p:spPr bwMode="auto">
          <a:xfrm>
            <a:off x="7872743" y="4125696"/>
            <a:ext cx="536403" cy="282618"/>
          </a:xfrm>
          <a:prstGeom prst="roundRect">
            <a:avLst/>
          </a:prstGeom>
          <a:solidFill>
            <a:schemeClr val="bg2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algn="ctr">
              <a:defRPr/>
            </a:pPr>
            <a:r>
              <a:rPr lang="en-US" altLang="ja-JP" sz="900" b="1" dirty="0">
                <a:solidFill>
                  <a:schemeClr val="bg1"/>
                </a:solidFill>
                <a:ea typeface="ＭＳ Ｐゴシック" pitchFamily="50" charset="-128"/>
              </a:rPr>
              <a:t>LAN2</a:t>
            </a:r>
            <a:endParaRPr lang="ja-JP" altLang="en-US" sz="900" b="1" dirty="0">
              <a:solidFill>
                <a:schemeClr val="bg1"/>
              </a:solidFill>
              <a:ea typeface="ＭＳ Ｐゴシック" pitchFamily="50" charset="-128"/>
            </a:endParaRPr>
          </a:p>
        </p:txBody>
      </p:sp>
      <p:grpSp>
        <p:nvGrpSpPr>
          <p:cNvPr id="2" name="グループ化 46"/>
          <p:cNvGrpSpPr>
            <a:grpSpLocks/>
          </p:cNvGrpSpPr>
          <p:nvPr/>
        </p:nvGrpSpPr>
        <p:grpSpPr bwMode="auto">
          <a:xfrm>
            <a:off x="6012022" y="3452903"/>
            <a:ext cx="1794705" cy="1569723"/>
            <a:chOff x="-3384376" y="2204864"/>
            <a:chExt cx="2411760" cy="2016125"/>
          </a:xfrm>
        </p:grpSpPr>
        <p:grpSp>
          <p:nvGrpSpPr>
            <p:cNvPr id="3" name="グループ化 51"/>
            <p:cNvGrpSpPr/>
            <p:nvPr/>
          </p:nvGrpSpPr>
          <p:grpSpPr bwMode="auto">
            <a:xfrm>
              <a:off x="-2196867" y="2780970"/>
              <a:ext cx="1224251" cy="864054"/>
              <a:chOff x="4067845" y="4005064"/>
              <a:chExt cx="1224136" cy="864096"/>
            </a:xfrm>
            <a:solidFill>
              <a:schemeClr val="accent4"/>
            </a:solidFill>
            <a:scene3d>
              <a:camera prst="isometricOffAxis2Left">
                <a:rot lat="1080000" lon="4800000" rev="0"/>
              </a:camera>
              <a:lightRig rig="threePt" dir="t"/>
            </a:scene3d>
          </p:grpSpPr>
          <p:sp>
            <p:nvSpPr>
              <p:cNvPr id="28" name="正方形/長方形 27"/>
              <p:cNvSpPr/>
              <p:nvPr/>
            </p:nvSpPr>
            <p:spPr>
              <a:xfrm>
                <a:off x="4067845" y="4005064"/>
                <a:ext cx="1224136" cy="864096"/>
              </a:xfrm>
              <a:prstGeom prst="rect">
                <a:avLst/>
              </a:prstGeom>
              <a:solidFill>
                <a:schemeClr val="accent5">
                  <a:lumMod val="75000"/>
                </a:schemeClr>
              </a:solidFill>
              <a:ln>
                <a:solidFill>
                  <a:schemeClr val="bg1">
                    <a:lumMod val="95000"/>
                  </a:schemeClr>
                </a:solidFill>
              </a:ln>
              <a:sp3d extrusionH="412750" contourW="12700">
                <a:extrusionClr>
                  <a:schemeClr val="bg2">
                    <a:lumMod val="75000"/>
                  </a:schemeClr>
                </a:extrusionClr>
                <a:contourClr>
                  <a:schemeClr val="bg2">
                    <a:lumMod val="60000"/>
                    <a:lumOff val="40000"/>
                  </a:schemeClr>
                </a:contour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ja-JP" altLang="en-US"/>
              </a:p>
            </p:txBody>
          </p:sp>
          <p:sp>
            <p:nvSpPr>
              <p:cNvPr id="29" name="正方形/長方形 28"/>
              <p:cNvSpPr/>
              <p:nvPr/>
            </p:nvSpPr>
            <p:spPr>
              <a:xfrm>
                <a:off x="4931941" y="4293096"/>
                <a:ext cx="144016" cy="440432"/>
              </a:xfrm>
              <a:prstGeom prst="rect">
                <a:avLst/>
              </a:prstGeom>
              <a:solidFill>
                <a:srgbClr val="0070C0"/>
              </a:solidFill>
              <a:ln>
                <a:solidFill>
                  <a:schemeClr val="bg1">
                    <a:lumMod val="95000"/>
                  </a:schemeClr>
                </a:solidFill>
              </a:ln>
              <a:sp3d extrusionH="190500" contourW="12700">
                <a:extrusionClr>
                  <a:schemeClr val="tx1"/>
                </a:extrusionClr>
                <a:contourClr>
                  <a:schemeClr val="bg2">
                    <a:lumMod val="60000"/>
                    <a:lumOff val="40000"/>
                  </a:schemeClr>
                </a:contour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ja-JP" altLang="en-US"/>
              </a:p>
            </p:txBody>
          </p:sp>
        </p:grpSp>
        <p:grpSp>
          <p:nvGrpSpPr>
            <p:cNvPr id="4" name="グループ化 12"/>
            <p:cNvGrpSpPr/>
            <p:nvPr/>
          </p:nvGrpSpPr>
          <p:grpSpPr bwMode="auto">
            <a:xfrm>
              <a:off x="-3024336" y="2492882"/>
              <a:ext cx="1944398" cy="1440089"/>
              <a:chOff x="3059832" y="1124744"/>
              <a:chExt cx="1944216" cy="1440160"/>
            </a:xfrm>
            <a:solidFill>
              <a:schemeClr val="accent4">
                <a:lumMod val="50000"/>
                <a:lumOff val="50000"/>
              </a:schemeClr>
            </a:solidFill>
            <a:scene3d>
              <a:camera prst="isometricOffAxis2Left">
                <a:rot lat="1080000" lon="4800000" rev="0"/>
              </a:camera>
              <a:lightRig rig="threePt" dir="t"/>
            </a:scene3d>
          </p:grpSpPr>
          <p:sp>
            <p:nvSpPr>
              <p:cNvPr id="26" name="正方形/長方形 25"/>
              <p:cNvSpPr/>
              <p:nvPr/>
            </p:nvSpPr>
            <p:spPr>
              <a:xfrm>
                <a:off x="3059832" y="1124744"/>
                <a:ext cx="1944216" cy="1440160"/>
              </a:xfrm>
              <a:prstGeom prst="rect">
                <a:avLst/>
              </a:prstGeom>
              <a:grpFill/>
              <a:ln>
                <a:solidFill>
                  <a:schemeClr val="bg2"/>
                </a:solidFill>
              </a:ln>
              <a:sp3d extrusionH="146050">
                <a:extrusionClr>
                  <a:schemeClr val="accent1"/>
                </a:extrusion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ja-JP" altLang="en-US"/>
              </a:p>
            </p:txBody>
          </p:sp>
          <p:sp>
            <p:nvSpPr>
              <p:cNvPr id="27" name="正方形/長方形 26"/>
              <p:cNvSpPr/>
              <p:nvPr/>
            </p:nvSpPr>
            <p:spPr>
              <a:xfrm>
                <a:off x="3131840" y="1196752"/>
                <a:ext cx="1756996" cy="1296144"/>
              </a:xfrm>
              <a:prstGeom prst="rect">
                <a:avLst/>
              </a:prstGeom>
              <a:grpFill/>
              <a:ln>
                <a:solidFill>
                  <a:schemeClr val="bg2"/>
                </a:solidFill>
              </a:ln>
              <a:sp3d extrusionH="146050">
                <a:extrusionClr>
                  <a:schemeClr val="accent1"/>
                </a:extrusion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ja-JP" altLang="en-US"/>
              </a:p>
            </p:txBody>
          </p:sp>
        </p:grpSp>
        <p:grpSp>
          <p:nvGrpSpPr>
            <p:cNvPr id="5" name="グループ化 13"/>
            <p:cNvGrpSpPr/>
            <p:nvPr/>
          </p:nvGrpSpPr>
          <p:grpSpPr bwMode="auto">
            <a:xfrm>
              <a:off x="-3384376" y="2204864"/>
              <a:ext cx="2376488" cy="2016125"/>
              <a:chOff x="395536" y="836712"/>
              <a:chExt cx="2376265" cy="2016224"/>
            </a:xfrm>
            <a:solidFill>
              <a:schemeClr val="accent6">
                <a:lumMod val="50000"/>
              </a:schemeClr>
            </a:solidFill>
            <a:scene3d>
              <a:camera prst="isometricOffAxis1Left">
                <a:rot lat="1080000" lon="4800000" rev="0"/>
              </a:camera>
              <a:lightRig rig="threePt" dir="t"/>
            </a:scene3d>
          </p:grpSpPr>
          <p:sp>
            <p:nvSpPr>
              <p:cNvPr id="24" name="正方形/長方形 23"/>
              <p:cNvSpPr/>
              <p:nvPr/>
            </p:nvSpPr>
            <p:spPr>
              <a:xfrm>
                <a:off x="395536" y="836712"/>
                <a:ext cx="2376265" cy="2016224"/>
              </a:xfrm>
              <a:prstGeom prst="rect">
                <a:avLst/>
              </a:prstGeom>
              <a:solidFill>
                <a:schemeClr val="accent4">
                  <a:lumMod val="50000"/>
                  <a:lumOff val="50000"/>
                </a:schemeClr>
              </a:solidFill>
              <a:ln>
                <a:solidFill>
                  <a:schemeClr val="bg2"/>
                </a:solidFill>
              </a:ln>
              <a:sp3d extrusionH="95250" contourW="12700">
                <a:contourClr>
                  <a:schemeClr val="tx2"/>
                </a:contour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ja-JP" altLang="en-US"/>
              </a:p>
            </p:txBody>
          </p:sp>
          <p:sp>
            <p:nvSpPr>
              <p:cNvPr id="25" name="正方形/長方形 24"/>
              <p:cNvSpPr/>
              <p:nvPr/>
            </p:nvSpPr>
            <p:spPr>
              <a:xfrm>
                <a:off x="654764" y="1124744"/>
                <a:ext cx="1901012" cy="1368152"/>
              </a:xfrm>
              <a:prstGeom prst="rect">
                <a:avLst/>
              </a:prstGeom>
              <a:solidFill>
                <a:schemeClr val="accent6">
                  <a:lumMod val="10000"/>
                </a:schemeClr>
              </a:solidFill>
              <a:sp3d extrusionH="952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ja-JP" altLang="en-US"/>
              </a:p>
            </p:txBody>
          </p:sp>
        </p:grpSp>
      </p:grpSp>
      <p:sp>
        <p:nvSpPr>
          <p:cNvPr id="30" name="正方形/長方形 29"/>
          <p:cNvSpPr/>
          <p:nvPr/>
        </p:nvSpPr>
        <p:spPr bwMode="auto">
          <a:xfrm>
            <a:off x="6574150" y="3523839"/>
            <a:ext cx="643108" cy="116343"/>
          </a:xfrm>
          <a:prstGeom prst="rect">
            <a:avLst/>
          </a:prstGeom>
          <a:solidFill>
            <a:srgbClr val="FFFF00"/>
          </a:solidFill>
          <a:scene3d>
            <a:camera prst="isometricOffAxis1Left">
              <a:rot lat="1080000" lon="4800000" rev="0"/>
            </a:camera>
            <a:lightRig rig="threePt" dir="t"/>
          </a:scene3d>
          <a:sp3d extrusionH="63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/>
          </a:p>
        </p:txBody>
      </p:sp>
      <p:sp>
        <p:nvSpPr>
          <p:cNvPr id="19497" name="角丸四角形吹き出し 42"/>
          <p:cNvSpPr>
            <a:spLocks noChangeArrowheads="1"/>
          </p:cNvSpPr>
          <p:nvPr/>
        </p:nvSpPr>
        <p:spPr bwMode="auto">
          <a:xfrm>
            <a:off x="7521176" y="2706823"/>
            <a:ext cx="1622824" cy="648898"/>
          </a:xfrm>
          <a:prstGeom prst="wedgeRoundRectCallout">
            <a:avLst>
              <a:gd name="adj1" fmla="val -91132"/>
              <a:gd name="adj2" fmla="val 82505"/>
              <a:gd name="adj3" fmla="val 16667"/>
            </a:avLst>
          </a:prstGeom>
          <a:solidFill>
            <a:srgbClr val="FFFF00"/>
          </a:solidFill>
          <a:ln w="12700" algn="ctr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r>
              <a:rPr lang="ru-RU" altLang="ja-JP" sz="1200" b="1" dirty="0" smtClean="0">
                <a:ea typeface="ＭＳ Ｐゴシック" charset="-128"/>
              </a:rPr>
              <a:t>Встроенная антенна с модулем </a:t>
            </a:r>
            <a:r>
              <a:rPr lang="en-US" altLang="ja-JP" sz="1200" b="1" dirty="0" smtClean="0">
                <a:ea typeface="ＭＳ Ｐゴシック" charset="-128"/>
              </a:rPr>
              <a:t>LAN3 </a:t>
            </a:r>
            <a:endParaRPr lang="ja-JP" altLang="en-US" sz="1200" b="1" dirty="0">
              <a:ea typeface="ＭＳ Ｐゴシック" charset="-128"/>
            </a:endParaRPr>
          </a:p>
        </p:txBody>
      </p:sp>
      <p:graphicFrame>
        <p:nvGraphicFramePr>
          <p:cNvPr id="19479" name="Object 4"/>
          <p:cNvGraphicFramePr>
            <a:graphicFrameLocks noChangeAspect="1"/>
          </p:cNvGraphicFramePr>
          <p:nvPr/>
        </p:nvGraphicFramePr>
        <p:xfrm>
          <a:off x="5599648" y="5805264"/>
          <a:ext cx="1106756" cy="756647"/>
        </p:xfrm>
        <a:graphic>
          <a:graphicData uri="http://schemas.openxmlformats.org/presentationml/2006/ole">
            <p:oleObj spid="_x0000_s52226" name="Photo Editor Photo" r:id="rId5" imgW="3277057" imgH="2238687" progId="">
              <p:embed/>
            </p:oleObj>
          </a:graphicData>
        </a:graphic>
      </p:graphicFrame>
      <p:pic>
        <p:nvPicPr>
          <p:cNvPr id="19499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48785" y="5579627"/>
            <a:ext cx="621990" cy="582234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</p:pic>
      <p:pic>
        <p:nvPicPr>
          <p:cNvPr id="19500" name="Picture 10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320604" y="3744645"/>
            <a:ext cx="624554" cy="442446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</p:pic>
      <p:sp>
        <p:nvSpPr>
          <p:cNvPr id="19501" name="稲妻 35"/>
          <p:cNvSpPr>
            <a:spLocks noChangeArrowheads="1"/>
          </p:cNvSpPr>
          <p:nvPr/>
        </p:nvSpPr>
        <p:spPr bwMode="auto">
          <a:xfrm rot="-5642800">
            <a:off x="5618133" y="5092777"/>
            <a:ext cx="654051" cy="300102"/>
          </a:xfrm>
          <a:prstGeom prst="lightningBolt">
            <a:avLst/>
          </a:prstGeom>
          <a:solidFill>
            <a:srgbClr val="FF3783"/>
          </a:solidFill>
          <a:ln w="12700" algn="ctr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vert="eaVert"/>
          <a:lstStyle/>
          <a:p>
            <a:endParaRPr lang="ja-JP" altLang="en-US">
              <a:ea typeface="ＭＳ Ｐゴシック" charset="-128"/>
            </a:endParaRPr>
          </a:p>
        </p:txBody>
      </p:sp>
      <p:sp>
        <p:nvSpPr>
          <p:cNvPr id="19502" name="稲妻 18"/>
          <p:cNvSpPr>
            <a:spLocks noChangeArrowheads="1"/>
          </p:cNvSpPr>
          <p:nvPr/>
        </p:nvSpPr>
        <p:spPr bwMode="auto">
          <a:xfrm rot="-3210839">
            <a:off x="5896636" y="3625490"/>
            <a:ext cx="818205" cy="291832"/>
          </a:xfrm>
          <a:prstGeom prst="lightningBolt">
            <a:avLst/>
          </a:prstGeom>
          <a:solidFill>
            <a:srgbClr val="FF3783"/>
          </a:solidFill>
          <a:ln w="12700" algn="ctr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vert="eaVert"/>
          <a:lstStyle/>
          <a:p>
            <a:endParaRPr lang="ja-JP" altLang="en-US">
              <a:ea typeface="ＭＳ Ｐゴシック" charset="-128"/>
            </a:endParaRPr>
          </a:p>
        </p:txBody>
      </p:sp>
      <p:sp>
        <p:nvSpPr>
          <p:cNvPr id="32" name="Titre 1"/>
          <p:cNvSpPr txBox="1">
            <a:spLocks/>
          </p:cNvSpPr>
          <p:nvPr/>
        </p:nvSpPr>
        <p:spPr>
          <a:xfrm>
            <a:off x="447748" y="198438"/>
            <a:ext cx="8229600" cy="926306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9530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Magelis</a:t>
            </a:r>
            <a: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9530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 GTU WLAN </a:t>
            </a: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9530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дисплей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009530"/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graphicFrame>
        <p:nvGraphicFramePr>
          <p:cNvPr id="33" name="表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111645211"/>
              </p:ext>
            </p:extLst>
          </p:nvPr>
        </p:nvGraphicFramePr>
        <p:xfrm>
          <a:off x="66386" y="2276872"/>
          <a:ext cx="4708973" cy="430189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67690"/>
                <a:gridCol w="3041283"/>
              </a:tblGrid>
              <a:tr h="313242">
                <a:tc>
                  <a:txBody>
                    <a:bodyPr/>
                    <a:lstStyle/>
                    <a:p>
                      <a:endParaRPr kumimoji="1" lang="ja-JP" altLang="en-US" sz="1000" dirty="0"/>
                    </a:p>
                  </a:txBody>
                  <a:tcPr>
                    <a:solidFill>
                      <a:srgbClr val="3FAE4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ru-RU" altLang="ja-JP" sz="1000" dirty="0" smtClean="0"/>
                        <a:t>Характеристики</a:t>
                      </a:r>
                      <a:endParaRPr kumimoji="1" lang="ja-JP" altLang="en-US" sz="1000" dirty="0"/>
                    </a:p>
                  </a:txBody>
                  <a:tcPr>
                    <a:solidFill>
                      <a:srgbClr val="3FAE49"/>
                    </a:solidFill>
                  </a:tcPr>
                </a:tc>
              </a:tr>
              <a:tr h="329823">
                <a:tc>
                  <a:txBody>
                    <a:bodyPr/>
                    <a:lstStyle/>
                    <a:p>
                      <a:r>
                        <a:rPr kumimoji="1" lang="ja-JP" altLang="en-US" sz="1000" dirty="0" smtClean="0">
                          <a:solidFill>
                            <a:srgbClr val="626469"/>
                          </a:solidFill>
                        </a:rPr>
                        <a:t> </a:t>
                      </a:r>
                      <a:r>
                        <a:rPr kumimoji="1" lang="fr-FR" altLang="ja-JP" sz="1000" dirty="0" smtClean="0">
                          <a:solidFill>
                            <a:srgbClr val="626469"/>
                          </a:solidFill>
                        </a:rPr>
                        <a:t>Smart</a:t>
                      </a:r>
                      <a:r>
                        <a:rPr kumimoji="1" lang="fr-FR" altLang="ja-JP" sz="1000" baseline="0" dirty="0" smtClean="0">
                          <a:solidFill>
                            <a:srgbClr val="626469"/>
                          </a:solidFill>
                        </a:rPr>
                        <a:t> Display 12 ’’</a:t>
                      </a:r>
                      <a:endParaRPr kumimoji="1" lang="ja-JP" altLang="en-US" sz="1000" dirty="0">
                        <a:solidFill>
                          <a:srgbClr val="626469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ja-JP" altLang="en-US" sz="1000" smtClean="0">
                          <a:solidFill>
                            <a:srgbClr val="626469"/>
                          </a:solidFill>
                        </a:rPr>
                        <a:t> </a:t>
                      </a:r>
                      <a:r>
                        <a:rPr kumimoji="1" lang="ru-RU" altLang="ja-JP" sz="1000" dirty="0" smtClean="0">
                          <a:solidFill>
                            <a:srgbClr val="626469"/>
                          </a:solidFill>
                        </a:rPr>
                        <a:t>Референс</a:t>
                      </a:r>
                      <a:r>
                        <a:rPr kumimoji="1" lang="fr-FR" altLang="ja-JP" sz="1000" dirty="0" smtClean="0">
                          <a:solidFill>
                            <a:srgbClr val="626469"/>
                          </a:solidFill>
                        </a:rPr>
                        <a:t> = HMIDT643</a:t>
                      </a:r>
                    </a:p>
                  </a:txBody>
                  <a:tcPr/>
                </a:tc>
              </a:tr>
              <a:tr h="283233">
                <a:tc>
                  <a:txBody>
                    <a:bodyPr/>
                    <a:lstStyle/>
                    <a:p>
                      <a:r>
                        <a:rPr kumimoji="1" lang="ru-RU" altLang="ja-JP" sz="1000" dirty="0" smtClean="0">
                          <a:solidFill>
                            <a:srgbClr val="626469"/>
                          </a:solidFill>
                        </a:rPr>
                        <a:t>Настройка</a:t>
                      </a:r>
                      <a:r>
                        <a:rPr kumimoji="1" lang="fr-FR" altLang="ja-JP" sz="1000" dirty="0" smtClean="0">
                          <a:solidFill>
                            <a:srgbClr val="626469"/>
                          </a:solidFill>
                        </a:rPr>
                        <a:t> </a:t>
                      </a:r>
                      <a:r>
                        <a:rPr kumimoji="1" lang="fr-FR" altLang="ja-JP" sz="1000" dirty="0" err="1" smtClean="0">
                          <a:solidFill>
                            <a:srgbClr val="626469"/>
                          </a:solidFill>
                        </a:rPr>
                        <a:t>WiLAN</a:t>
                      </a:r>
                      <a:endParaRPr kumimoji="1" lang="ja-JP" altLang="en-US" sz="1000" dirty="0">
                        <a:solidFill>
                          <a:srgbClr val="626469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ru-RU" altLang="ja-JP" sz="1000" dirty="0" smtClean="0">
                          <a:solidFill>
                            <a:srgbClr val="626469"/>
                          </a:solidFill>
                        </a:rPr>
                        <a:t>Доступ через </a:t>
                      </a:r>
                      <a:r>
                        <a:rPr kumimoji="1" lang="fr-FR" altLang="ja-JP" sz="1000" dirty="0" smtClean="0">
                          <a:solidFill>
                            <a:srgbClr val="626469"/>
                          </a:solidFill>
                        </a:rPr>
                        <a:t>Web server</a:t>
                      </a:r>
                      <a:endParaRPr kumimoji="1" lang="ja-JP" altLang="en-US" sz="1000" dirty="0">
                        <a:solidFill>
                          <a:srgbClr val="626469"/>
                        </a:solidFill>
                      </a:endParaRPr>
                    </a:p>
                  </a:txBody>
                  <a:tcPr/>
                </a:tc>
              </a:tr>
              <a:tr h="283233">
                <a:tc>
                  <a:txBody>
                    <a:bodyPr/>
                    <a:lstStyle/>
                    <a:p>
                      <a:r>
                        <a:rPr kumimoji="1" lang="ru-RU" altLang="ja-JP" sz="1000" dirty="0" smtClean="0">
                          <a:solidFill>
                            <a:srgbClr val="626469"/>
                          </a:solidFill>
                        </a:rPr>
                        <a:t>Стандарт</a:t>
                      </a:r>
                      <a:endParaRPr kumimoji="1" lang="ja-JP" altLang="en-US" sz="1000" dirty="0">
                        <a:solidFill>
                          <a:srgbClr val="626469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000" dirty="0" smtClean="0">
                          <a:solidFill>
                            <a:srgbClr val="626469"/>
                          </a:solidFill>
                        </a:rPr>
                        <a:t>IEEE 802.11 b/g/n</a:t>
                      </a:r>
                      <a:endParaRPr kumimoji="1" lang="ja-JP" altLang="en-US" sz="1000" dirty="0">
                        <a:solidFill>
                          <a:srgbClr val="626469"/>
                        </a:solidFill>
                      </a:endParaRPr>
                    </a:p>
                  </a:txBody>
                  <a:tcPr/>
                </a:tc>
              </a:tr>
              <a:tr h="279480">
                <a:tc>
                  <a:txBody>
                    <a:bodyPr/>
                    <a:lstStyle/>
                    <a:p>
                      <a:r>
                        <a:rPr kumimoji="1" lang="ru-RU" altLang="ja-JP" sz="1000" dirty="0" smtClean="0">
                          <a:solidFill>
                            <a:srgbClr val="626469"/>
                          </a:solidFill>
                        </a:rPr>
                        <a:t>Рабочая частота</a:t>
                      </a:r>
                      <a:endParaRPr kumimoji="1" lang="ja-JP" altLang="en-US" sz="1000" dirty="0">
                        <a:solidFill>
                          <a:srgbClr val="626469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000" dirty="0" smtClean="0">
                          <a:solidFill>
                            <a:srgbClr val="626469"/>
                          </a:solidFill>
                        </a:rPr>
                        <a:t>2.4GHz</a:t>
                      </a:r>
                      <a:endParaRPr kumimoji="1" lang="ja-JP" altLang="en-US" sz="1000" dirty="0">
                        <a:solidFill>
                          <a:srgbClr val="626469"/>
                        </a:solidFill>
                      </a:endParaRPr>
                    </a:p>
                  </a:txBody>
                  <a:tcPr/>
                </a:tc>
              </a:tr>
              <a:tr h="579869">
                <a:tc>
                  <a:txBody>
                    <a:bodyPr/>
                    <a:lstStyle/>
                    <a:p>
                      <a:r>
                        <a:rPr kumimoji="1" lang="ru-RU" altLang="ja-JP" sz="1000" dirty="0" smtClean="0">
                          <a:solidFill>
                            <a:srgbClr val="626469"/>
                          </a:solidFill>
                        </a:rPr>
                        <a:t>Канал</a:t>
                      </a:r>
                      <a:endParaRPr kumimoji="1" lang="ja-JP" altLang="en-US" sz="1000" dirty="0">
                        <a:solidFill>
                          <a:srgbClr val="626469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000" dirty="0" smtClean="0">
                          <a:solidFill>
                            <a:srgbClr val="626469"/>
                          </a:solidFill>
                        </a:rPr>
                        <a:t>- In</a:t>
                      </a:r>
                      <a:r>
                        <a:rPr kumimoji="1" lang="en-US" altLang="ja-JP" sz="1000" baseline="0" dirty="0" smtClean="0">
                          <a:solidFill>
                            <a:srgbClr val="626469"/>
                          </a:solidFill>
                        </a:rPr>
                        <a:t> station mode</a:t>
                      </a:r>
                    </a:p>
                    <a:p>
                      <a:r>
                        <a:rPr kumimoji="1" lang="en-US" altLang="ja-JP" sz="1000" baseline="0" dirty="0" smtClean="0">
                          <a:solidFill>
                            <a:srgbClr val="626469"/>
                          </a:solidFill>
                        </a:rPr>
                        <a:t> US/TW 11ch, JP/EU/KR/CH 13ch</a:t>
                      </a:r>
                    </a:p>
                    <a:p>
                      <a:r>
                        <a:rPr kumimoji="1" lang="en-US" altLang="ja-JP" sz="1000" baseline="0" dirty="0" smtClean="0">
                          <a:solidFill>
                            <a:srgbClr val="626469"/>
                          </a:solidFill>
                        </a:rPr>
                        <a:t>- In access mode   11ch</a:t>
                      </a:r>
                      <a:endParaRPr kumimoji="1" lang="ja-JP" altLang="en-US" sz="1000" dirty="0">
                        <a:solidFill>
                          <a:srgbClr val="626469"/>
                        </a:solidFill>
                      </a:endParaRPr>
                    </a:p>
                  </a:txBody>
                  <a:tcPr/>
                </a:tc>
              </a:tr>
              <a:tr h="550032">
                <a:tc>
                  <a:txBody>
                    <a:bodyPr/>
                    <a:lstStyle/>
                    <a:p>
                      <a:r>
                        <a:rPr kumimoji="1" lang="ru-RU" altLang="ja-JP" sz="1000" dirty="0" smtClean="0">
                          <a:solidFill>
                            <a:srgbClr val="626469"/>
                          </a:solidFill>
                        </a:rPr>
                        <a:t>Скорость</a:t>
                      </a:r>
                      <a:endParaRPr kumimoji="1" lang="ja-JP" altLang="en-US" sz="1000" dirty="0">
                        <a:solidFill>
                          <a:srgbClr val="626469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000" dirty="0" smtClean="0">
                          <a:solidFill>
                            <a:srgbClr val="626469"/>
                          </a:solidFill>
                        </a:rPr>
                        <a:t>11b: max</a:t>
                      </a:r>
                      <a:r>
                        <a:rPr kumimoji="1" lang="en-US" altLang="ja-JP" sz="1000" baseline="0" dirty="0" smtClean="0">
                          <a:solidFill>
                            <a:srgbClr val="626469"/>
                          </a:solidFill>
                        </a:rPr>
                        <a:t> 11 Mbps</a:t>
                      </a:r>
                    </a:p>
                    <a:p>
                      <a:r>
                        <a:rPr kumimoji="1" lang="en-US" altLang="ja-JP" sz="1000" baseline="0" dirty="0" smtClean="0">
                          <a:solidFill>
                            <a:srgbClr val="626469"/>
                          </a:solidFill>
                        </a:rPr>
                        <a:t>11g: max 54 Mbps</a:t>
                      </a:r>
                    </a:p>
                    <a:p>
                      <a:r>
                        <a:rPr kumimoji="1" lang="en-US" altLang="ja-JP" sz="1000" baseline="0" dirty="0" smtClean="0">
                          <a:solidFill>
                            <a:srgbClr val="626469"/>
                          </a:solidFill>
                        </a:rPr>
                        <a:t>11n: max 72.2 Mbps</a:t>
                      </a:r>
                      <a:endParaRPr kumimoji="1" lang="ja-JP" altLang="en-US" sz="1000" dirty="0">
                        <a:solidFill>
                          <a:srgbClr val="626469"/>
                        </a:solidFill>
                      </a:endParaRPr>
                    </a:p>
                  </a:txBody>
                  <a:tcPr/>
                </a:tc>
              </a:tr>
              <a:tr h="284180">
                <a:tc>
                  <a:txBody>
                    <a:bodyPr/>
                    <a:lstStyle/>
                    <a:p>
                      <a:r>
                        <a:rPr kumimoji="1" lang="ru-RU" altLang="ja-JP" sz="1000" dirty="0" smtClean="0">
                          <a:solidFill>
                            <a:srgbClr val="626469"/>
                          </a:solidFill>
                        </a:rPr>
                        <a:t>Расстояние</a:t>
                      </a:r>
                      <a:endParaRPr kumimoji="1" lang="ja-JP" altLang="en-US" sz="1000" dirty="0">
                        <a:solidFill>
                          <a:srgbClr val="626469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000" dirty="0" smtClean="0">
                          <a:solidFill>
                            <a:srgbClr val="626469"/>
                          </a:solidFill>
                        </a:rPr>
                        <a:t>30</a:t>
                      </a:r>
                      <a:r>
                        <a:rPr kumimoji="1" lang="ru-RU" altLang="ja-JP" sz="1000" dirty="0" smtClean="0">
                          <a:solidFill>
                            <a:srgbClr val="626469"/>
                          </a:solidFill>
                        </a:rPr>
                        <a:t>м</a:t>
                      </a:r>
                      <a:endParaRPr kumimoji="1" lang="ja-JP" altLang="en-US" sz="1000" dirty="0">
                        <a:solidFill>
                          <a:srgbClr val="626469"/>
                        </a:solidFill>
                      </a:endParaRPr>
                    </a:p>
                  </a:txBody>
                  <a:tcPr/>
                </a:tc>
              </a:tr>
              <a:tr h="404059">
                <a:tc>
                  <a:txBody>
                    <a:bodyPr/>
                    <a:lstStyle/>
                    <a:p>
                      <a:r>
                        <a:rPr kumimoji="1" lang="ru-RU" altLang="ja-JP" sz="1000" dirty="0" smtClean="0">
                          <a:solidFill>
                            <a:srgbClr val="626469"/>
                          </a:solidFill>
                        </a:rPr>
                        <a:t>Рабочие режимы</a:t>
                      </a:r>
                      <a:endParaRPr kumimoji="1" lang="ja-JP" altLang="en-US" sz="1000" dirty="0">
                        <a:solidFill>
                          <a:srgbClr val="626469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000" dirty="0" smtClean="0">
                          <a:solidFill>
                            <a:srgbClr val="626469"/>
                          </a:solidFill>
                        </a:rPr>
                        <a:t>Station mode</a:t>
                      </a:r>
                      <a:r>
                        <a:rPr kumimoji="1" lang="en-US" altLang="ja-JP" sz="1000" baseline="0" dirty="0" smtClean="0">
                          <a:solidFill>
                            <a:srgbClr val="626469"/>
                          </a:solidFill>
                        </a:rPr>
                        <a:t>  / Access point mode</a:t>
                      </a:r>
                    </a:p>
                    <a:p>
                      <a:r>
                        <a:rPr kumimoji="1" lang="en-US" altLang="ja-JP" sz="1000" baseline="0" dirty="0" smtClean="0">
                          <a:solidFill>
                            <a:srgbClr val="626469"/>
                          </a:solidFill>
                        </a:rPr>
                        <a:t>( </a:t>
                      </a:r>
                      <a:r>
                        <a:rPr kumimoji="1" lang="ru-RU" altLang="ja-JP" sz="1000" baseline="0" dirty="0" smtClean="0">
                          <a:solidFill>
                            <a:srgbClr val="626469"/>
                          </a:solidFill>
                        </a:rPr>
                        <a:t>доступ ко всем станциям сети</a:t>
                      </a:r>
                      <a:r>
                        <a:rPr kumimoji="1" lang="en-US" altLang="ja-JP" sz="1000" baseline="0" dirty="0" smtClean="0">
                          <a:solidFill>
                            <a:srgbClr val="626469"/>
                          </a:solidFill>
                        </a:rPr>
                        <a:t>)</a:t>
                      </a:r>
                      <a:endParaRPr kumimoji="1" lang="ja-JP" altLang="en-US" sz="1000" dirty="0">
                        <a:solidFill>
                          <a:srgbClr val="626469"/>
                        </a:solidFill>
                      </a:endParaRPr>
                    </a:p>
                  </a:txBody>
                  <a:tcPr/>
                </a:tc>
              </a:tr>
              <a:tr h="285258">
                <a:tc>
                  <a:txBody>
                    <a:bodyPr/>
                    <a:lstStyle/>
                    <a:p>
                      <a:r>
                        <a:rPr kumimoji="1" lang="ru-RU" altLang="ja-JP" sz="1000" dirty="0" smtClean="0">
                          <a:solidFill>
                            <a:srgbClr val="626469"/>
                          </a:solidFill>
                        </a:rPr>
                        <a:t>Способ связи</a:t>
                      </a:r>
                      <a:endParaRPr kumimoji="1" lang="ja-JP" altLang="en-US" sz="1000" dirty="0">
                        <a:solidFill>
                          <a:srgbClr val="626469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000" dirty="0" smtClean="0">
                          <a:solidFill>
                            <a:srgbClr val="626469"/>
                          </a:solidFill>
                        </a:rPr>
                        <a:t>Infrastructure only ,   DHCP Server </a:t>
                      </a:r>
                      <a:r>
                        <a:rPr kumimoji="1" lang="ru-RU" altLang="ja-JP" sz="1000" dirty="0" smtClean="0">
                          <a:solidFill>
                            <a:srgbClr val="626469"/>
                          </a:solidFill>
                        </a:rPr>
                        <a:t>возможен</a:t>
                      </a:r>
                      <a:endParaRPr kumimoji="1" lang="ja-JP" altLang="en-US" sz="1000" dirty="0">
                        <a:solidFill>
                          <a:srgbClr val="626469"/>
                        </a:solidFill>
                      </a:endParaRPr>
                    </a:p>
                  </a:txBody>
                  <a:tcPr/>
                </a:tc>
              </a:tr>
              <a:tr h="253219">
                <a:tc>
                  <a:txBody>
                    <a:bodyPr/>
                    <a:lstStyle/>
                    <a:p>
                      <a:r>
                        <a:rPr kumimoji="1" lang="ru-RU" altLang="ja-JP" sz="1000" dirty="0" smtClean="0">
                          <a:solidFill>
                            <a:srgbClr val="626469"/>
                          </a:solidFill>
                        </a:rPr>
                        <a:t>Протоколы безопасности</a:t>
                      </a:r>
                      <a:endParaRPr kumimoji="1" lang="ja-JP" altLang="en-US" sz="1000" dirty="0">
                        <a:solidFill>
                          <a:srgbClr val="626469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000" dirty="0" smtClean="0">
                          <a:solidFill>
                            <a:srgbClr val="626469"/>
                          </a:solidFill>
                        </a:rPr>
                        <a:t>WEP/ WPA/ WPA2</a:t>
                      </a:r>
                      <a:endParaRPr kumimoji="1" lang="ja-JP" altLang="en-US" sz="1000" dirty="0">
                        <a:solidFill>
                          <a:srgbClr val="626469"/>
                        </a:solidFill>
                      </a:endParaRPr>
                    </a:p>
                  </a:txBody>
                  <a:tcPr/>
                </a:tc>
              </a:tr>
              <a:tr h="313242">
                <a:tc>
                  <a:txBody>
                    <a:bodyPr/>
                    <a:lstStyle/>
                    <a:p>
                      <a:r>
                        <a:rPr kumimoji="1" lang="ru-RU" altLang="ja-JP" sz="1000" dirty="0" smtClean="0">
                          <a:solidFill>
                            <a:srgbClr val="626469"/>
                          </a:solidFill>
                        </a:rPr>
                        <a:t>Антенна</a:t>
                      </a:r>
                      <a:endParaRPr kumimoji="1" lang="ja-JP" altLang="en-US" sz="1000" dirty="0">
                        <a:solidFill>
                          <a:srgbClr val="626469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ru-RU" altLang="ja-JP" sz="1000" dirty="0" smtClean="0">
                          <a:solidFill>
                            <a:srgbClr val="626469"/>
                          </a:solidFill>
                        </a:rPr>
                        <a:t>Встроенная в переднюю панель</a:t>
                      </a:r>
                      <a:endParaRPr kumimoji="1" lang="ja-JP" altLang="en-US" sz="1000" dirty="0">
                        <a:solidFill>
                          <a:srgbClr val="626469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34" name="Picture 8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753180" y="6182823"/>
            <a:ext cx="716613" cy="67158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</p:pic>
      <p:pic>
        <p:nvPicPr>
          <p:cNvPr id="35" name="Picture 4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741404" y="5733039"/>
            <a:ext cx="779772" cy="4288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" name="稲妻 18"/>
          <p:cNvSpPr>
            <a:spLocks noChangeArrowheads="1"/>
          </p:cNvSpPr>
          <p:nvPr/>
        </p:nvSpPr>
        <p:spPr bwMode="auto">
          <a:xfrm rot="7696798">
            <a:off x="5602920" y="2478375"/>
            <a:ext cx="818205" cy="291832"/>
          </a:xfrm>
          <a:prstGeom prst="lightningBolt">
            <a:avLst/>
          </a:prstGeom>
          <a:solidFill>
            <a:srgbClr val="FF3783"/>
          </a:solidFill>
          <a:ln w="12700" algn="ctr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vert="eaVert"/>
          <a:lstStyle/>
          <a:p>
            <a:endParaRPr lang="ja-JP" altLang="en-US">
              <a:ea typeface="ＭＳ Ｐゴシック" charset="-128"/>
            </a:endParaRPr>
          </a:p>
        </p:txBody>
      </p:sp>
      <p:pic>
        <p:nvPicPr>
          <p:cNvPr id="37" name="Picture 3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0007" y="1959575"/>
            <a:ext cx="391370" cy="632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8" name="Picture 4" descr="AirIcon-Android-512x512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881468" y="2270502"/>
            <a:ext cx="432048" cy="432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" name="Rectangle 38"/>
          <p:cNvSpPr/>
          <p:nvPr/>
        </p:nvSpPr>
        <p:spPr>
          <a:xfrm>
            <a:off x="6710976" y="1998683"/>
            <a:ext cx="203177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200" b="1" dirty="0" err="1" smtClean="0">
                <a:solidFill>
                  <a:srgbClr val="00B050"/>
                </a:solidFill>
                <a:ea typeface="MS PGothic" pitchFamily="34" charset="-128"/>
              </a:rPr>
              <a:t>Vijeo</a:t>
            </a:r>
            <a:r>
              <a:rPr lang="en-US" altLang="ja-JP" sz="1200" b="1" dirty="0" smtClean="0">
                <a:solidFill>
                  <a:srgbClr val="00B050"/>
                </a:solidFill>
                <a:ea typeface="MS PGothic" pitchFamily="34" charset="-128"/>
              </a:rPr>
              <a:t> </a:t>
            </a:r>
            <a:r>
              <a:rPr lang="en-US" altLang="ja-JP" sz="1200" b="1" dirty="0" err="1" smtClean="0">
                <a:solidFill>
                  <a:srgbClr val="00B050"/>
                </a:solidFill>
                <a:ea typeface="MS PGothic" pitchFamily="34" charset="-128"/>
              </a:rPr>
              <a:t>Design’Air</a:t>
            </a:r>
            <a:r>
              <a:rPr lang="en-US" altLang="ja-JP" sz="1200" b="1" dirty="0" smtClean="0">
                <a:solidFill>
                  <a:srgbClr val="00B050"/>
                </a:solidFill>
                <a:ea typeface="MS PGothic" pitchFamily="34" charset="-128"/>
              </a:rPr>
              <a:t> /Air Plus</a:t>
            </a:r>
            <a:endParaRPr lang="en-US" sz="1200" b="1" dirty="0">
              <a:solidFill>
                <a:srgbClr val="00B050"/>
              </a:solidFill>
            </a:endParaRPr>
          </a:p>
        </p:txBody>
      </p:sp>
      <p:sp>
        <p:nvSpPr>
          <p:cNvPr id="40" name="Rounded Rectangle 39"/>
          <p:cNvSpPr/>
          <p:nvPr/>
        </p:nvSpPr>
        <p:spPr bwMode="auto">
          <a:xfrm>
            <a:off x="7488324" y="152636"/>
            <a:ext cx="1368152" cy="720080"/>
          </a:xfrm>
          <a:prstGeom prst="roundRect">
            <a:avLst/>
          </a:prstGeom>
          <a:solidFill>
            <a:srgbClr val="FFC000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SEOptimist" pitchFamily="50" charset="0"/>
              </a:rPr>
              <a:t>В </a:t>
            </a:r>
            <a:r>
              <a:rPr lang="ru-RU" dirty="0" smtClean="0">
                <a:solidFill>
                  <a:srgbClr val="C00000"/>
                </a:solidFill>
                <a:latin typeface="SEOptimist" pitchFamily="50" charset="0"/>
              </a:rPr>
              <a:t>начале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SEOptimist" pitchFamily="50" charset="0"/>
              </a:rPr>
              <a:t> 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SEOptimist" pitchFamily="50" charset="0"/>
              </a:rPr>
              <a:t>2016 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SEOptimist" pitchFamily="50" charset="0"/>
              </a:rPr>
              <a:t>года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SEOptimist" pitchFamily="50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0" name="Straight Arrow Connector 2"/>
          <p:cNvCxnSpPr/>
          <p:nvPr/>
        </p:nvCxnSpPr>
        <p:spPr>
          <a:xfrm flipV="1">
            <a:off x="4475163" y="1831062"/>
            <a:ext cx="1998662" cy="1223962"/>
          </a:xfrm>
          <a:prstGeom prst="straightConnector1">
            <a:avLst/>
          </a:prstGeom>
          <a:ln>
            <a:solidFill>
              <a:schemeClr val="bg1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0532" name="TextBox 6"/>
          <p:cNvSpPr txBox="1">
            <a:spLocks noChangeArrowheads="1"/>
          </p:cNvSpPr>
          <p:nvPr/>
        </p:nvSpPr>
        <p:spPr bwMode="auto">
          <a:xfrm>
            <a:off x="4475163" y="1831062"/>
            <a:ext cx="490537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kumimoji="1" lang="en-US" altLang="ja-JP">
                <a:solidFill>
                  <a:schemeClr val="bg1"/>
                </a:solidFill>
                <a:latin typeface="メイリオ" pitchFamily="50" charset="-128"/>
                <a:ea typeface="メイリオ" pitchFamily="50" charset="-128"/>
              </a:rPr>
              <a:t>HD</a:t>
            </a:r>
            <a:endParaRPr kumimoji="1" lang="ja-JP" altLang="en-US">
              <a:solidFill>
                <a:schemeClr val="bg1"/>
              </a:solidFill>
              <a:latin typeface="メイリオ" pitchFamily="50" charset="-128"/>
              <a:ea typeface="メイリオ" pitchFamily="50" charset="-128"/>
            </a:endParaRPr>
          </a:p>
        </p:txBody>
      </p:sp>
      <p:cxnSp>
        <p:nvCxnSpPr>
          <p:cNvPr id="42" name="Straight Arrow Connector 23"/>
          <p:cNvCxnSpPr/>
          <p:nvPr/>
        </p:nvCxnSpPr>
        <p:spPr>
          <a:xfrm flipV="1">
            <a:off x="3330575" y="2118399"/>
            <a:ext cx="1679575" cy="966788"/>
          </a:xfrm>
          <a:prstGeom prst="straightConnector1">
            <a:avLst/>
          </a:prstGeom>
          <a:ln>
            <a:solidFill>
              <a:schemeClr val="bg1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rapezoid 3"/>
          <p:cNvSpPr/>
          <p:nvPr/>
        </p:nvSpPr>
        <p:spPr>
          <a:xfrm rot="10800000" flipH="1">
            <a:off x="5411788" y="1615162"/>
            <a:ext cx="1338262" cy="1635125"/>
          </a:xfrm>
          <a:custGeom>
            <a:avLst/>
            <a:gdLst>
              <a:gd name="connsiteX0" fmla="*/ 0 w 1800200"/>
              <a:gd name="connsiteY0" fmla="*/ 1801995 h 1801995"/>
              <a:gd name="connsiteX1" fmla="*/ 450050 w 1800200"/>
              <a:gd name="connsiteY1" fmla="*/ 0 h 1801995"/>
              <a:gd name="connsiteX2" fmla="*/ 1350150 w 1800200"/>
              <a:gd name="connsiteY2" fmla="*/ 0 h 1801995"/>
              <a:gd name="connsiteX3" fmla="*/ 1800200 w 1800200"/>
              <a:gd name="connsiteY3" fmla="*/ 1801995 h 1801995"/>
              <a:gd name="connsiteX4" fmla="*/ 0 w 1800200"/>
              <a:gd name="connsiteY4" fmla="*/ 1801995 h 1801995"/>
              <a:gd name="connsiteX0" fmla="*/ 0 w 1800200"/>
              <a:gd name="connsiteY0" fmla="*/ 1801995 h 1801995"/>
              <a:gd name="connsiteX1" fmla="*/ 437350 w 1800200"/>
              <a:gd name="connsiteY1" fmla="*/ 0 h 1801995"/>
              <a:gd name="connsiteX2" fmla="*/ 1350150 w 1800200"/>
              <a:gd name="connsiteY2" fmla="*/ 0 h 1801995"/>
              <a:gd name="connsiteX3" fmla="*/ 1800200 w 1800200"/>
              <a:gd name="connsiteY3" fmla="*/ 1801995 h 1801995"/>
              <a:gd name="connsiteX4" fmla="*/ 0 w 1800200"/>
              <a:gd name="connsiteY4" fmla="*/ 1801995 h 1801995"/>
              <a:gd name="connsiteX0" fmla="*/ 0 w 1800200"/>
              <a:gd name="connsiteY0" fmla="*/ 1801995 h 1801995"/>
              <a:gd name="connsiteX1" fmla="*/ 437350 w 1800200"/>
              <a:gd name="connsiteY1" fmla="*/ 0 h 1801995"/>
              <a:gd name="connsiteX2" fmla="*/ 1769250 w 1800200"/>
              <a:gd name="connsiteY2" fmla="*/ 0 h 1801995"/>
              <a:gd name="connsiteX3" fmla="*/ 1800200 w 1800200"/>
              <a:gd name="connsiteY3" fmla="*/ 1801995 h 1801995"/>
              <a:gd name="connsiteX4" fmla="*/ 0 w 1800200"/>
              <a:gd name="connsiteY4" fmla="*/ 1801995 h 1801995"/>
              <a:gd name="connsiteX0" fmla="*/ 0 w 1820050"/>
              <a:gd name="connsiteY0" fmla="*/ 1801995 h 1801995"/>
              <a:gd name="connsiteX1" fmla="*/ 437350 w 1820050"/>
              <a:gd name="connsiteY1" fmla="*/ 0 h 1801995"/>
              <a:gd name="connsiteX2" fmla="*/ 1820050 w 1820050"/>
              <a:gd name="connsiteY2" fmla="*/ 0 h 1801995"/>
              <a:gd name="connsiteX3" fmla="*/ 1800200 w 1820050"/>
              <a:gd name="connsiteY3" fmla="*/ 1801995 h 1801995"/>
              <a:gd name="connsiteX4" fmla="*/ 0 w 1820050"/>
              <a:gd name="connsiteY4" fmla="*/ 1801995 h 1801995"/>
              <a:gd name="connsiteX0" fmla="*/ 0 w 2470415"/>
              <a:gd name="connsiteY0" fmla="*/ 1786446 h 1801995"/>
              <a:gd name="connsiteX1" fmla="*/ 1087715 w 2470415"/>
              <a:gd name="connsiteY1" fmla="*/ 0 h 1801995"/>
              <a:gd name="connsiteX2" fmla="*/ 2470415 w 2470415"/>
              <a:gd name="connsiteY2" fmla="*/ 0 h 1801995"/>
              <a:gd name="connsiteX3" fmla="*/ 2450565 w 2470415"/>
              <a:gd name="connsiteY3" fmla="*/ 1801995 h 1801995"/>
              <a:gd name="connsiteX4" fmla="*/ 0 w 2470415"/>
              <a:gd name="connsiteY4" fmla="*/ 1786446 h 1801995"/>
              <a:gd name="connsiteX0" fmla="*/ 0 w 2470415"/>
              <a:gd name="connsiteY0" fmla="*/ 1811052 h 1811052"/>
              <a:gd name="connsiteX1" fmla="*/ 1087715 w 2470415"/>
              <a:gd name="connsiteY1" fmla="*/ 0 h 1811052"/>
              <a:gd name="connsiteX2" fmla="*/ 2470415 w 2470415"/>
              <a:gd name="connsiteY2" fmla="*/ 0 h 1811052"/>
              <a:gd name="connsiteX3" fmla="*/ 2450565 w 2470415"/>
              <a:gd name="connsiteY3" fmla="*/ 1801995 h 1811052"/>
              <a:gd name="connsiteX4" fmla="*/ 0 w 2470415"/>
              <a:gd name="connsiteY4" fmla="*/ 1811052 h 1811052"/>
              <a:gd name="connsiteX0" fmla="*/ 0 w 2470415"/>
              <a:gd name="connsiteY0" fmla="*/ 1792597 h 1801995"/>
              <a:gd name="connsiteX1" fmla="*/ 1087715 w 2470415"/>
              <a:gd name="connsiteY1" fmla="*/ 0 h 1801995"/>
              <a:gd name="connsiteX2" fmla="*/ 2470415 w 2470415"/>
              <a:gd name="connsiteY2" fmla="*/ 0 h 1801995"/>
              <a:gd name="connsiteX3" fmla="*/ 2450565 w 2470415"/>
              <a:gd name="connsiteY3" fmla="*/ 1801995 h 1801995"/>
              <a:gd name="connsiteX4" fmla="*/ 0 w 2470415"/>
              <a:gd name="connsiteY4" fmla="*/ 1792597 h 1801995"/>
              <a:gd name="connsiteX0" fmla="*/ 0 w 2458721"/>
              <a:gd name="connsiteY0" fmla="*/ 1804900 h 1804900"/>
              <a:gd name="connsiteX1" fmla="*/ 1076021 w 2458721"/>
              <a:gd name="connsiteY1" fmla="*/ 0 h 1804900"/>
              <a:gd name="connsiteX2" fmla="*/ 2458721 w 2458721"/>
              <a:gd name="connsiteY2" fmla="*/ 0 h 1804900"/>
              <a:gd name="connsiteX3" fmla="*/ 2438871 w 2458721"/>
              <a:gd name="connsiteY3" fmla="*/ 1801995 h 1804900"/>
              <a:gd name="connsiteX4" fmla="*/ 0 w 2458721"/>
              <a:gd name="connsiteY4" fmla="*/ 1804900 h 1804900"/>
              <a:gd name="connsiteX0" fmla="*/ 0 w 2462259"/>
              <a:gd name="connsiteY0" fmla="*/ 1804900 h 1804900"/>
              <a:gd name="connsiteX1" fmla="*/ 1076021 w 2462259"/>
              <a:gd name="connsiteY1" fmla="*/ 0 h 1804900"/>
              <a:gd name="connsiteX2" fmla="*/ 2458721 w 2462259"/>
              <a:gd name="connsiteY2" fmla="*/ 0 h 1804900"/>
              <a:gd name="connsiteX3" fmla="*/ 2462259 w 2462259"/>
              <a:gd name="connsiteY3" fmla="*/ 1801995 h 1804900"/>
              <a:gd name="connsiteX4" fmla="*/ 0 w 2462259"/>
              <a:gd name="connsiteY4" fmla="*/ 1804900 h 1804900"/>
              <a:gd name="connsiteX0" fmla="*/ 0 w 2462259"/>
              <a:gd name="connsiteY0" fmla="*/ 1816562 h 1816562"/>
              <a:gd name="connsiteX1" fmla="*/ 1408594 w 2462259"/>
              <a:gd name="connsiteY1" fmla="*/ 0 h 1816562"/>
              <a:gd name="connsiteX2" fmla="*/ 2458721 w 2462259"/>
              <a:gd name="connsiteY2" fmla="*/ 11662 h 1816562"/>
              <a:gd name="connsiteX3" fmla="*/ 2462259 w 2462259"/>
              <a:gd name="connsiteY3" fmla="*/ 1813657 h 1816562"/>
              <a:gd name="connsiteX4" fmla="*/ 0 w 2462259"/>
              <a:gd name="connsiteY4" fmla="*/ 1816562 h 1816562"/>
              <a:gd name="connsiteX0" fmla="*/ 0 w 2462259"/>
              <a:gd name="connsiteY0" fmla="*/ 1810090 h 1810090"/>
              <a:gd name="connsiteX1" fmla="*/ 1408594 w 2462259"/>
              <a:gd name="connsiteY1" fmla="*/ 0 h 1810090"/>
              <a:gd name="connsiteX2" fmla="*/ 2458721 w 2462259"/>
              <a:gd name="connsiteY2" fmla="*/ 5190 h 1810090"/>
              <a:gd name="connsiteX3" fmla="*/ 2462259 w 2462259"/>
              <a:gd name="connsiteY3" fmla="*/ 1807185 h 1810090"/>
              <a:gd name="connsiteX4" fmla="*/ 0 w 2462259"/>
              <a:gd name="connsiteY4" fmla="*/ 1810090 h 18100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2259" h="1810090">
                <a:moveTo>
                  <a:pt x="0" y="1810090"/>
                </a:moveTo>
                <a:lnTo>
                  <a:pt x="1408594" y="0"/>
                </a:lnTo>
                <a:lnTo>
                  <a:pt x="2458721" y="5190"/>
                </a:lnTo>
                <a:cubicBezTo>
                  <a:pt x="2459900" y="605855"/>
                  <a:pt x="2461080" y="1206520"/>
                  <a:pt x="2462259" y="1807185"/>
                </a:cubicBezTo>
                <a:lnTo>
                  <a:pt x="0" y="1810090"/>
                </a:lnTo>
                <a:close/>
              </a:path>
            </a:pathLst>
          </a:cu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40000"/>
                </a:schemeClr>
              </a:gs>
            </a:gsLst>
            <a:lin ang="12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kumimoji="1" lang="ja-JP" altLang="en-US"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150535" name="Rectangle 39"/>
          <p:cNvSpPr>
            <a:spLocks noChangeArrowheads="1"/>
          </p:cNvSpPr>
          <p:nvPr/>
        </p:nvSpPr>
        <p:spPr bwMode="auto">
          <a:xfrm>
            <a:off x="3200400" y="2842299"/>
            <a:ext cx="5334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ja-JP">
                <a:solidFill>
                  <a:schemeClr val="bg1"/>
                </a:solidFill>
                <a:latin typeface="メイリオ" pitchFamily="50" charset="-128"/>
                <a:ea typeface="メイリオ" pitchFamily="50" charset="-128"/>
              </a:rPr>
              <a:t>15”</a:t>
            </a:r>
            <a:endParaRPr lang="ja-JP" altLang="en-US">
              <a:latin typeface="メイリオ" pitchFamily="50" charset="-128"/>
              <a:ea typeface="メイリオ" pitchFamily="50" charset="-128"/>
            </a:endParaRPr>
          </a:p>
        </p:txBody>
      </p:sp>
      <p:sp>
        <p:nvSpPr>
          <p:cNvPr id="45" name="角丸四角形 44"/>
          <p:cNvSpPr/>
          <p:nvPr/>
        </p:nvSpPr>
        <p:spPr bwMode="auto">
          <a:xfrm>
            <a:off x="1697038" y="1843762"/>
            <a:ext cx="2232025" cy="1439862"/>
          </a:xfrm>
          <a:prstGeom prst="roundRect">
            <a:avLst>
              <a:gd name="adj" fmla="val 5387"/>
            </a:avLst>
          </a:prstGeom>
          <a:solidFill>
            <a:srgbClr val="000000"/>
          </a:solidFill>
          <a:ln w="12700" cap="flat" cmpd="sng" algn="ctr">
            <a:solidFill>
              <a:schemeClr val="bg2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1" hangingPunct="1"/>
            <a:endParaRPr lang="ja-JP" altLang="en-US" sz="1800">
              <a:ea typeface="ＭＳ Ｐゴシック" pitchFamily="34" charset="-128"/>
            </a:endParaRPr>
          </a:p>
        </p:txBody>
      </p:sp>
      <p:sp>
        <p:nvSpPr>
          <p:cNvPr id="46" name="正方形/長方形 45"/>
          <p:cNvSpPr/>
          <p:nvPr/>
        </p:nvSpPr>
        <p:spPr bwMode="auto">
          <a:xfrm>
            <a:off x="2633663" y="3104237"/>
            <a:ext cx="360362" cy="7143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 cap="flat" cmpd="sng" algn="ctr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1" hangingPunct="1"/>
            <a:endParaRPr lang="ja-JP" altLang="en-US" sz="1800">
              <a:ea typeface="ＭＳ Ｐゴシック" pitchFamily="34" charset="-128"/>
            </a:endParaRPr>
          </a:p>
        </p:txBody>
      </p:sp>
      <p:sp>
        <p:nvSpPr>
          <p:cNvPr id="47" name="正方形/長方形 46"/>
          <p:cNvSpPr/>
          <p:nvPr/>
        </p:nvSpPr>
        <p:spPr bwMode="auto">
          <a:xfrm>
            <a:off x="1804988" y="3110587"/>
            <a:ext cx="428625" cy="73025"/>
          </a:xfrm>
          <a:prstGeom prst="rect">
            <a:avLst/>
          </a:prstGeom>
          <a:solidFill>
            <a:schemeClr val="tx2"/>
          </a:solidFill>
          <a:ln w="6350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1" hangingPunct="1"/>
            <a:endParaRPr lang="ja-JP" altLang="en-US" sz="1800">
              <a:ea typeface="ＭＳ Ｐゴシック" pitchFamily="34" charset="-128"/>
            </a:endParaRPr>
          </a:p>
        </p:txBody>
      </p:sp>
      <p:sp>
        <p:nvSpPr>
          <p:cNvPr id="85" name="角丸四角形 84"/>
          <p:cNvSpPr/>
          <p:nvPr/>
        </p:nvSpPr>
        <p:spPr bwMode="auto">
          <a:xfrm>
            <a:off x="4479925" y="1659612"/>
            <a:ext cx="2579688" cy="1590675"/>
          </a:xfrm>
          <a:prstGeom prst="roundRect">
            <a:avLst>
              <a:gd name="adj" fmla="val 5387"/>
            </a:avLst>
          </a:prstGeom>
          <a:solidFill>
            <a:srgbClr val="000000"/>
          </a:solidFill>
          <a:ln w="12700" cap="flat" cmpd="sng" algn="ctr">
            <a:solidFill>
              <a:schemeClr val="bg2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1" hangingPunct="1"/>
            <a:endParaRPr lang="ja-JP" altLang="en-US" sz="1800">
              <a:ea typeface="ＭＳ Ｐゴシック" pitchFamily="34" charset="-128"/>
            </a:endParaRPr>
          </a:p>
        </p:txBody>
      </p:sp>
      <p:sp>
        <p:nvSpPr>
          <p:cNvPr id="86" name="正方形/長方形 85"/>
          <p:cNvSpPr/>
          <p:nvPr/>
        </p:nvSpPr>
        <p:spPr bwMode="auto">
          <a:xfrm>
            <a:off x="5589588" y="3102649"/>
            <a:ext cx="360362" cy="73025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 cap="flat" cmpd="sng" algn="ctr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1" hangingPunct="1"/>
            <a:endParaRPr lang="ja-JP" altLang="en-US" sz="1800">
              <a:ea typeface="ＭＳ Ｐゴシック" pitchFamily="34" charset="-128"/>
            </a:endParaRPr>
          </a:p>
        </p:txBody>
      </p:sp>
      <p:sp>
        <p:nvSpPr>
          <p:cNvPr id="87" name="正方形/長方形 86"/>
          <p:cNvSpPr/>
          <p:nvPr/>
        </p:nvSpPr>
        <p:spPr bwMode="auto">
          <a:xfrm>
            <a:off x="4610100" y="3064549"/>
            <a:ext cx="428625" cy="71438"/>
          </a:xfrm>
          <a:prstGeom prst="rect">
            <a:avLst/>
          </a:prstGeom>
          <a:solidFill>
            <a:schemeClr val="tx2"/>
          </a:solidFill>
          <a:ln w="6350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1" hangingPunct="1"/>
            <a:endParaRPr lang="ja-JP" altLang="en-US" sz="1800">
              <a:ea typeface="ＭＳ Ｐゴシック" pitchFamily="34" charset="-128"/>
            </a:endParaRPr>
          </a:p>
        </p:txBody>
      </p:sp>
      <p:sp>
        <p:nvSpPr>
          <p:cNvPr id="150542" name="線吹き出し 1 (枠付き) 87"/>
          <p:cNvSpPr>
            <a:spLocks/>
          </p:cNvSpPr>
          <p:nvPr/>
        </p:nvSpPr>
        <p:spPr bwMode="auto">
          <a:xfrm>
            <a:off x="781050" y="1107162"/>
            <a:ext cx="1781175" cy="431800"/>
          </a:xfrm>
          <a:prstGeom prst="borderCallout1">
            <a:avLst>
              <a:gd name="adj1" fmla="val 105491"/>
              <a:gd name="adj2" fmla="val 6338"/>
              <a:gd name="adj3" fmla="val 220894"/>
              <a:gd name="adj4" fmla="val 67514"/>
            </a:avLst>
          </a:prstGeom>
          <a:solidFill>
            <a:schemeClr val="bg1"/>
          </a:solidFill>
          <a:ln w="12700" algn="ctr">
            <a:solidFill>
              <a:srgbClr val="009530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pPr algn="ctr" eaLnBrk="1" hangingPunct="1"/>
            <a:r>
              <a:rPr lang="en-US" altLang="ja-JP" sz="1400" dirty="0">
                <a:solidFill>
                  <a:srgbClr val="009530"/>
                </a:solidFill>
                <a:ea typeface="ＭＳ Ｐゴシック" pitchFamily="34" charset="-128"/>
              </a:rPr>
              <a:t>HD: 1366x768</a:t>
            </a:r>
            <a:endParaRPr lang="ja-JP" altLang="en-US" sz="1400" dirty="0">
              <a:solidFill>
                <a:srgbClr val="009530"/>
              </a:solidFill>
              <a:ea typeface="ＭＳ Ｐゴシック" pitchFamily="34" charset="-128"/>
            </a:endParaRPr>
          </a:p>
        </p:txBody>
      </p:sp>
      <p:sp>
        <p:nvSpPr>
          <p:cNvPr id="150543" name="線吹き出し 1 (枠付き) 88"/>
          <p:cNvSpPr>
            <a:spLocks/>
          </p:cNvSpPr>
          <p:nvPr/>
        </p:nvSpPr>
        <p:spPr bwMode="auto">
          <a:xfrm>
            <a:off x="3228975" y="772199"/>
            <a:ext cx="1597025" cy="433388"/>
          </a:xfrm>
          <a:prstGeom prst="borderCallout1">
            <a:avLst>
              <a:gd name="adj1" fmla="val 105491"/>
              <a:gd name="adj2" fmla="val 6338"/>
              <a:gd name="adj3" fmla="val 309199"/>
              <a:gd name="adj4" fmla="val 750"/>
            </a:avLst>
          </a:prstGeom>
          <a:solidFill>
            <a:schemeClr val="bg1"/>
          </a:solidFill>
          <a:ln w="12700" algn="ctr">
            <a:solidFill>
              <a:srgbClr val="009530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pPr algn="ctr" eaLnBrk="1" hangingPunct="1"/>
            <a:r>
              <a:rPr lang="en-US" altLang="ja-JP" sz="1400" dirty="0">
                <a:solidFill>
                  <a:srgbClr val="009530"/>
                </a:solidFill>
                <a:ea typeface="ＭＳ Ｐゴシック" pitchFamily="34" charset="-128"/>
              </a:rPr>
              <a:t>15”6 </a:t>
            </a:r>
            <a:endParaRPr lang="ja-JP" altLang="en-US" sz="1400" dirty="0">
              <a:solidFill>
                <a:srgbClr val="009530"/>
              </a:solidFill>
              <a:ea typeface="ＭＳ Ｐゴシック" pitchFamily="34" charset="-128"/>
            </a:endParaRPr>
          </a:p>
        </p:txBody>
      </p:sp>
      <p:sp>
        <p:nvSpPr>
          <p:cNvPr id="150544" name="線吹き出し 1 (枠付き) 89"/>
          <p:cNvSpPr>
            <a:spLocks/>
          </p:cNvSpPr>
          <p:nvPr/>
        </p:nvSpPr>
        <p:spPr bwMode="auto">
          <a:xfrm>
            <a:off x="4991100" y="772199"/>
            <a:ext cx="1597025" cy="433388"/>
          </a:xfrm>
          <a:prstGeom prst="borderCallout1">
            <a:avLst>
              <a:gd name="adj1" fmla="val 105491"/>
              <a:gd name="adj2" fmla="val 6338"/>
              <a:gd name="adj3" fmla="val 245704"/>
              <a:gd name="adj4" fmla="val 2662"/>
            </a:avLst>
          </a:prstGeom>
          <a:solidFill>
            <a:schemeClr val="bg1"/>
          </a:solidFill>
          <a:ln w="12700" algn="ctr">
            <a:solidFill>
              <a:srgbClr val="009530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pPr algn="ctr" eaLnBrk="1" hangingPunct="1"/>
            <a:r>
              <a:rPr lang="en-US" altLang="ja-JP" sz="1400" dirty="0">
                <a:solidFill>
                  <a:srgbClr val="009530"/>
                </a:solidFill>
                <a:ea typeface="ＭＳ Ｐゴシック" pitchFamily="34" charset="-128"/>
              </a:rPr>
              <a:t>18”5</a:t>
            </a:r>
            <a:r>
              <a:rPr lang="en-US" altLang="ja-JP" dirty="0">
                <a:solidFill>
                  <a:srgbClr val="009530"/>
                </a:solidFill>
                <a:ea typeface="ＭＳ Ｐゴシック" pitchFamily="34" charset="-128"/>
              </a:rPr>
              <a:t> </a:t>
            </a:r>
            <a:endParaRPr lang="ja-JP" altLang="en-US" sz="1800" dirty="0">
              <a:solidFill>
                <a:srgbClr val="009530"/>
              </a:solidFill>
              <a:ea typeface="ＭＳ Ｐゴシック" pitchFamily="34" charset="-128"/>
            </a:endParaRPr>
          </a:p>
        </p:txBody>
      </p:sp>
      <p:sp>
        <p:nvSpPr>
          <p:cNvPr id="150547" name="線吹き出し 1 (枠付き) 92"/>
          <p:cNvSpPr>
            <a:spLocks/>
          </p:cNvSpPr>
          <p:nvPr/>
        </p:nvSpPr>
        <p:spPr bwMode="auto">
          <a:xfrm>
            <a:off x="447748" y="3496349"/>
            <a:ext cx="1897063" cy="333375"/>
          </a:xfrm>
          <a:prstGeom prst="borderCallout1">
            <a:avLst>
              <a:gd name="adj1" fmla="val 18662"/>
              <a:gd name="adj2" fmla="val -88"/>
              <a:gd name="adj3" fmla="val -114424"/>
              <a:gd name="adj4" fmla="val 75607"/>
            </a:avLst>
          </a:prstGeom>
          <a:solidFill>
            <a:schemeClr val="bg1"/>
          </a:solidFill>
          <a:ln w="12700" algn="ctr">
            <a:solidFill>
              <a:srgbClr val="009530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pPr algn="ctr" eaLnBrk="1" hangingPunct="1"/>
            <a:r>
              <a:rPr lang="en-US" altLang="ja-JP" sz="1400" dirty="0">
                <a:solidFill>
                  <a:srgbClr val="009530"/>
                </a:solidFill>
                <a:ea typeface="ＭＳ Ｐゴシック" pitchFamily="34" charset="-128"/>
              </a:rPr>
              <a:t>USB </a:t>
            </a:r>
            <a:r>
              <a:rPr lang="ru-RU" altLang="ja-JP" sz="1400" dirty="0" smtClean="0">
                <a:solidFill>
                  <a:srgbClr val="009530"/>
                </a:solidFill>
                <a:ea typeface="ＭＳ Ｐゴシック" pitchFamily="34" charset="-128"/>
              </a:rPr>
              <a:t>разъемы</a:t>
            </a:r>
            <a:endParaRPr lang="ja-JP" altLang="en-US" sz="1400" dirty="0">
              <a:solidFill>
                <a:srgbClr val="009530"/>
              </a:solidFill>
              <a:ea typeface="ＭＳ Ｐゴシック" pitchFamily="34" charset="-128"/>
            </a:endParaRPr>
          </a:p>
        </p:txBody>
      </p:sp>
      <p:sp>
        <p:nvSpPr>
          <p:cNvPr id="94" name="正方形/長方形 93"/>
          <p:cNvSpPr/>
          <p:nvPr/>
        </p:nvSpPr>
        <p:spPr bwMode="auto">
          <a:xfrm>
            <a:off x="1716088" y="1899324"/>
            <a:ext cx="2195512" cy="1150938"/>
          </a:xfrm>
          <a:prstGeom prst="rect">
            <a:avLst/>
          </a:prstGeom>
          <a:solidFill>
            <a:srgbClr val="000000"/>
          </a:solidFill>
          <a:ln w="12700" cap="flat" cmpd="sng" algn="ctr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1" hangingPunct="1"/>
            <a:endParaRPr lang="ja-JP" altLang="en-US" sz="1800">
              <a:ea typeface="ＭＳ Ｐゴシック" pitchFamily="34" charset="-128"/>
            </a:endParaRPr>
          </a:p>
        </p:txBody>
      </p:sp>
      <p:sp>
        <p:nvSpPr>
          <p:cNvPr id="150552" name="線吹き出し 1 (枠付き) 97"/>
          <p:cNvSpPr>
            <a:spLocks/>
          </p:cNvSpPr>
          <p:nvPr/>
        </p:nvSpPr>
        <p:spPr bwMode="auto">
          <a:xfrm>
            <a:off x="7246937" y="3032957"/>
            <a:ext cx="1897063" cy="550706"/>
          </a:xfrm>
          <a:prstGeom prst="borderCallout1">
            <a:avLst>
              <a:gd name="adj1" fmla="val 18662"/>
              <a:gd name="adj2" fmla="val -88"/>
              <a:gd name="adj3" fmla="val -47244"/>
              <a:gd name="adj4" fmla="val -42869"/>
            </a:avLst>
          </a:prstGeom>
          <a:solidFill>
            <a:schemeClr val="bg1"/>
          </a:solidFill>
          <a:ln w="12700" algn="ctr">
            <a:solidFill>
              <a:srgbClr val="009530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pPr algn="ctr" eaLnBrk="1" hangingPunct="1"/>
            <a:r>
              <a:rPr lang="ru-RU" altLang="ja-JP" sz="1400" dirty="0" smtClean="0">
                <a:solidFill>
                  <a:srgbClr val="009530"/>
                </a:solidFill>
                <a:ea typeface="ＭＳ Ｐゴシック" pitchFamily="34" charset="-128"/>
              </a:rPr>
              <a:t>Алюминиевая передняя панель</a:t>
            </a:r>
            <a:endParaRPr lang="ja-JP" altLang="en-US" sz="1400" dirty="0">
              <a:solidFill>
                <a:srgbClr val="009530"/>
              </a:solidFill>
              <a:ea typeface="ＭＳ Ｐゴシック" pitchFamily="34" charset="-128"/>
            </a:endParaRPr>
          </a:p>
        </p:txBody>
      </p:sp>
      <p:sp>
        <p:nvSpPr>
          <p:cNvPr id="150553" name="正方形/長方形 98"/>
          <p:cNvSpPr>
            <a:spLocks noChangeArrowheads="1"/>
          </p:cNvSpPr>
          <p:nvPr/>
        </p:nvSpPr>
        <p:spPr bwMode="auto">
          <a:xfrm>
            <a:off x="1912938" y="2021562"/>
            <a:ext cx="1800225" cy="974725"/>
          </a:xfrm>
          <a:prstGeom prst="rect">
            <a:avLst/>
          </a:prstGeom>
          <a:solidFill>
            <a:schemeClr val="tx1"/>
          </a:solidFill>
          <a:ln w="12700" algn="ctr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pPr eaLnBrk="1" hangingPunct="1"/>
            <a:endParaRPr lang="ja-JP" altLang="en-US" sz="1800">
              <a:ea typeface="ＭＳ Ｐゴシック" pitchFamily="34" charset="-128"/>
            </a:endParaRPr>
          </a:p>
        </p:txBody>
      </p:sp>
      <p:cxnSp>
        <p:nvCxnSpPr>
          <p:cNvPr id="100" name="Straight Arrow Connector 2"/>
          <p:cNvCxnSpPr/>
          <p:nvPr/>
        </p:nvCxnSpPr>
        <p:spPr>
          <a:xfrm flipV="1">
            <a:off x="1912938" y="2029499"/>
            <a:ext cx="1797050" cy="966788"/>
          </a:xfrm>
          <a:prstGeom prst="straightConnector1">
            <a:avLst/>
          </a:prstGeom>
          <a:ln>
            <a:solidFill>
              <a:schemeClr val="bg1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0555" name="TextBox 6"/>
          <p:cNvSpPr txBox="1">
            <a:spLocks noChangeArrowheads="1"/>
          </p:cNvSpPr>
          <p:nvPr/>
        </p:nvSpPr>
        <p:spPr bwMode="auto">
          <a:xfrm>
            <a:off x="1936750" y="2029499"/>
            <a:ext cx="490538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kumimoji="1" lang="en-US" altLang="ja-JP">
                <a:solidFill>
                  <a:schemeClr val="bg1"/>
                </a:solidFill>
                <a:latin typeface="メイリオ" pitchFamily="50" charset="-128"/>
                <a:ea typeface="メイリオ" pitchFamily="50" charset="-128"/>
              </a:rPr>
              <a:t>HD</a:t>
            </a:r>
            <a:endParaRPr kumimoji="1" lang="ja-JP" altLang="en-US">
              <a:solidFill>
                <a:schemeClr val="bg1"/>
              </a:solidFill>
              <a:latin typeface="メイリオ" pitchFamily="50" charset="-128"/>
              <a:ea typeface="メイリオ" pitchFamily="50" charset="-128"/>
            </a:endParaRPr>
          </a:p>
        </p:txBody>
      </p:sp>
      <p:sp>
        <p:nvSpPr>
          <p:cNvPr id="102" name="正方形/長方形 101"/>
          <p:cNvSpPr/>
          <p:nvPr/>
        </p:nvSpPr>
        <p:spPr bwMode="auto">
          <a:xfrm>
            <a:off x="4510088" y="1704062"/>
            <a:ext cx="2519362" cy="1292225"/>
          </a:xfrm>
          <a:prstGeom prst="rect">
            <a:avLst/>
          </a:prstGeom>
          <a:solidFill>
            <a:srgbClr val="000000"/>
          </a:solidFill>
          <a:ln w="12700" cap="flat" cmpd="sng" algn="ctr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1" hangingPunct="1"/>
            <a:endParaRPr lang="ja-JP" altLang="en-US" sz="1800">
              <a:ea typeface="ＭＳ Ｐゴシック" pitchFamily="34" charset="-128"/>
            </a:endParaRPr>
          </a:p>
        </p:txBody>
      </p:sp>
      <p:sp>
        <p:nvSpPr>
          <p:cNvPr id="150557" name="正方形/長方形 102"/>
          <p:cNvSpPr>
            <a:spLocks noChangeArrowheads="1"/>
          </p:cNvSpPr>
          <p:nvPr/>
        </p:nvSpPr>
        <p:spPr bwMode="auto">
          <a:xfrm>
            <a:off x="4718050" y="1837412"/>
            <a:ext cx="2103438" cy="1111250"/>
          </a:xfrm>
          <a:prstGeom prst="rect">
            <a:avLst/>
          </a:prstGeom>
          <a:solidFill>
            <a:schemeClr val="tx1"/>
          </a:solidFill>
          <a:ln w="12700" algn="ctr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pPr eaLnBrk="1" hangingPunct="1"/>
            <a:endParaRPr lang="ja-JP" altLang="en-US" sz="1800">
              <a:ea typeface="ＭＳ Ｐゴシック" pitchFamily="34" charset="-128"/>
            </a:endParaRPr>
          </a:p>
        </p:txBody>
      </p:sp>
      <p:cxnSp>
        <p:nvCxnSpPr>
          <p:cNvPr id="104" name="Straight Arrow Connector 2"/>
          <p:cNvCxnSpPr/>
          <p:nvPr/>
        </p:nvCxnSpPr>
        <p:spPr>
          <a:xfrm flipV="1">
            <a:off x="4738688" y="1846937"/>
            <a:ext cx="2101850" cy="1101725"/>
          </a:xfrm>
          <a:prstGeom prst="straightConnector1">
            <a:avLst/>
          </a:prstGeom>
          <a:ln>
            <a:solidFill>
              <a:schemeClr val="bg1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0559" name="TextBox 6"/>
          <p:cNvSpPr txBox="1">
            <a:spLocks noChangeArrowheads="1"/>
          </p:cNvSpPr>
          <p:nvPr/>
        </p:nvSpPr>
        <p:spPr bwMode="auto">
          <a:xfrm>
            <a:off x="4733925" y="1846937"/>
            <a:ext cx="490538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kumimoji="1" lang="en-US" altLang="ja-JP">
                <a:solidFill>
                  <a:schemeClr val="bg1"/>
                </a:solidFill>
                <a:latin typeface="メイリオ" pitchFamily="50" charset="-128"/>
                <a:ea typeface="メイリオ" pitchFamily="50" charset="-128"/>
              </a:rPr>
              <a:t>HD</a:t>
            </a:r>
            <a:endParaRPr kumimoji="1" lang="ja-JP" altLang="en-US">
              <a:solidFill>
                <a:schemeClr val="bg1"/>
              </a:solidFill>
              <a:latin typeface="メイリオ" pitchFamily="50" charset="-128"/>
              <a:ea typeface="メイリオ" pitchFamily="50" charset="-128"/>
            </a:endParaRPr>
          </a:p>
        </p:txBody>
      </p:sp>
      <p:sp>
        <p:nvSpPr>
          <p:cNvPr id="150560" name="線吹き出し 1 (枠付き) 105"/>
          <p:cNvSpPr>
            <a:spLocks/>
          </p:cNvSpPr>
          <p:nvPr/>
        </p:nvSpPr>
        <p:spPr bwMode="auto">
          <a:xfrm>
            <a:off x="7029450" y="1088740"/>
            <a:ext cx="1712913" cy="450222"/>
          </a:xfrm>
          <a:prstGeom prst="borderCallout1">
            <a:avLst>
              <a:gd name="adj1" fmla="val 104523"/>
              <a:gd name="adj2" fmla="val 5162"/>
              <a:gd name="adj3" fmla="val 146491"/>
              <a:gd name="adj4" fmla="val -6444"/>
            </a:avLst>
          </a:prstGeom>
          <a:solidFill>
            <a:schemeClr val="bg1"/>
          </a:solidFill>
          <a:ln w="12700" algn="ctr">
            <a:solidFill>
              <a:srgbClr val="009530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pPr algn="ctr" eaLnBrk="1" hangingPunct="1"/>
            <a:r>
              <a:rPr lang="ru-RU" altLang="ja-JP" sz="1400" dirty="0" smtClean="0">
                <a:solidFill>
                  <a:srgbClr val="009530"/>
                </a:solidFill>
                <a:ea typeface="ＭＳ Ｐゴシック" pitchFamily="34" charset="-128"/>
              </a:rPr>
              <a:t>Высокая яркость</a:t>
            </a:r>
            <a:endParaRPr lang="ja-JP" altLang="en-US" sz="1400" dirty="0">
              <a:solidFill>
                <a:srgbClr val="009530"/>
              </a:solidFill>
              <a:ea typeface="ＭＳ Ｐゴシック" pitchFamily="34" charset="-128"/>
            </a:endParaRPr>
          </a:p>
        </p:txBody>
      </p:sp>
      <p:sp>
        <p:nvSpPr>
          <p:cNvPr id="108" name="Trapezoid 3"/>
          <p:cNvSpPr/>
          <p:nvPr/>
        </p:nvSpPr>
        <p:spPr>
          <a:xfrm rot="10800000" flipH="1">
            <a:off x="2573338" y="1813599"/>
            <a:ext cx="1397000" cy="1470025"/>
          </a:xfrm>
          <a:custGeom>
            <a:avLst/>
            <a:gdLst>
              <a:gd name="connsiteX0" fmla="*/ 0 w 1800200"/>
              <a:gd name="connsiteY0" fmla="*/ 1801995 h 1801995"/>
              <a:gd name="connsiteX1" fmla="*/ 450050 w 1800200"/>
              <a:gd name="connsiteY1" fmla="*/ 0 h 1801995"/>
              <a:gd name="connsiteX2" fmla="*/ 1350150 w 1800200"/>
              <a:gd name="connsiteY2" fmla="*/ 0 h 1801995"/>
              <a:gd name="connsiteX3" fmla="*/ 1800200 w 1800200"/>
              <a:gd name="connsiteY3" fmla="*/ 1801995 h 1801995"/>
              <a:gd name="connsiteX4" fmla="*/ 0 w 1800200"/>
              <a:gd name="connsiteY4" fmla="*/ 1801995 h 1801995"/>
              <a:gd name="connsiteX0" fmla="*/ 0 w 1800200"/>
              <a:gd name="connsiteY0" fmla="*/ 1801995 h 1801995"/>
              <a:gd name="connsiteX1" fmla="*/ 437350 w 1800200"/>
              <a:gd name="connsiteY1" fmla="*/ 0 h 1801995"/>
              <a:gd name="connsiteX2" fmla="*/ 1350150 w 1800200"/>
              <a:gd name="connsiteY2" fmla="*/ 0 h 1801995"/>
              <a:gd name="connsiteX3" fmla="*/ 1800200 w 1800200"/>
              <a:gd name="connsiteY3" fmla="*/ 1801995 h 1801995"/>
              <a:gd name="connsiteX4" fmla="*/ 0 w 1800200"/>
              <a:gd name="connsiteY4" fmla="*/ 1801995 h 1801995"/>
              <a:gd name="connsiteX0" fmla="*/ 0 w 1800200"/>
              <a:gd name="connsiteY0" fmla="*/ 1801995 h 1801995"/>
              <a:gd name="connsiteX1" fmla="*/ 437350 w 1800200"/>
              <a:gd name="connsiteY1" fmla="*/ 0 h 1801995"/>
              <a:gd name="connsiteX2" fmla="*/ 1769250 w 1800200"/>
              <a:gd name="connsiteY2" fmla="*/ 0 h 1801995"/>
              <a:gd name="connsiteX3" fmla="*/ 1800200 w 1800200"/>
              <a:gd name="connsiteY3" fmla="*/ 1801995 h 1801995"/>
              <a:gd name="connsiteX4" fmla="*/ 0 w 1800200"/>
              <a:gd name="connsiteY4" fmla="*/ 1801995 h 1801995"/>
              <a:gd name="connsiteX0" fmla="*/ 0 w 1820050"/>
              <a:gd name="connsiteY0" fmla="*/ 1801995 h 1801995"/>
              <a:gd name="connsiteX1" fmla="*/ 437350 w 1820050"/>
              <a:gd name="connsiteY1" fmla="*/ 0 h 1801995"/>
              <a:gd name="connsiteX2" fmla="*/ 1820050 w 1820050"/>
              <a:gd name="connsiteY2" fmla="*/ 0 h 1801995"/>
              <a:gd name="connsiteX3" fmla="*/ 1800200 w 1820050"/>
              <a:gd name="connsiteY3" fmla="*/ 1801995 h 1801995"/>
              <a:gd name="connsiteX4" fmla="*/ 0 w 1820050"/>
              <a:gd name="connsiteY4" fmla="*/ 1801995 h 1801995"/>
              <a:gd name="connsiteX0" fmla="*/ 0 w 2470415"/>
              <a:gd name="connsiteY0" fmla="*/ 1786446 h 1801995"/>
              <a:gd name="connsiteX1" fmla="*/ 1087715 w 2470415"/>
              <a:gd name="connsiteY1" fmla="*/ 0 h 1801995"/>
              <a:gd name="connsiteX2" fmla="*/ 2470415 w 2470415"/>
              <a:gd name="connsiteY2" fmla="*/ 0 h 1801995"/>
              <a:gd name="connsiteX3" fmla="*/ 2450565 w 2470415"/>
              <a:gd name="connsiteY3" fmla="*/ 1801995 h 1801995"/>
              <a:gd name="connsiteX4" fmla="*/ 0 w 2470415"/>
              <a:gd name="connsiteY4" fmla="*/ 1786446 h 1801995"/>
              <a:gd name="connsiteX0" fmla="*/ 0 w 2470415"/>
              <a:gd name="connsiteY0" fmla="*/ 1811052 h 1811052"/>
              <a:gd name="connsiteX1" fmla="*/ 1087715 w 2470415"/>
              <a:gd name="connsiteY1" fmla="*/ 0 h 1811052"/>
              <a:gd name="connsiteX2" fmla="*/ 2470415 w 2470415"/>
              <a:gd name="connsiteY2" fmla="*/ 0 h 1811052"/>
              <a:gd name="connsiteX3" fmla="*/ 2450565 w 2470415"/>
              <a:gd name="connsiteY3" fmla="*/ 1801995 h 1811052"/>
              <a:gd name="connsiteX4" fmla="*/ 0 w 2470415"/>
              <a:gd name="connsiteY4" fmla="*/ 1811052 h 1811052"/>
              <a:gd name="connsiteX0" fmla="*/ 0 w 2470415"/>
              <a:gd name="connsiteY0" fmla="*/ 1792597 h 1801995"/>
              <a:gd name="connsiteX1" fmla="*/ 1087715 w 2470415"/>
              <a:gd name="connsiteY1" fmla="*/ 0 h 1801995"/>
              <a:gd name="connsiteX2" fmla="*/ 2470415 w 2470415"/>
              <a:gd name="connsiteY2" fmla="*/ 0 h 1801995"/>
              <a:gd name="connsiteX3" fmla="*/ 2450565 w 2470415"/>
              <a:gd name="connsiteY3" fmla="*/ 1801995 h 1801995"/>
              <a:gd name="connsiteX4" fmla="*/ 0 w 2470415"/>
              <a:gd name="connsiteY4" fmla="*/ 1792597 h 1801995"/>
              <a:gd name="connsiteX0" fmla="*/ 0 w 2458721"/>
              <a:gd name="connsiteY0" fmla="*/ 1804900 h 1804900"/>
              <a:gd name="connsiteX1" fmla="*/ 1076021 w 2458721"/>
              <a:gd name="connsiteY1" fmla="*/ 0 h 1804900"/>
              <a:gd name="connsiteX2" fmla="*/ 2458721 w 2458721"/>
              <a:gd name="connsiteY2" fmla="*/ 0 h 1804900"/>
              <a:gd name="connsiteX3" fmla="*/ 2438871 w 2458721"/>
              <a:gd name="connsiteY3" fmla="*/ 1801995 h 1804900"/>
              <a:gd name="connsiteX4" fmla="*/ 0 w 2458721"/>
              <a:gd name="connsiteY4" fmla="*/ 1804900 h 1804900"/>
              <a:gd name="connsiteX0" fmla="*/ 0 w 2462259"/>
              <a:gd name="connsiteY0" fmla="*/ 1804900 h 1804900"/>
              <a:gd name="connsiteX1" fmla="*/ 1076021 w 2462259"/>
              <a:gd name="connsiteY1" fmla="*/ 0 h 1804900"/>
              <a:gd name="connsiteX2" fmla="*/ 2458721 w 2462259"/>
              <a:gd name="connsiteY2" fmla="*/ 0 h 1804900"/>
              <a:gd name="connsiteX3" fmla="*/ 2462259 w 2462259"/>
              <a:gd name="connsiteY3" fmla="*/ 1801995 h 1804900"/>
              <a:gd name="connsiteX4" fmla="*/ 0 w 2462259"/>
              <a:gd name="connsiteY4" fmla="*/ 1804900 h 1804900"/>
              <a:gd name="connsiteX0" fmla="*/ 0 w 2462259"/>
              <a:gd name="connsiteY0" fmla="*/ 1816562 h 1816562"/>
              <a:gd name="connsiteX1" fmla="*/ 1408594 w 2462259"/>
              <a:gd name="connsiteY1" fmla="*/ 0 h 1816562"/>
              <a:gd name="connsiteX2" fmla="*/ 2458721 w 2462259"/>
              <a:gd name="connsiteY2" fmla="*/ 11662 h 1816562"/>
              <a:gd name="connsiteX3" fmla="*/ 2462259 w 2462259"/>
              <a:gd name="connsiteY3" fmla="*/ 1813657 h 1816562"/>
              <a:gd name="connsiteX4" fmla="*/ 0 w 2462259"/>
              <a:gd name="connsiteY4" fmla="*/ 1816562 h 1816562"/>
              <a:gd name="connsiteX0" fmla="*/ 0 w 2462259"/>
              <a:gd name="connsiteY0" fmla="*/ 1810090 h 1810090"/>
              <a:gd name="connsiteX1" fmla="*/ 1408594 w 2462259"/>
              <a:gd name="connsiteY1" fmla="*/ 0 h 1810090"/>
              <a:gd name="connsiteX2" fmla="*/ 2458721 w 2462259"/>
              <a:gd name="connsiteY2" fmla="*/ 5190 h 1810090"/>
              <a:gd name="connsiteX3" fmla="*/ 2462259 w 2462259"/>
              <a:gd name="connsiteY3" fmla="*/ 1807185 h 1810090"/>
              <a:gd name="connsiteX4" fmla="*/ 0 w 2462259"/>
              <a:gd name="connsiteY4" fmla="*/ 1810090 h 18100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2259" h="1810090">
                <a:moveTo>
                  <a:pt x="0" y="1810090"/>
                </a:moveTo>
                <a:lnTo>
                  <a:pt x="1408594" y="0"/>
                </a:lnTo>
                <a:lnTo>
                  <a:pt x="2458721" y="5190"/>
                </a:lnTo>
                <a:cubicBezTo>
                  <a:pt x="2459900" y="605855"/>
                  <a:pt x="2461080" y="1206520"/>
                  <a:pt x="2462259" y="1807185"/>
                </a:cubicBezTo>
                <a:lnTo>
                  <a:pt x="0" y="1810090"/>
                </a:lnTo>
                <a:close/>
              </a:path>
            </a:pathLst>
          </a:cu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40000"/>
                </a:schemeClr>
              </a:gs>
            </a:gsLst>
            <a:lin ang="12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kumimoji="1" lang="ja-JP" altLang="en-US"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109" name="Trapezoid 3"/>
          <p:cNvSpPr/>
          <p:nvPr/>
        </p:nvSpPr>
        <p:spPr>
          <a:xfrm rot="10800000" flipH="1">
            <a:off x="5622925" y="1659612"/>
            <a:ext cx="1436688" cy="1590675"/>
          </a:xfrm>
          <a:custGeom>
            <a:avLst/>
            <a:gdLst>
              <a:gd name="connsiteX0" fmla="*/ 0 w 1800200"/>
              <a:gd name="connsiteY0" fmla="*/ 1801995 h 1801995"/>
              <a:gd name="connsiteX1" fmla="*/ 450050 w 1800200"/>
              <a:gd name="connsiteY1" fmla="*/ 0 h 1801995"/>
              <a:gd name="connsiteX2" fmla="*/ 1350150 w 1800200"/>
              <a:gd name="connsiteY2" fmla="*/ 0 h 1801995"/>
              <a:gd name="connsiteX3" fmla="*/ 1800200 w 1800200"/>
              <a:gd name="connsiteY3" fmla="*/ 1801995 h 1801995"/>
              <a:gd name="connsiteX4" fmla="*/ 0 w 1800200"/>
              <a:gd name="connsiteY4" fmla="*/ 1801995 h 1801995"/>
              <a:gd name="connsiteX0" fmla="*/ 0 w 1800200"/>
              <a:gd name="connsiteY0" fmla="*/ 1801995 h 1801995"/>
              <a:gd name="connsiteX1" fmla="*/ 437350 w 1800200"/>
              <a:gd name="connsiteY1" fmla="*/ 0 h 1801995"/>
              <a:gd name="connsiteX2" fmla="*/ 1350150 w 1800200"/>
              <a:gd name="connsiteY2" fmla="*/ 0 h 1801995"/>
              <a:gd name="connsiteX3" fmla="*/ 1800200 w 1800200"/>
              <a:gd name="connsiteY3" fmla="*/ 1801995 h 1801995"/>
              <a:gd name="connsiteX4" fmla="*/ 0 w 1800200"/>
              <a:gd name="connsiteY4" fmla="*/ 1801995 h 1801995"/>
              <a:gd name="connsiteX0" fmla="*/ 0 w 1800200"/>
              <a:gd name="connsiteY0" fmla="*/ 1801995 h 1801995"/>
              <a:gd name="connsiteX1" fmla="*/ 437350 w 1800200"/>
              <a:gd name="connsiteY1" fmla="*/ 0 h 1801995"/>
              <a:gd name="connsiteX2" fmla="*/ 1769250 w 1800200"/>
              <a:gd name="connsiteY2" fmla="*/ 0 h 1801995"/>
              <a:gd name="connsiteX3" fmla="*/ 1800200 w 1800200"/>
              <a:gd name="connsiteY3" fmla="*/ 1801995 h 1801995"/>
              <a:gd name="connsiteX4" fmla="*/ 0 w 1800200"/>
              <a:gd name="connsiteY4" fmla="*/ 1801995 h 1801995"/>
              <a:gd name="connsiteX0" fmla="*/ 0 w 1820050"/>
              <a:gd name="connsiteY0" fmla="*/ 1801995 h 1801995"/>
              <a:gd name="connsiteX1" fmla="*/ 437350 w 1820050"/>
              <a:gd name="connsiteY1" fmla="*/ 0 h 1801995"/>
              <a:gd name="connsiteX2" fmla="*/ 1820050 w 1820050"/>
              <a:gd name="connsiteY2" fmla="*/ 0 h 1801995"/>
              <a:gd name="connsiteX3" fmla="*/ 1800200 w 1820050"/>
              <a:gd name="connsiteY3" fmla="*/ 1801995 h 1801995"/>
              <a:gd name="connsiteX4" fmla="*/ 0 w 1820050"/>
              <a:gd name="connsiteY4" fmla="*/ 1801995 h 1801995"/>
              <a:gd name="connsiteX0" fmla="*/ 0 w 2470415"/>
              <a:gd name="connsiteY0" fmla="*/ 1786446 h 1801995"/>
              <a:gd name="connsiteX1" fmla="*/ 1087715 w 2470415"/>
              <a:gd name="connsiteY1" fmla="*/ 0 h 1801995"/>
              <a:gd name="connsiteX2" fmla="*/ 2470415 w 2470415"/>
              <a:gd name="connsiteY2" fmla="*/ 0 h 1801995"/>
              <a:gd name="connsiteX3" fmla="*/ 2450565 w 2470415"/>
              <a:gd name="connsiteY3" fmla="*/ 1801995 h 1801995"/>
              <a:gd name="connsiteX4" fmla="*/ 0 w 2470415"/>
              <a:gd name="connsiteY4" fmla="*/ 1786446 h 1801995"/>
              <a:gd name="connsiteX0" fmla="*/ 0 w 2470415"/>
              <a:gd name="connsiteY0" fmla="*/ 1811052 h 1811052"/>
              <a:gd name="connsiteX1" fmla="*/ 1087715 w 2470415"/>
              <a:gd name="connsiteY1" fmla="*/ 0 h 1811052"/>
              <a:gd name="connsiteX2" fmla="*/ 2470415 w 2470415"/>
              <a:gd name="connsiteY2" fmla="*/ 0 h 1811052"/>
              <a:gd name="connsiteX3" fmla="*/ 2450565 w 2470415"/>
              <a:gd name="connsiteY3" fmla="*/ 1801995 h 1811052"/>
              <a:gd name="connsiteX4" fmla="*/ 0 w 2470415"/>
              <a:gd name="connsiteY4" fmla="*/ 1811052 h 1811052"/>
              <a:gd name="connsiteX0" fmla="*/ 0 w 2470415"/>
              <a:gd name="connsiteY0" fmla="*/ 1792597 h 1801995"/>
              <a:gd name="connsiteX1" fmla="*/ 1087715 w 2470415"/>
              <a:gd name="connsiteY1" fmla="*/ 0 h 1801995"/>
              <a:gd name="connsiteX2" fmla="*/ 2470415 w 2470415"/>
              <a:gd name="connsiteY2" fmla="*/ 0 h 1801995"/>
              <a:gd name="connsiteX3" fmla="*/ 2450565 w 2470415"/>
              <a:gd name="connsiteY3" fmla="*/ 1801995 h 1801995"/>
              <a:gd name="connsiteX4" fmla="*/ 0 w 2470415"/>
              <a:gd name="connsiteY4" fmla="*/ 1792597 h 1801995"/>
              <a:gd name="connsiteX0" fmla="*/ 0 w 2458721"/>
              <a:gd name="connsiteY0" fmla="*/ 1804900 h 1804900"/>
              <a:gd name="connsiteX1" fmla="*/ 1076021 w 2458721"/>
              <a:gd name="connsiteY1" fmla="*/ 0 h 1804900"/>
              <a:gd name="connsiteX2" fmla="*/ 2458721 w 2458721"/>
              <a:gd name="connsiteY2" fmla="*/ 0 h 1804900"/>
              <a:gd name="connsiteX3" fmla="*/ 2438871 w 2458721"/>
              <a:gd name="connsiteY3" fmla="*/ 1801995 h 1804900"/>
              <a:gd name="connsiteX4" fmla="*/ 0 w 2458721"/>
              <a:gd name="connsiteY4" fmla="*/ 1804900 h 1804900"/>
              <a:gd name="connsiteX0" fmla="*/ 0 w 2462259"/>
              <a:gd name="connsiteY0" fmla="*/ 1804900 h 1804900"/>
              <a:gd name="connsiteX1" fmla="*/ 1076021 w 2462259"/>
              <a:gd name="connsiteY1" fmla="*/ 0 h 1804900"/>
              <a:gd name="connsiteX2" fmla="*/ 2458721 w 2462259"/>
              <a:gd name="connsiteY2" fmla="*/ 0 h 1804900"/>
              <a:gd name="connsiteX3" fmla="*/ 2462259 w 2462259"/>
              <a:gd name="connsiteY3" fmla="*/ 1801995 h 1804900"/>
              <a:gd name="connsiteX4" fmla="*/ 0 w 2462259"/>
              <a:gd name="connsiteY4" fmla="*/ 1804900 h 1804900"/>
              <a:gd name="connsiteX0" fmla="*/ 0 w 2462259"/>
              <a:gd name="connsiteY0" fmla="*/ 1816562 h 1816562"/>
              <a:gd name="connsiteX1" fmla="*/ 1408594 w 2462259"/>
              <a:gd name="connsiteY1" fmla="*/ 0 h 1816562"/>
              <a:gd name="connsiteX2" fmla="*/ 2458721 w 2462259"/>
              <a:gd name="connsiteY2" fmla="*/ 11662 h 1816562"/>
              <a:gd name="connsiteX3" fmla="*/ 2462259 w 2462259"/>
              <a:gd name="connsiteY3" fmla="*/ 1813657 h 1816562"/>
              <a:gd name="connsiteX4" fmla="*/ 0 w 2462259"/>
              <a:gd name="connsiteY4" fmla="*/ 1816562 h 1816562"/>
              <a:gd name="connsiteX0" fmla="*/ 0 w 2462259"/>
              <a:gd name="connsiteY0" fmla="*/ 1810090 h 1810090"/>
              <a:gd name="connsiteX1" fmla="*/ 1408594 w 2462259"/>
              <a:gd name="connsiteY1" fmla="*/ 0 h 1810090"/>
              <a:gd name="connsiteX2" fmla="*/ 2458721 w 2462259"/>
              <a:gd name="connsiteY2" fmla="*/ 5190 h 1810090"/>
              <a:gd name="connsiteX3" fmla="*/ 2462259 w 2462259"/>
              <a:gd name="connsiteY3" fmla="*/ 1807185 h 1810090"/>
              <a:gd name="connsiteX4" fmla="*/ 0 w 2462259"/>
              <a:gd name="connsiteY4" fmla="*/ 1810090 h 18100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2259" h="1810090">
                <a:moveTo>
                  <a:pt x="0" y="1810090"/>
                </a:moveTo>
                <a:lnTo>
                  <a:pt x="1408594" y="0"/>
                </a:lnTo>
                <a:lnTo>
                  <a:pt x="2458721" y="5190"/>
                </a:lnTo>
                <a:cubicBezTo>
                  <a:pt x="2459900" y="605855"/>
                  <a:pt x="2461080" y="1206520"/>
                  <a:pt x="2462259" y="1807185"/>
                </a:cubicBezTo>
                <a:lnTo>
                  <a:pt x="0" y="1810090"/>
                </a:lnTo>
                <a:close/>
              </a:path>
            </a:pathLst>
          </a:cu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40000"/>
                </a:schemeClr>
              </a:gs>
            </a:gsLst>
            <a:lin ang="12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kumimoji="1" lang="ja-JP" altLang="en-US"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150551" name="線吹き出し 1 (枠付き) 96"/>
          <p:cNvSpPr>
            <a:spLocks/>
          </p:cNvSpPr>
          <p:nvPr/>
        </p:nvSpPr>
        <p:spPr bwMode="auto">
          <a:xfrm>
            <a:off x="7246937" y="2204865"/>
            <a:ext cx="1897063" cy="360039"/>
          </a:xfrm>
          <a:prstGeom prst="borderCallout1">
            <a:avLst>
              <a:gd name="adj1" fmla="val 18662"/>
              <a:gd name="adj2" fmla="val -88"/>
              <a:gd name="adj3" fmla="val 61462"/>
              <a:gd name="adj4" fmla="val -38275"/>
            </a:avLst>
          </a:prstGeom>
          <a:solidFill>
            <a:schemeClr val="bg1"/>
          </a:solidFill>
          <a:ln w="12700" algn="ctr">
            <a:solidFill>
              <a:srgbClr val="009530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pPr algn="ctr" eaLnBrk="1" hangingPunct="1"/>
            <a:r>
              <a:rPr lang="ru-RU" altLang="ja-JP" sz="1400" dirty="0" smtClean="0">
                <a:solidFill>
                  <a:srgbClr val="009530"/>
                </a:solidFill>
                <a:ea typeface="ＭＳ Ｐゴシック" pitchFamily="34" charset="-128"/>
              </a:rPr>
              <a:t>З</a:t>
            </a:r>
            <a:r>
              <a:rPr lang="ru-RU" altLang="ja-JP" sz="1400" dirty="0" smtClean="0">
                <a:solidFill>
                  <a:srgbClr val="009530"/>
                </a:solidFill>
                <a:ea typeface="ＭＳ Ｐゴシック" pitchFamily="34" charset="-128"/>
              </a:rPr>
              <a:t>ащитное стекло</a:t>
            </a:r>
            <a:endParaRPr lang="ja-JP" altLang="en-US" sz="1400" dirty="0">
              <a:solidFill>
                <a:srgbClr val="009530"/>
              </a:solidFill>
              <a:ea typeface="ＭＳ Ｐゴシック" pitchFamily="34" charset="-128"/>
            </a:endParaRPr>
          </a:p>
        </p:txBody>
      </p:sp>
      <p:sp>
        <p:nvSpPr>
          <p:cNvPr id="50" name="Titre 1"/>
          <p:cNvSpPr txBox="1">
            <a:spLocks/>
          </p:cNvSpPr>
          <p:nvPr/>
        </p:nvSpPr>
        <p:spPr>
          <a:xfrm>
            <a:off x="323528" y="198438"/>
            <a:ext cx="7436620" cy="926306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9530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Magelis</a:t>
            </a:r>
            <a: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9530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 GTU ,</a:t>
            </a:r>
            <a:r>
              <a:rPr kumimoji="0" lang="en-US" sz="3600" b="1" i="0" u="none" strike="noStrike" kern="1200" cap="none" spc="0" normalizeH="0" noProof="0" dirty="0" smtClean="0">
                <a:ln>
                  <a:noFill/>
                </a:ln>
                <a:solidFill>
                  <a:srgbClr val="009530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 </a:t>
            </a:r>
            <a:r>
              <a:rPr kumimoji="0" lang="ru-RU" sz="3600" b="1" i="0" u="none" strike="noStrike" kern="1200" cap="none" spc="0" normalizeH="0" noProof="0" dirty="0" smtClean="0">
                <a:ln>
                  <a:noFill/>
                </a:ln>
                <a:solidFill>
                  <a:srgbClr val="009530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экран </a:t>
            </a:r>
            <a:r>
              <a:rPr kumimoji="0" lang="en-US" sz="3600" b="1" i="0" u="none" strike="noStrike" kern="1200" cap="none" spc="0" normalizeH="0" noProof="0" dirty="0" smtClean="0">
                <a:ln>
                  <a:noFill/>
                </a:ln>
                <a:solidFill>
                  <a:srgbClr val="009530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XL </a:t>
            </a:r>
            <a:r>
              <a:rPr kumimoji="0" lang="ru-RU" sz="3600" b="1" i="0" u="none" strike="noStrike" kern="1200" cap="none" spc="0" normalizeH="0" noProof="0" dirty="0" smtClean="0">
                <a:ln>
                  <a:noFill/>
                </a:ln>
                <a:solidFill>
                  <a:srgbClr val="009530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размера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009530"/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pic>
        <p:nvPicPr>
          <p:cNvPr id="2856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64768" y="3829724"/>
            <a:ext cx="4702871" cy="3028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0545" name="線吹き出し 1 (枠付き) 90"/>
          <p:cNvSpPr>
            <a:spLocks/>
          </p:cNvSpPr>
          <p:nvPr/>
        </p:nvSpPr>
        <p:spPr bwMode="auto">
          <a:xfrm>
            <a:off x="3327401" y="3348712"/>
            <a:ext cx="1897062" cy="481012"/>
          </a:xfrm>
          <a:prstGeom prst="borderCallout1">
            <a:avLst>
              <a:gd name="adj1" fmla="val 18662"/>
              <a:gd name="adj2" fmla="val -88"/>
              <a:gd name="adj3" fmla="val -108615"/>
              <a:gd name="adj4" fmla="val -16154"/>
            </a:avLst>
          </a:prstGeom>
          <a:solidFill>
            <a:schemeClr val="bg1"/>
          </a:solidFill>
          <a:ln w="12700" algn="ctr">
            <a:solidFill>
              <a:srgbClr val="009530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pPr algn="ctr" eaLnBrk="1" hangingPunct="1"/>
            <a:r>
              <a:rPr lang="en-US" altLang="ja-JP" sz="1400" dirty="0">
                <a:solidFill>
                  <a:srgbClr val="009530"/>
                </a:solidFill>
                <a:ea typeface="ＭＳ Ｐゴシック" pitchFamily="34" charset="-128"/>
              </a:rPr>
              <a:t>P-CAP</a:t>
            </a:r>
          </a:p>
          <a:p>
            <a:pPr algn="ctr" eaLnBrk="1" hangingPunct="1"/>
            <a:r>
              <a:rPr lang="en-US" altLang="ja-JP" sz="1400" dirty="0">
                <a:solidFill>
                  <a:srgbClr val="009530"/>
                </a:solidFill>
                <a:ea typeface="ＭＳ Ｐゴシック" pitchFamily="34" charset="-128"/>
              </a:rPr>
              <a:t>Touch </a:t>
            </a:r>
            <a:r>
              <a:rPr lang="ru-RU" altLang="ja-JP" sz="1400" dirty="0" smtClean="0">
                <a:solidFill>
                  <a:srgbClr val="009530"/>
                </a:solidFill>
                <a:ea typeface="ＭＳ Ｐゴシック" pitchFamily="34" charset="-128"/>
              </a:rPr>
              <a:t>дисплей</a:t>
            </a:r>
            <a:endParaRPr lang="ja-JP" altLang="en-US" sz="1400" dirty="0">
              <a:solidFill>
                <a:srgbClr val="009530"/>
              </a:solidFill>
              <a:ea typeface="ＭＳ Ｐゴシック" pitchFamily="34" charset="-128"/>
            </a:endParaRPr>
          </a:p>
        </p:txBody>
      </p:sp>
      <p:cxnSp>
        <p:nvCxnSpPr>
          <p:cNvPr id="150546" name="直線コネクタ 91"/>
          <p:cNvCxnSpPr>
            <a:cxnSpLocks noChangeShapeType="1"/>
            <a:stCxn id="150545" idx="0"/>
          </p:cNvCxnSpPr>
          <p:nvPr/>
        </p:nvCxnSpPr>
        <p:spPr bwMode="auto">
          <a:xfrm flipV="1">
            <a:off x="5224463" y="2701014"/>
            <a:ext cx="398462" cy="888204"/>
          </a:xfrm>
          <a:prstGeom prst="line">
            <a:avLst/>
          </a:prstGeom>
          <a:noFill/>
          <a:ln w="12700" algn="ctr">
            <a:solidFill>
              <a:srgbClr val="009530"/>
            </a:solidFill>
            <a:round/>
            <a:headEnd type="none" w="sm" len="sm"/>
            <a:tailEnd type="none" w="sm" len="sm"/>
          </a:ln>
        </p:spPr>
      </p:cxnSp>
      <p:sp>
        <p:nvSpPr>
          <p:cNvPr id="65" name="テキスト ボックス 107"/>
          <p:cNvSpPr txBox="1"/>
          <p:nvPr/>
        </p:nvSpPr>
        <p:spPr>
          <a:xfrm>
            <a:off x="290033" y="4381120"/>
            <a:ext cx="3680305" cy="1569660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altLang="ja-JP" sz="2000" dirty="0" smtClean="0">
                <a:solidFill>
                  <a:srgbClr val="009530"/>
                </a:solidFill>
                <a:latin typeface="+mn-lt"/>
                <a:ea typeface="メイリオ" panose="020B0604030504040204" pitchFamily="50" charset="-128"/>
                <a:cs typeface="メイリオ" panose="020B0604030504040204" pitchFamily="50" charset="-128"/>
              </a:rPr>
              <a:t> </a:t>
            </a:r>
            <a:r>
              <a:rPr lang="ru-RU" altLang="ja-JP" sz="2400" dirty="0" smtClean="0">
                <a:solidFill>
                  <a:srgbClr val="009530"/>
                </a:solidFill>
                <a:latin typeface="+mn-lt"/>
                <a:ea typeface="メイリオ" panose="020B0604030504040204" pitchFamily="50" charset="-128"/>
                <a:cs typeface="メイリオ" panose="020B0604030504040204" pitchFamily="50" charset="-128"/>
              </a:rPr>
              <a:t>Дисплей с еще большим экраном и емкостной технологией прикосновений</a:t>
            </a:r>
            <a:endParaRPr lang="en-US" altLang="ja-JP" sz="2400" dirty="0" smtClean="0">
              <a:solidFill>
                <a:srgbClr val="009530"/>
              </a:solidFill>
              <a:ea typeface="メイリオ" panose="020B0604030504040204" pitchFamily="50" charset="-128"/>
              <a:cs typeface="メイリオ" panose="020B0604030504040204" pitchFamily="50" charset="-128"/>
            </a:endParaRPr>
          </a:p>
        </p:txBody>
      </p:sp>
      <p:sp>
        <p:nvSpPr>
          <p:cNvPr id="35" name="Rounded Rectangle 34"/>
          <p:cNvSpPr/>
          <p:nvPr/>
        </p:nvSpPr>
        <p:spPr bwMode="auto">
          <a:xfrm>
            <a:off x="7488324" y="152636"/>
            <a:ext cx="1368152" cy="720080"/>
          </a:xfrm>
          <a:prstGeom prst="roundRect">
            <a:avLst/>
          </a:prstGeom>
          <a:solidFill>
            <a:srgbClr val="FFC000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SEOptimist" pitchFamily="50" charset="0"/>
              </a:rPr>
              <a:t>В конце 2016 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SEOptimist" pitchFamily="50" charset="0"/>
              </a:rPr>
              <a:t>года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SEOptimist" pitchFamily="50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9"/>
          <p:cNvSpPr>
            <a:spLocks noChangeArrowheads="1"/>
          </p:cNvSpPr>
          <p:nvPr/>
        </p:nvSpPr>
        <p:spPr bwMode="gray">
          <a:xfrm>
            <a:off x="0" y="692150"/>
            <a:ext cx="9144000" cy="1460500"/>
          </a:xfrm>
          <a:prstGeom prst="rect">
            <a:avLst/>
          </a:prstGeom>
          <a:solidFill>
            <a:srgbClr val="00B050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r>
              <a:rPr lang="en-US" altLang="ja-JP" dirty="0">
                <a:solidFill>
                  <a:schemeClr val="bg1"/>
                </a:solidFill>
                <a:latin typeface="+mj-lt"/>
                <a:ea typeface="メイリオ" pitchFamily="50" charset="-128"/>
                <a:cs typeface="メイリオ" pitchFamily="50" charset="-128"/>
              </a:rPr>
              <a:t/>
            </a:r>
            <a:br>
              <a:rPr lang="en-US" altLang="ja-JP" dirty="0">
                <a:solidFill>
                  <a:schemeClr val="bg1"/>
                </a:solidFill>
                <a:latin typeface="+mj-lt"/>
                <a:ea typeface="メイリオ" pitchFamily="50" charset="-128"/>
                <a:cs typeface="メイリオ" pitchFamily="50" charset="-128"/>
              </a:rPr>
            </a:br>
            <a:endParaRPr lang="ja-JP" altLang="en-US" sz="5400" dirty="0">
              <a:solidFill>
                <a:schemeClr val="bg1"/>
              </a:solidFill>
              <a:latin typeface="+mj-lt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10243" name="Title 1"/>
          <p:cNvSpPr>
            <a:spLocks noGrp="1"/>
          </p:cNvSpPr>
          <p:nvPr>
            <p:ph type="title"/>
          </p:nvPr>
        </p:nvSpPr>
        <p:spPr>
          <a:xfrm>
            <a:off x="250825" y="0"/>
            <a:ext cx="8713788" cy="776288"/>
          </a:xfrm>
        </p:spPr>
        <p:txBody>
          <a:bodyPr/>
          <a:lstStyle/>
          <a:p>
            <a:pPr>
              <a:spcAft>
                <a:spcPts val="1200"/>
              </a:spcAft>
            </a:pPr>
            <a:r>
              <a:rPr lang="ru-RU" altLang="ja-JP" sz="2800" dirty="0" smtClean="0">
                <a:solidFill>
                  <a:srgbClr val="00B050"/>
                </a:solidFill>
                <a:ea typeface="ＭＳ Ｐゴシック" pitchFamily="34" charset="-128"/>
              </a:rPr>
              <a:t>Новая панель оператора</a:t>
            </a:r>
            <a:r>
              <a:rPr lang="en-US" altLang="ja-JP" sz="2800" dirty="0" smtClean="0">
                <a:solidFill>
                  <a:srgbClr val="00B050"/>
                </a:solidFill>
                <a:ea typeface="ＭＳ Ｐゴシック" pitchFamily="34" charset="-128"/>
              </a:rPr>
              <a:t> </a:t>
            </a:r>
            <a:r>
              <a:rPr lang="en-US" altLang="ja-JP" sz="2800" dirty="0" err="1" smtClean="0">
                <a:solidFill>
                  <a:srgbClr val="00B050"/>
                </a:solidFill>
                <a:ea typeface="ＭＳ Ｐゴシック" pitchFamily="34" charset="-128"/>
              </a:rPr>
              <a:t>Magelis</a:t>
            </a:r>
            <a:r>
              <a:rPr lang="en-US" altLang="ja-JP" sz="2800" dirty="0" smtClean="0">
                <a:solidFill>
                  <a:srgbClr val="00B050"/>
                </a:solidFill>
                <a:ea typeface="ＭＳ Ｐゴシック" pitchFamily="34" charset="-128"/>
              </a:rPr>
              <a:t> GTU</a:t>
            </a:r>
            <a:endParaRPr lang="en-US" sz="2400" dirty="0" smtClean="0">
              <a:solidFill>
                <a:srgbClr val="00B050"/>
              </a:solidFill>
              <a:effectLst/>
            </a:endParaRPr>
          </a:p>
        </p:txBody>
      </p:sp>
      <p:sp>
        <p:nvSpPr>
          <p:cNvPr id="10244" name="Rectangle 33"/>
          <p:cNvSpPr>
            <a:spLocks noChangeArrowheads="1"/>
          </p:cNvSpPr>
          <p:nvPr/>
        </p:nvSpPr>
        <p:spPr bwMode="auto">
          <a:xfrm>
            <a:off x="158750" y="704850"/>
            <a:ext cx="851770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altLang="fr-FR" sz="2400" b="1" dirty="0" smtClean="0">
                <a:solidFill>
                  <a:schemeClr val="bg1"/>
                </a:solidFill>
                <a:effectLst/>
              </a:rPr>
              <a:t>Действительно легко инсталлировать и обслуживать</a:t>
            </a:r>
            <a:endParaRPr lang="en-US" altLang="fr-FR" sz="2400" b="1" dirty="0">
              <a:solidFill>
                <a:schemeClr val="bg1"/>
              </a:solidFill>
              <a:effectLst/>
            </a:endParaRPr>
          </a:p>
        </p:txBody>
      </p:sp>
      <p:sp>
        <p:nvSpPr>
          <p:cNvPr id="8" name="Rounded Rectangle 7"/>
          <p:cNvSpPr/>
          <p:nvPr/>
        </p:nvSpPr>
        <p:spPr bwMode="auto">
          <a:xfrm>
            <a:off x="34925" y="1238250"/>
            <a:ext cx="2798763" cy="5562600"/>
          </a:xfrm>
          <a:prstGeom prst="roundRect">
            <a:avLst>
              <a:gd name="adj" fmla="val 10117"/>
            </a:avLst>
          </a:prstGeom>
          <a:solidFill>
            <a:schemeClr val="bg2">
              <a:lumMod val="20000"/>
              <a:lumOff val="80000"/>
            </a:schemeClr>
          </a:solidFill>
          <a:ln w="38100" cap="flat" cmpd="sng" algn="ctr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>
              <a:lnSpc>
                <a:spcPct val="80000"/>
              </a:lnSpc>
              <a:spcAft>
                <a:spcPts val="1200"/>
              </a:spcAft>
              <a:buClr>
                <a:schemeClr val="accent1"/>
              </a:buClr>
              <a:defRPr/>
            </a:pPr>
            <a:r>
              <a:rPr lang="en-US" b="1" dirty="0" smtClean="0">
                <a:solidFill>
                  <a:srgbClr val="00B050"/>
                </a:solidFill>
                <a:effectLst/>
                <a:latin typeface="Arial" charset="0"/>
                <a:ea typeface="HG丸ｺﾞｼｯｸM-PRO" pitchFamily="49" charset="-128"/>
              </a:rPr>
              <a:t>USB </a:t>
            </a:r>
            <a:r>
              <a:rPr lang="ru-RU" b="1" dirty="0" smtClean="0">
                <a:solidFill>
                  <a:srgbClr val="00B050"/>
                </a:solidFill>
                <a:effectLst/>
                <a:latin typeface="Arial" charset="0"/>
                <a:ea typeface="HG丸ｺﾞｼｯｸM-PRO" pitchFamily="49" charset="-128"/>
              </a:rPr>
              <a:t>спереди</a:t>
            </a:r>
            <a:endParaRPr lang="en-US" b="1" dirty="0">
              <a:solidFill>
                <a:srgbClr val="00B050"/>
              </a:solidFill>
              <a:effectLst/>
              <a:latin typeface="Arial" charset="0"/>
              <a:ea typeface="HG丸ｺﾞｼｯｸM-PRO" pitchFamily="49" charset="-128"/>
            </a:endParaRPr>
          </a:p>
        </p:txBody>
      </p:sp>
      <p:sp>
        <p:nvSpPr>
          <p:cNvPr id="11" name="Rounded Rectangle 10"/>
          <p:cNvSpPr/>
          <p:nvPr/>
        </p:nvSpPr>
        <p:spPr bwMode="auto">
          <a:xfrm>
            <a:off x="35496" y="1628775"/>
            <a:ext cx="2807866" cy="5004581"/>
          </a:xfrm>
          <a:prstGeom prst="roundRect">
            <a:avLst>
              <a:gd name="adj" fmla="val 6849"/>
            </a:avLst>
          </a:prstGeom>
          <a:solidFill>
            <a:schemeClr val="bg1"/>
          </a:solidFill>
          <a:ln w="38100" cap="flat" cmpd="sng" algn="ctr">
            <a:solidFill>
              <a:schemeClr val="bg1">
                <a:lumMod val="95000"/>
              </a:schemeClr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>
              <a:spcAft>
                <a:spcPts val="1200"/>
              </a:spcAft>
              <a:buClr>
                <a:schemeClr val="accent1"/>
              </a:buClr>
              <a:defRPr/>
            </a:pPr>
            <a:r>
              <a:rPr lang="ru-RU" sz="1600" dirty="0" smtClean="0">
                <a:effectLst/>
                <a:latin typeface="Arial" charset="0"/>
                <a:ea typeface="HG丸ｺﾞｼｯｸM-PRO" pitchFamily="49" charset="-128"/>
              </a:rPr>
              <a:t>Доступ ко всем данным без необходимости открывать шкаф</a:t>
            </a:r>
            <a:r>
              <a:rPr lang="en-US" sz="1600" dirty="0" smtClean="0">
                <a:effectLst/>
                <a:latin typeface="Arial" charset="0"/>
                <a:ea typeface="HG丸ｺﾞｼｯｸM-PRO" pitchFamily="49" charset="-128"/>
              </a:rPr>
              <a:t>,</a:t>
            </a:r>
            <a:r>
              <a:rPr lang="ru-RU" sz="1600" dirty="0" smtClean="0">
                <a:effectLst/>
                <a:latin typeface="Arial" charset="0"/>
                <a:ea typeface="HG丸ｺﾞｼｯｸM-PRO" pitchFamily="49" charset="-128"/>
              </a:rPr>
              <a:t> защита</a:t>
            </a:r>
            <a:r>
              <a:rPr lang="en-US" sz="1600" dirty="0" smtClean="0">
                <a:effectLst/>
                <a:latin typeface="Arial" charset="0"/>
                <a:ea typeface="HG丸ｺﾞｼｯｸM-PRO" pitchFamily="49" charset="-128"/>
              </a:rPr>
              <a:t> IP66 </a:t>
            </a:r>
            <a:r>
              <a:rPr lang="ru-RU" sz="1600" dirty="0" smtClean="0">
                <a:effectLst/>
                <a:latin typeface="Arial" charset="0"/>
                <a:ea typeface="HG丸ｺﾞｼｯｸM-PRO" pitchFamily="49" charset="-128"/>
              </a:rPr>
              <a:t>по передней панели</a:t>
            </a:r>
            <a:r>
              <a:rPr lang="en-US" sz="1600" dirty="0" smtClean="0">
                <a:effectLst/>
                <a:latin typeface="Arial" charset="0"/>
                <a:ea typeface="HG丸ｺﾞｼｯｸM-PRO" pitchFamily="49" charset="-128"/>
              </a:rPr>
              <a:t>.</a:t>
            </a:r>
            <a:endParaRPr lang="en-US" sz="1600" dirty="0">
              <a:effectLst/>
              <a:latin typeface="Arial" charset="0"/>
              <a:ea typeface="HG丸ｺﾞｼｯｸM-PRO" pitchFamily="49" charset="-128"/>
            </a:endParaRPr>
          </a:p>
          <a:p>
            <a:pPr>
              <a:spcAft>
                <a:spcPts val="1200"/>
              </a:spcAft>
              <a:buClr>
                <a:schemeClr val="accent1"/>
              </a:buClr>
              <a:defRPr/>
            </a:pPr>
            <a:endParaRPr lang="fr-FR" altLang="ja-JP" sz="1600" dirty="0">
              <a:effectLst/>
              <a:latin typeface="Arial" charset="0"/>
              <a:ea typeface="HG丸ｺﾞｼｯｸM-PRO" pitchFamily="49" charset="-128"/>
            </a:endParaRPr>
          </a:p>
          <a:p>
            <a:pPr>
              <a:spcAft>
                <a:spcPts val="1200"/>
              </a:spcAft>
              <a:buClr>
                <a:schemeClr val="accent1"/>
              </a:buClr>
              <a:defRPr/>
            </a:pPr>
            <a:endParaRPr lang="fr-FR" altLang="ja-JP" sz="1600" dirty="0">
              <a:effectLst/>
              <a:latin typeface="Arial" charset="0"/>
              <a:ea typeface="HG丸ｺﾞｼｯｸM-PRO" pitchFamily="49" charset="-128"/>
            </a:endParaRPr>
          </a:p>
          <a:p>
            <a:pPr>
              <a:spcAft>
                <a:spcPts val="1200"/>
              </a:spcAft>
              <a:buClr>
                <a:schemeClr val="accent1"/>
              </a:buClr>
              <a:defRPr/>
            </a:pPr>
            <a:endParaRPr lang="fr-FR" altLang="ja-JP" sz="1600" dirty="0">
              <a:effectLst/>
              <a:latin typeface="Arial" charset="0"/>
              <a:ea typeface="HG丸ｺﾞｼｯｸM-PRO" pitchFamily="49" charset="-128"/>
            </a:endParaRPr>
          </a:p>
          <a:p>
            <a:pPr>
              <a:spcAft>
                <a:spcPts val="1200"/>
              </a:spcAft>
              <a:buClr>
                <a:schemeClr val="accent1"/>
              </a:buClr>
              <a:defRPr/>
            </a:pPr>
            <a:endParaRPr lang="fr-FR" altLang="ja-JP" sz="1600" dirty="0">
              <a:effectLst/>
              <a:latin typeface="Arial" charset="0"/>
              <a:ea typeface="HG丸ｺﾞｼｯｸM-PRO" pitchFamily="49" charset="-128"/>
            </a:endParaRPr>
          </a:p>
          <a:p>
            <a:pPr>
              <a:spcAft>
                <a:spcPts val="1200"/>
              </a:spcAft>
              <a:buClr>
                <a:schemeClr val="accent1"/>
              </a:buClr>
              <a:defRPr/>
            </a:pPr>
            <a:r>
              <a:rPr lang="fr-FR" altLang="ja-JP" sz="1600" dirty="0">
                <a:effectLst/>
                <a:latin typeface="Arial" charset="0"/>
                <a:ea typeface="HG丸ｺﾞｼｯｸM-PRO" pitchFamily="49" charset="-128"/>
              </a:rPr>
              <a:t>         </a:t>
            </a:r>
            <a:r>
              <a:rPr lang="fr-FR" altLang="ja-JP" sz="1600" i="1" dirty="0">
                <a:effectLst/>
                <a:latin typeface="Arial" charset="0"/>
                <a:ea typeface="HG丸ｺﾞｼｯｸM-PRO" pitchFamily="49" charset="-128"/>
              </a:rPr>
              <a:t>Smart display</a:t>
            </a:r>
            <a:endParaRPr lang="en-US" altLang="ja-JP" sz="1600" i="1" dirty="0">
              <a:effectLst/>
              <a:latin typeface="Arial" charset="0"/>
              <a:ea typeface="HG丸ｺﾞｼｯｸM-PRO" pitchFamily="49" charset="-128"/>
            </a:endParaRPr>
          </a:p>
        </p:txBody>
      </p:sp>
      <p:sp>
        <p:nvSpPr>
          <p:cNvPr id="14" name="Rounded Rectangle 13"/>
          <p:cNvSpPr/>
          <p:nvPr/>
        </p:nvSpPr>
        <p:spPr bwMode="auto">
          <a:xfrm>
            <a:off x="2905125" y="1238250"/>
            <a:ext cx="3024188" cy="5562600"/>
          </a:xfrm>
          <a:prstGeom prst="roundRect">
            <a:avLst>
              <a:gd name="adj" fmla="val 10117"/>
            </a:avLst>
          </a:prstGeom>
          <a:solidFill>
            <a:schemeClr val="bg2">
              <a:lumMod val="20000"/>
              <a:lumOff val="80000"/>
            </a:schemeClr>
          </a:solidFill>
          <a:ln w="38100" cap="flat" cmpd="sng" algn="ctr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>
              <a:lnSpc>
                <a:spcPct val="80000"/>
              </a:lnSpc>
              <a:spcAft>
                <a:spcPts val="1200"/>
              </a:spcAft>
              <a:buClr>
                <a:schemeClr val="accent1"/>
              </a:buClr>
              <a:defRPr/>
            </a:pPr>
            <a:r>
              <a:rPr lang="ru-RU" b="1" dirty="0" smtClean="0">
                <a:solidFill>
                  <a:srgbClr val="00B050"/>
                </a:solidFill>
                <a:effectLst/>
                <a:latin typeface="Arial" charset="0"/>
                <a:ea typeface="HG丸ｺﾞｼｯｸM-PRO" pitchFamily="49" charset="-128"/>
              </a:rPr>
              <a:t>Преемственность</a:t>
            </a:r>
            <a:endParaRPr lang="en-US" sz="1800" dirty="0">
              <a:solidFill>
                <a:srgbClr val="00B050"/>
              </a:solidFill>
              <a:effectLst/>
            </a:endParaRPr>
          </a:p>
        </p:txBody>
      </p:sp>
      <p:sp>
        <p:nvSpPr>
          <p:cNvPr id="15" name="Rounded Rectangle 14"/>
          <p:cNvSpPr/>
          <p:nvPr/>
        </p:nvSpPr>
        <p:spPr bwMode="auto">
          <a:xfrm>
            <a:off x="2976563" y="1628775"/>
            <a:ext cx="2881312" cy="5040313"/>
          </a:xfrm>
          <a:prstGeom prst="roundRect">
            <a:avLst>
              <a:gd name="adj" fmla="val 6849"/>
            </a:avLst>
          </a:prstGeom>
          <a:solidFill>
            <a:schemeClr val="bg1"/>
          </a:solidFill>
          <a:ln w="38100" cap="flat" cmpd="sng" algn="ctr">
            <a:solidFill>
              <a:schemeClr val="bg1">
                <a:lumMod val="95000"/>
              </a:schemeClr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>
              <a:spcAft>
                <a:spcPts val="1200"/>
              </a:spcAft>
              <a:buClr>
                <a:schemeClr val="accent1"/>
              </a:buClr>
              <a:defRPr/>
            </a:pPr>
            <a:r>
              <a:rPr lang="en-US" sz="1600" dirty="0">
                <a:effectLst/>
                <a:latin typeface="Arial" charset="0"/>
                <a:ea typeface="HG丸ｺﾞｼｯｸM-PRO" pitchFamily="49" charset="-128"/>
              </a:rPr>
              <a:t>Magelis GTU </a:t>
            </a:r>
            <a:r>
              <a:rPr lang="ru-RU" sz="1600" dirty="0" smtClean="0">
                <a:effectLst/>
                <a:latin typeface="Arial" charset="0"/>
                <a:ea typeface="HG丸ｺﾞｼｯｸM-PRO" pitchFamily="49" charset="-128"/>
              </a:rPr>
              <a:t>конфигурир-ся </a:t>
            </a:r>
            <a:r>
              <a:rPr lang="en-US" sz="1600" dirty="0" err="1" smtClean="0">
                <a:effectLst/>
                <a:latin typeface="Arial" charset="0"/>
                <a:ea typeface="HG丸ｺﾞｼｯｸM-PRO" pitchFamily="49" charset="-128"/>
              </a:rPr>
              <a:t>Vijeo</a:t>
            </a:r>
            <a:r>
              <a:rPr lang="en-US" sz="1600" dirty="0" smtClean="0">
                <a:effectLst/>
                <a:latin typeface="Arial" charset="0"/>
                <a:ea typeface="HG丸ｺﾞｼｯｸM-PRO" pitchFamily="49" charset="-128"/>
              </a:rPr>
              <a:t> Designer</a:t>
            </a:r>
            <a:r>
              <a:rPr lang="ru-RU" sz="1600" dirty="0" smtClean="0">
                <a:effectLst/>
                <a:latin typeface="Arial" charset="0"/>
                <a:ea typeface="HG丸ｺﾞｼｯｸM-PRO" pitchFamily="49" charset="-128"/>
              </a:rPr>
              <a:t> и </a:t>
            </a:r>
            <a:r>
              <a:rPr lang="en-US" sz="1600" dirty="0" err="1" smtClean="0">
                <a:effectLst/>
                <a:latin typeface="Arial" charset="0"/>
                <a:ea typeface="HG丸ｺﾞｼｯｸM-PRO" pitchFamily="49" charset="-128"/>
              </a:rPr>
              <a:t>Vijeo</a:t>
            </a:r>
            <a:r>
              <a:rPr lang="en-US" sz="1600" dirty="0" smtClean="0">
                <a:effectLst/>
                <a:latin typeface="Arial" charset="0"/>
                <a:ea typeface="HG丸ｺﾞｼｯｸM-PRO" pitchFamily="49" charset="-128"/>
              </a:rPr>
              <a:t> XD</a:t>
            </a:r>
            <a:r>
              <a:rPr lang="ru-RU" sz="1600" dirty="0" smtClean="0">
                <a:effectLst/>
                <a:latin typeface="Arial" charset="0"/>
                <a:ea typeface="HG丸ｺﾞｼｯｸM-PRO" pitchFamily="49" charset="-128"/>
              </a:rPr>
              <a:t> (январь 2016г)</a:t>
            </a:r>
            <a:r>
              <a:rPr lang="en-US" sz="1600" dirty="0" smtClean="0">
                <a:effectLst/>
                <a:latin typeface="Arial" charset="0"/>
                <a:ea typeface="HG丸ｺﾞｼｯｸM-PRO" pitchFamily="49" charset="-128"/>
              </a:rPr>
              <a:t>.</a:t>
            </a:r>
            <a:endParaRPr lang="en-US" sz="1600" dirty="0">
              <a:effectLst/>
              <a:latin typeface="Arial" charset="0"/>
              <a:ea typeface="HG丸ｺﾞｼｯｸM-PRO" pitchFamily="49" charset="-128"/>
            </a:endParaRPr>
          </a:p>
          <a:p>
            <a:pPr>
              <a:spcAft>
                <a:spcPts val="1200"/>
              </a:spcAft>
              <a:buClr>
                <a:schemeClr val="accent1"/>
              </a:buClr>
              <a:defRPr/>
            </a:pPr>
            <a:endParaRPr lang="en-US" sz="1600" dirty="0">
              <a:effectLst/>
              <a:latin typeface="Arial" charset="0"/>
              <a:ea typeface="HG丸ｺﾞｼｯｸM-PRO" pitchFamily="49" charset="-128"/>
            </a:endParaRPr>
          </a:p>
          <a:p>
            <a:pPr>
              <a:spcAft>
                <a:spcPts val="1200"/>
              </a:spcAft>
              <a:buClr>
                <a:schemeClr val="accent1"/>
              </a:buClr>
              <a:defRPr/>
            </a:pPr>
            <a:endParaRPr lang="en-US" sz="1600" dirty="0">
              <a:effectLst/>
              <a:latin typeface="Arial" charset="0"/>
              <a:ea typeface="HG丸ｺﾞｼｯｸM-PRO" pitchFamily="49" charset="-128"/>
            </a:endParaRPr>
          </a:p>
          <a:p>
            <a:pPr>
              <a:spcAft>
                <a:spcPts val="1200"/>
              </a:spcAft>
              <a:buClr>
                <a:schemeClr val="accent1"/>
              </a:buClr>
              <a:defRPr/>
            </a:pPr>
            <a:r>
              <a:rPr lang="ru-RU" sz="1600" dirty="0" smtClean="0">
                <a:effectLst/>
                <a:latin typeface="Arial" charset="0"/>
                <a:ea typeface="HG丸ｺﾞｼｯｸM-PRO" pitchFamily="49" charset="-128"/>
              </a:rPr>
              <a:t>С помощью</a:t>
            </a:r>
            <a:r>
              <a:rPr lang="fr-FR" sz="1600" dirty="0" smtClean="0">
                <a:effectLst/>
                <a:latin typeface="Arial" charset="0"/>
                <a:ea typeface="HG丸ｺﾞｼｯｸM-PRO" pitchFamily="49" charset="-128"/>
              </a:rPr>
              <a:t> </a:t>
            </a:r>
            <a:r>
              <a:rPr lang="fr-FR" sz="1600" dirty="0" err="1">
                <a:effectLst/>
                <a:latin typeface="Arial" charset="0"/>
                <a:ea typeface="HG丸ｺﾞｼｯｸM-PRO" pitchFamily="49" charset="-128"/>
              </a:rPr>
              <a:t>Vijeo</a:t>
            </a:r>
            <a:r>
              <a:rPr lang="fr-FR" sz="1600" dirty="0">
                <a:effectLst/>
                <a:latin typeface="Arial" charset="0"/>
                <a:ea typeface="HG丸ｺﾞｼｯｸM-PRO" pitchFamily="49" charset="-128"/>
              </a:rPr>
              <a:t> </a:t>
            </a:r>
            <a:r>
              <a:rPr lang="fr-FR" sz="1600" dirty="0" err="1" smtClean="0">
                <a:effectLst/>
                <a:latin typeface="Arial" charset="0"/>
                <a:ea typeface="HG丸ｺﾞｼｯｸM-PRO" pitchFamily="49" charset="-128"/>
              </a:rPr>
              <a:t>Design’Air</a:t>
            </a:r>
            <a:r>
              <a:rPr lang="fr-FR" sz="1600" dirty="0" smtClean="0">
                <a:effectLst/>
                <a:latin typeface="Arial" charset="0"/>
                <a:ea typeface="HG丸ｺﾞｼｯｸM-PRO" pitchFamily="49" charset="-128"/>
              </a:rPr>
              <a:t>, </a:t>
            </a:r>
            <a:r>
              <a:rPr lang="ru-RU" sz="1600" dirty="0" smtClean="0">
                <a:effectLst/>
                <a:latin typeface="Arial" charset="0"/>
                <a:ea typeface="HG丸ｺﾞｼｯｸM-PRO" pitchFamily="49" charset="-128"/>
              </a:rPr>
              <a:t>наблюдайте и управляйте удаленно вашим приложением</a:t>
            </a:r>
            <a:r>
              <a:rPr lang="fr-FR" sz="1600" dirty="0" smtClean="0">
                <a:effectLst/>
                <a:latin typeface="Arial" charset="0"/>
                <a:ea typeface="HG丸ｺﾞｼｯｸM-PRO" pitchFamily="49" charset="-128"/>
              </a:rPr>
              <a:t>.</a:t>
            </a:r>
            <a:endParaRPr lang="en-US" sz="1600" dirty="0">
              <a:effectLst/>
              <a:latin typeface="Arial" charset="0"/>
              <a:ea typeface="HG丸ｺﾞｼｯｸM-PRO" pitchFamily="49" charset="-128"/>
            </a:endParaRPr>
          </a:p>
          <a:p>
            <a:pPr>
              <a:spcAft>
                <a:spcPts val="1200"/>
              </a:spcAft>
              <a:buClr>
                <a:schemeClr val="accent1"/>
              </a:buClr>
              <a:defRPr/>
            </a:pPr>
            <a:endParaRPr lang="en-US" sz="1600" dirty="0">
              <a:effectLst/>
              <a:latin typeface="Arial" charset="0"/>
              <a:ea typeface="HG丸ｺﾞｼｯｸM-PRO" pitchFamily="49" charset="-128"/>
            </a:endParaRPr>
          </a:p>
          <a:p>
            <a:pPr>
              <a:spcAft>
                <a:spcPts val="1200"/>
              </a:spcAft>
              <a:buClr>
                <a:schemeClr val="accent1"/>
              </a:buClr>
              <a:defRPr/>
            </a:pPr>
            <a:endParaRPr lang="en-US" sz="1600" dirty="0">
              <a:effectLst/>
              <a:latin typeface="Arial" charset="0"/>
              <a:ea typeface="HG丸ｺﾞｼｯｸM-PRO" pitchFamily="49" charset="-128"/>
            </a:endParaRPr>
          </a:p>
          <a:p>
            <a:pPr>
              <a:spcAft>
                <a:spcPts val="1200"/>
              </a:spcAft>
              <a:buClr>
                <a:schemeClr val="accent1"/>
              </a:buClr>
              <a:defRPr/>
            </a:pPr>
            <a:r>
              <a:rPr lang="en-US" sz="1600" dirty="0" err="1" smtClean="0">
                <a:ea typeface="HG丸ｺﾞｼｯｸM-PRO" pitchFamily="49" charset="-128"/>
              </a:rPr>
              <a:t>Magelis</a:t>
            </a:r>
            <a:r>
              <a:rPr lang="en-US" sz="1600" dirty="0" smtClean="0">
                <a:ea typeface="HG丸ｺﾞｼｯｸM-PRO" pitchFamily="49" charset="-128"/>
              </a:rPr>
              <a:t> GTU </a:t>
            </a:r>
            <a:r>
              <a:rPr lang="ru-RU" sz="1600" dirty="0" smtClean="0">
                <a:ea typeface="HG丸ｺﾞｼｯｸM-PRO" pitchFamily="49" charset="-128"/>
              </a:rPr>
              <a:t>предназначен заменить снимающиеся с производства в этом году </a:t>
            </a:r>
            <a:r>
              <a:rPr lang="en-US" sz="1600" dirty="0" err="1" smtClean="0">
                <a:effectLst/>
                <a:latin typeface="Arial" charset="0"/>
                <a:ea typeface="HG丸ｺﾞｼｯｸM-PRO" pitchFamily="49" charset="-128"/>
              </a:rPr>
              <a:t>Magelis</a:t>
            </a:r>
            <a:r>
              <a:rPr lang="en-US" sz="1600" dirty="0" smtClean="0">
                <a:effectLst/>
                <a:latin typeface="Arial" charset="0"/>
                <a:ea typeface="HG丸ｺﾞｼｯｸM-PRO" pitchFamily="49" charset="-128"/>
              </a:rPr>
              <a:t> </a:t>
            </a:r>
            <a:r>
              <a:rPr lang="en-US" sz="1600" dirty="0">
                <a:effectLst/>
                <a:latin typeface="Arial" charset="0"/>
                <a:ea typeface="HG丸ｺﾞｼｯｸM-PRO" pitchFamily="49" charset="-128"/>
              </a:rPr>
              <a:t>XBTGT </a:t>
            </a:r>
            <a:r>
              <a:rPr lang="ru-RU" sz="1600" dirty="0" smtClean="0">
                <a:effectLst/>
                <a:latin typeface="Arial" charset="0"/>
                <a:ea typeface="HG丸ｺﾞｼｯｸM-PRO" pitchFamily="49" charset="-128"/>
              </a:rPr>
              <a:t>и</a:t>
            </a:r>
            <a:r>
              <a:rPr lang="en-US" sz="1600" dirty="0" smtClean="0">
                <a:effectLst/>
                <a:latin typeface="Arial" charset="0"/>
                <a:ea typeface="HG丸ｺﾞｼｯｸM-PRO" pitchFamily="49" charset="-128"/>
              </a:rPr>
              <a:t> </a:t>
            </a:r>
            <a:r>
              <a:rPr lang="en-US" sz="1600" dirty="0" err="1">
                <a:effectLst/>
                <a:latin typeface="Arial" charset="0"/>
                <a:ea typeface="HG丸ｺﾞｼｯｸM-PRO" pitchFamily="49" charset="-128"/>
              </a:rPr>
              <a:t>Magelis</a:t>
            </a:r>
            <a:r>
              <a:rPr lang="en-US" sz="1600" dirty="0">
                <a:effectLst/>
                <a:latin typeface="Arial" charset="0"/>
                <a:ea typeface="HG丸ｺﾞｼｯｸM-PRO" pitchFamily="49" charset="-128"/>
              </a:rPr>
              <a:t> </a:t>
            </a:r>
            <a:r>
              <a:rPr lang="en-US" sz="1600" dirty="0" smtClean="0">
                <a:effectLst/>
                <a:latin typeface="Arial" charset="0"/>
                <a:ea typeface="HG丸ｺﾞｼｯｸM-PRO" pitchFamily="49" charset="-128"/>
              </a:rPr>
              <a:t>GTW</a:t>
            </a:r>
            <a:r>
              <a:rPr lang="en-US" sz="1600" dirty="0" smtClean="0">
                <a:latin typeface="Arial" charset="0"/>
                <a:ea typeface="HG丸ｺﾞｼｯｸM-PRO" pitchFamily="49" charset="-128"/>
              </a:rPr>
              <a:t>.</a:t>
            </a:r>
            <a:endParaRPr lang="en-US" altLang="ja-JP" sz="1400" dirty="0">
              <a:latin typeface="Arial" charset="0"/>
              <a:ea typeface="HG丸ｺﾞｼｯｸM-PRO" pitchFamily="49" charset="-128"/>
            </a:endParaRPr>
          </a:p>
        </p:txBody>
      </p:sp>
      <p:sp>
        <p:nvSpPr>
          <p:cNvPr id="16" name="Rounded Rectangle 15"/>
          <p:cNvSpPr/>
          <p:nvPr/>
        </p:nvSpPr>
        <p:spPr bwMode="auto">
          <a:xfrm>
            <a:off x="6000750" y="1238250"/>
            <a:ext cx="3024188" cy="5562600"/>
          </a:xfrm>
          <a:prstGeom prst="roundRect">
            <a:avLst>
              <a:gd name="adj" fmla="val 10117"/>
            </a:avLst>
          </a:prstGeom>
          <a:solidFill>
            <a:schemeClr val="bg2">
              <a:lumMod val="20000"/>
              <a:lumOff val="80000"/>
            </a:schemeClr>
          </a:solidFill>
          <a:ln w="38100" cap="flat" cmpd="sng" algn="ctr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>
              <a:lnSpc>
                <a:spcPct val="80000"/>
              </a:lnSpc>
              <a:spcAft>
                <a:spcPts val="1200"/>
              </a:spcAft>
              <a:buClr>
                <a:schemeClr val="accent1"/>
              </a:buClr>
              <a:defRPr/>
            </a:pPr>
            <a:r>
              <a:rPr lang="ru-RU" b="1" dirty="0" smtClean="0">
                <a:solidFill>
                  <a:srgbClr val="00B050"/>
                </a:solidFill>
                <a:effectLst/>
                <a:latin typeface="Arial" charset="0"/>
                <a:ea typeface="HG丸ｺﾞｼｯｸM-PRO" pitchFamily="49" charset="-128"/>
              </a:rPr>
              <a:t>Легкая диагностика</a:t>
            </a:r>
            <a:endParaRPr lang="en-US" sz="1800" dirty="0">
              <a:solidFill>
                <a:srgbClr val="00B050"/>
              </a:solidFill>
              <a:effectLst/>
            </a:endParaRPr>
          </a:p>
        </p:txBody>
      </p:sp>
      <p:sp>
        <p:nvSpPr>
          <p:cNvPr id="46" name="Rounded Rectangle 45"/>
          <p:cNvSpPr/>
          <p:nvPr/>
        </p:nvSpPr>
        <p:spPr bwMode="auto">
          <a:xfrm>
            <a:off x="6012160" y="1628775"/>
            <a:ext cx="2952329" cy="5040313"/>
          </a:xfrm>
          <a:prstGeom prst="roundRect">
            <a:avLst>
              <a:gd name="adj" fmla="val 8287"/>
            </a:avLst>
          </a:prstGeom>
          <a:solidFill>
            <a:schemeClr val="bg1"/>
          </a:solidFill>
          <a:ln w="38100" cap="flat" cmpd="sng" algn="ctr">
            <a:solidFill>
              <a:schemeClr val="bg1">
                <a:lumMod val="95000"/>
              </a:schemeClr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>
              <a:spcAft>
                <a:spcPts val="600"/>
              </a:spcAft>
              <a:buClr>
                <a:schemeClr val="accent1"/>
              </a:buClr>
              <a:defRPr/>
            </a:pPr>
            <a:r>
              <a:rPr lang="en-US" altLang="ja-JP" sz="1600" dirty="0">
                <a:effectLst/>
                <a:latin typeface="Arial" charset="0"/>
                <a:ea typeface="HG丸ｺﾞｼｯｸM-PRO" pitchFamily="49" charset="-128"/>
              </a:rPr>
              <a:t>Magelis GTU </a:t>
            </a:r>
            <a:r>
              <a:rPr lang="ru-RU" altLang="ja-JP" sz="1600" dirty="0" smtClean="0">
                <a:effectLst/>
                <a:latin typeface="Arial" charset="0"/>
                <a:ea typeface="HG丸ｺﾞｼｯｸM-PRO" pitchFamily="49" charset="-128"/>
              </a:rPr>
              <a:t>обеспечивает</a:t>
            </a:r>
            <a:r>
              <a:rPr lang="en-US" altLang="ja-JP" sz="1600" dirty="0" smtClean="0">
                <a:effectLst/>
                <a:latin typeface="Arial" charset="0"/>
                <a:ea typeface="HG丸ｺﾞｼｯｸM-PRO" pitchFamily="49" charset="-128"/>
              </a:rPr>
              <a:t> </a:t>
            </a:r>
            <a:r>
              <a:rPr lang="en-US" altLang="ja-JP" sz="1600" dirty="0">
                <a:effectLst/>
                <a:latin typeface="Arial" charset="0"/>
                <a:ea typeface="HG丸ｺﾞｼｯｸM-PRO" pitchFamily="49" charset="-128"/>
              </a:rPr>
              <a:t>Web </a:t>
            </a:r>
            <a:r>
              <a:rPr lang="ru-RU" altLang="ja-JP" sz="1600" dirty="0" smtClean="0">
                <a:effectLst/>
                <a:latin typeface="Arial" charset="0"/>
                <a:ea typeface="HG丸ｺﾞｼｯｸM-PRO" pitchFamily="49" charset="-128"/>
              </a:rPr>
              <a:t>шлюз с возможностью удаленного подключения через браузер в</a:t>
            </a:r>
            <a:r>
              <a:rPr lang="en-US" altLang="ja-JP" sz="1600" dirty="0" smtClean="0">
                <a:effectLst/>
                <a:latin typeface="Arial" charset="0"/>
                <a:ea typeface="HG丸ｺﾞｼｯｸM-PRO" pitchFamily="49" charset="-128"/>
              </a:rPr>
              <a:t> </a:t>
            </a:r>
            <a:r>
              <a:rPr lang="en-US" altLang="ja-JP" sz="1600" dirty="0">
                <a:effectLst/>
                <a:latin typeface="Arial" charset="0"/>
                <a:ea typeface="HG丸ｺﾞｼｯｸM-PRO" pitchFamily="49" charset="-128"/>
              </a:rPr>
              <a:t>PC </a:t>
            </a:r>
            <a:r>
              <a:rPr lang="ru-RU" altLang="ja-JP" sz="1600" dirty="0" smtClean="0">
                <a:effectLst/>
                <a:latin typeface="Arial" charset="0"/>
                <a:ea typeface="HG丸ｺﾞｼｯｸM-PRO" pitchFamily="49" charset="-128"/>
              </a:rPr>
              <a:t>или смартфон</a:t>
            </a:r>
            <a:r>
              <a:rPr lang="ru-RU" altLang="ja-JP" sz="1600" dirty="0" smtClean="0">
                <a:ea typeface="HG丸ｺﾞｼｯｸM-PRO" pitchFamily="49" charset="-128"/>
              </a:rPr>
              <a:t>.</a:t>
            </a:r>
            <a:r>
              <a:rPr lang="en-US" altLang="ja-JP" sz="1600" dirty="0" smtClean="0">
                <a:effectLst/>
                <a:latin typeface="Arial" charset="0"/>
                <a:ea typeface="HG丸ｺﾞｼｯｸM-PRO" pitchFamily="49" charset="-128"/>
              </a:rPr>
              <a:t> </a:t>
            </a:r>
            <a:endParaRPr lang="en-US" altLang="ja-JP" sz="1600" dirty="0">
              <a:effectLst/>
              <a:latin typeface="Arial" charset="0"/>
              <a:ea typeface="HG丸ｺﾞｼｯｸM-PRO" pitchFamily="49" charset="-128"/>
            </a:endParaRPr>
          </a:p>
        </p:txBody>
      </p:sp>
      <p:pic>
        <p:nvPicPr>
          <p:cNvPr id="10253" name="Picture 26" descr="AirIcon-Android-512x512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92500" y="4571405"/>
            <a:ext cx="503238" cy="50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54" name="Picture 27" descr="Vijeo_Plus@2x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67175" y="4571405"/>
            <a:ext cx="504825" cy="50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67"/>
          <p:cNvGrpSpPr>
            <a:grpSpLocks/>
          </p:cNvGrpSpPr>
          <p:nvPr/>
        </p:nvGrpSpPr>
        <p:grpSpPr bwMode="auto">
          <a:xfrm>
            <a:off x="6875463" y="3437285"/>
            <a:ext cx="1312862" cy="1008062"/>
            <a:chOff x="7405464" y="5012928"/>
            <a:chExt cx="1325722" cy="1169487"/>
          </a:xfrm>
        </p:grpSpPr>
        <p:pic>
          <p:nvPicPr>
            <p:cNvPr id="10294" name="Picture 33"/>
            <p:cNvPicPr>
              <a:picLocks noChangeAspect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405464" y="5012928"/>
              <a:ext cx="1325722" cy="11694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2" name="Rectangle 31"/>
            <p:cNvSpPr/>
            <p:nvPr/>
          </p:nvSpPr>
          <p:spPr bwMode="auto">
            <a:xfrm>
              <a:off x="7585006" y="5184207"/>
              <a:ext cx="756640" cy="499105"/>
            </a:xfrm>
            <a:prstGeom prst="rect">
              <a:avLst/>
            </a:prstGeom>
            <a:solidFill>
              <a:schemeClr val="bg1"/>
            </a:solidFill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algn="r">
                <a:defRPr/>
              </a:pPr>
              <a:endParaRPr lang="zh-CN" altLang="en-US" sz="2400" b="1">
                <a:solidFill>
                  <a:srgbClr val="FFFFFF"/>
                </a:solidFill>
                <a:latin typeface="Arial" charset="0"/>
                <a:ea typeface="宋体" charset="-122"/>
              </a:endParaRPr>
            </a:p>
          </p:txBody>
        </p:sp>
        <p:pic>
          <p:nvPicPr>
            <p:cNvPr id="33" name="Picture 1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7766150" y="5228408"/>
              <a:ext cx="359083" cy="3609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152400" dir="5400000" sx="90000" sy="-19000" rotWithShape="0">
                <a:prstClr val="black">
                  <a:alpha val="15000"/>
                </a:prstClr>
              </a:outerShdw>
            </a:effectLst>
          </p:spPr>
        </p:pic>
      </p:grpSp>
      <p:grpSp>
        <p:nvGrpSpPr>
          <p:cNvPr id="4" name="Group 5"/>
          <p:cNvGrpSpPr>
            <a:grpSpLocks noChangeAspect="1"/>
          </p:cNvGrpSpPr>
          <p:nvPr/>
        </p:nvGrpSpPr>
        <p:grpSpPr bwMode="auto">
          <a:xfrm rot="-7482280">
            <a:off x="7019131" y="3139629"/>
            <a:ext cx="373063" cy="463550"/>
            <a:chOff x="3604" y="1676"/>
            <a:chExt cx="1174" cy="1455"/>
          </a:xfrm>
        </p:grpSpPr>
        <p:sp>
          <p:nvSpPr>
            <p:cNvPr id="36" name="AutoShape 4"/>
            <p:cNvSpPr>
              <a:spLocks noChangeAspect="1" noChangeArrowheads="1" noTextEdit="1"/>
            </p:cNvSpPr>
            <p:nvPr/>
          </p:nvSpPr>
          <p:spPr bwMode="auto">
            <a:xfrm>
              <a:off x="3604" y="1676"/>
              <a:ext cx="1174" cy="14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r">
                <a:defRPr/>
              </a:pPr>
              <a:endParaRPr lang="zh-CN" altLang="en-US" sz="2400" b="1">
                <a:solidFill>
                  <a:srgbClr val="FFFFFF"/>
                </a:solidFill>
                <a:latin typeface="Arial" charset="0"/>
                <a:ea typeface="宋体" pitchFamily="2" charset="-122"/>
              </a:endParaRPr>
            </a:p>
          </p:txBody>
        </p:sp>
        <p:sp>
          <p:nvSpPr>
            <p:cNvPr id="37" name="Freeform 6"/>
            <p:cNvSpPr>
              <a:spLocks/>
            </p:cNvSpPr>
            <p:nvPr/>
          </p:nvSpPr>
          <p:spPr bwMode="auto">
            <a:xfrm>
              <a:off x="3645" y="1687"/>
              <a:ext cx="1129" cy="1440"/>
            </a:xfrm>
            <a:custGeom>
              <a:avLst/>
              <a:gdLst/>
              <a:ahLst/>
              <a:cxnLst>
                <a:cxn ang="0">
                  <a:pos x="807" y="12"/>
                </a:cxn>
                <a:cxn ang="0">
                  <a:pos x="778" y="0"/>
                </a:cxn>
                <a:cxn ang="0">
                  <a:pos x="750" y="12"/>
                </a:cxn>
                <a:cxn ang="0">
                  <a:pos x="553" y="212"/>
                </a:cxn>
                <a:cxn ang="0">
                  <a:pos x="541" y="240"/>
                </a:cxn>
                <a:cxn ang="0">
                  <a:pos x="553" y="269"/>
                </a:cxn>
                <a:cxn ang="0">
                  <a:pos x="729" y="693"/>
                </a:cxn>
                <a:cxn ang="0">
                  <a:pos x="580" y="1088"/>
                </a:cxn>
                <a:cxn ang="0">
                  <a:pos x="444" y="950"/>
                </a:cxn>
                <a:cxn ang="0">
                  <a:pos x="536" y="692"/>
                </a:cxn>
                <a:cxn ang="0">
                  <a:pos x="418" y="405"/>
                </a:cxn>
                <a:cxn ang="0">
                  <a:pos x="362" y="404"/>
                </a:cxn>
                <a:cxn ang="0">
                  <a:pos x="164" y="586"/>
                </a:cxn>
                <a:cxn ang="0">
                  <a:pos x="134" y="580"/>
                </a:cxn>
                <a:cxn ang="0">
                  <a:pos x="47" y="608"/>
                </a:cxn>
                <a:cxn ang="0">
                  <a:pos x="6" y="687"/>
                </a:cxn>
                <a:cxn ang="0">
                  <a:pos x="112" y="815"/>
                </a:cxn>
                <a:cxn ang="0">
                  <a:pos x="199" y="787"/>
                </a:cxn>
                <a:cxn ang="0">
                  <a:pos x="240" y="709"/>
                </a:cxn>
                <a:cxn ang="0">
                  <a:pos x="224" y="639"/>
                </a:cxn>
                <a:cxn ang="0">
                  <a:pos x="386" y="490"/>
                </a:cxn>
                <a:cxn ang="0">
                  <a:pos x="456" y="692"/>
                </a:cxn>
                <a:cxn ang="0">
                  <a:pos x="361" y="922"/>
                </a:cxn>
                <a:cxn ang="0">
                  <a:pos x="349" y="951"/>
                </a:cxn>
                <a:cxn ang="0">
                  <a:pos x="361" y="979"/>
                </a:cxn>
                <a:cxn ang="0">
                  <a:pos x="553" y="1174"/>
                </a:cxn>
                <a:cxn ang="0">
                  <a:pos x="581" y="1186"/>
                </a:cxn>
                <a:cxn ang="0">
                  <a:pos x="609" y="1174"/>
                </a:cxn>
                <a:cxn ang="0">
                  <a:pos x="809" y="693"/>
                </a:cxn>
                <a:cxn ang="0">
                  <a:pos x="809" y="693"/>
                </a:cxn>
                <a:cxn ang="0">
                  <a:pos x="637" y="241"/>
                </a:cxn>
                <a:cxn ang="0">
                  <a:pos x="778" y="97"/>
                </a:cxn>
                <a:cxn ang="0">
                  <a:pos x="1009" y="692"/>
                </a:cxn>
                <a:cxn ang="0">
                  <a:pos x="1009" y="692"/>
                </a:cxn>
                <a:cxn ang="0">
                  <a:pos x="750" y="1316"/>
                </a:cxn>
                <a:cxn ang="0">
                  <a:pos x="738" y="1344"/>
                </a:cxn>
                <a:cxn ang="0">
                  <a:pos x="750" y="1372"/>
                </a:cxn>
                <a:cxn ang="0">
                  <a:pos x="807" y="1372"/>
                </a:cxn>
                <a:cxn ang="0">
                  <a:pos x="1089" y="692"/>
                </a:cxn>
                <a:cxn ang="0">
                  <a:pos x="807" y="12"/>
                </a:cxn>
              </a:cxnLst>
              <a:rect l="0" t="0" r="r" b="b"/>
              <a:pathLst>
                <a:path w="1089" h="1388">
                  <a:moveTo>
                    <a:pt x="807" y="12"/>
                  </a:moveTo>
                  <a:cubicBezTo>
                    <a:pt x="799" y="4"/>
                    <a:pt x="789" y="0"/>
                    <a:pt x="778" y="0"/>
                  </a:cubicBezTo>
                  <a:cubicBezTo>
                    <a:pt x="767" y="0"/>
                    <a:pt x="757" y="4"/>
                    <a:pt x="750" y="12"/>
                  </a:cubicBezTo>
                  <a:cubicBezTo>
                    <a:pt x="553" y="212"/>
                    <a:pt x="553" y="212"/>
                    <a:pt x="553" y="212"/>
                  </a:cubicBezTo>
                  <a:cubicBezTo>
                    <a:pt x="545" y="220"/>
                    <a:pt x="541" y="230"/>
                    <a:pt x="541" y="240"/>
                  </a:cubicBezTo>
                  <a:cubicBezTo>
                    <a:pt x="541" y="250"/>
                    <a:pt x="545" y="261"/>
                    <a:pt x="553" y="269"/>
                  </a:cubicBezTo>
                  <a:cubicBezTo>
                    <a:pt x="666" y="382"/>
                    <a:pt x="729" y="533"/>
                    <a:pt x="729" y="693"/>
                  </a:cubicBezTo>
                  <a:cubicBezTo>
                    <a:pt x="729" y="840"/>
                    <a:pt x="676" y="979"/>
                    <a:pt x="580" y="1088"/>
                  </a:cubicBezTo>
                  <a:cubicBezTo>
                    <a:pt x="545" y="1052"/>
                    <a:pt x="476" y="982"/>
                    <a:pt x="444" y="950"/>
                  </a:cubicBezTo>
                  <a:cubicBezTo>
                    <a:pt x="505" y="875"/>
                    <a:pt x="536" y="783"/>
                    <a:pt x="536" y="692"/>
                  </a:cubicBezTo>
                  <a:cubicBezTo>
                    <a:pt x="536" y="588"/>
                    <a:pt x="497" y="484"/>
                    <a:pt x="418" y="405"/>
                  </a:cubicBezTo>
                  <a:cubicBezTo>
                    <a:pt x="402" y="390"/>
                    <a:pt x="378" y="389"/>
                    <a:pt x="362" y="404"/>
                  </a:cubicBezTo>
                  <a:cubicBezTo>
                    <a:pt x="164" y="586"/>
                    <a:pt x="164" y="586"/>
                    <a:pt x="164" y="586"/>
                  </a:cubicBezTo>
                  <a:cubicBezTo>
                    <a:pt x="154" y="582"/>
                    <a:pt x="144" y="580"/>
                    <a:pt x="134" y="580"/>
                  </a:cubicBezTo>
                  <a:cubicBezTo>
                    <a:pt x="101" y="580"/>
                    <a:pt x="73" y="586"/>
                    <a:pt x="47" y="608"/>
                  </a:cubicBezTo>
                  <a:cubicBezTo>
                    <a:pt x="24" y="628"/>
                    <a:pt x="9" y="656"/>
                    <a:pt x="6" y="687"/>
                  </a:cubicBezTo>
                  <a:cubicBezTo>
                    <a:pt x="0" y="746"/>
                    <a:pt x="48" y="815"/>
                    <a:pt x="112" y="815"/>
                  </a:cubicBezTo>
                  <a:cubicBezTo>
                    <a:pt x="145" y="815"/>
                    <a:pt x="173" y="809"/>
                    <a:pt x="199" y="787"/>
                  </a:cubicBezTo>
                  <a:cubicBezTo>
                    <a:pt x="222" y="768"/>
                    <a:pt x="237" y="739"/>
                    <a:pt x="240" y="709"/>
                  </a:cubicBezTo>
                  <a:cubicBezTo>
                    <a:pt x="242" y="685"/>
                    <a:pt x="236" y="660"/>
                    <a:pt x="224" y="639"/>
                  </a:cubicBezTo>
                  <a:cubicBezTo>
                    <a:pt x="254" y="611"/>
                    <a:pt x="350" y="524"/>
                    <a:pt x="386" y="490"/>
                  </a:cubicBezTo>
                  <a:cubicBezTo>
                    <a:pt x="433" y="549"/>
                    <a:pt x="456" y="621"/>
                    <a:pt x="456" y="692"/>
                  </a:cubicBezTo>
                  <a:cubicBezTo>
                    <a:pt x="456" y="775"/>
                    <a:pt x="424" y="859"/>
                    <a:pt x="361" y="922"/>
                  </a:cubicBezTo>
                  <a:cubicBezTo>
                    <a:pt x="353" y="930"/>
                    <a:pt x="349" y="940"/>
                    <a:pt x="349" y="951"/>
                  </a:cubicBezTo>
                  <a:cubicBezTo>
                    <a:pt x="349" y="961"/>
                    <a:pt x="353" y="971"/>
                    <a:pt x="361" y="979"/>
                  </a:cubicBezTo>
                  <a:cubicBezTo>
                    <a:pt x="553" y="1174"/>
                    <a:pt x="553" y="1174"/>
                    <a:pt x="553" y="1174"/>
                  </a:cubicBezTo>
                  <a:cubicBezTo>
                    <a:pt x="560" y="1182"/>
                    <a:pt x="570" y="1186"/>
                    <a:pt x="581" y="1186"/>
                  </a:cubicBezTo>
                  <a:cubicBezTo>
                    <a:pt x="592" y="1186"/>
                    <a:pt x="602" y="1182"/>
                    <a:pt x="609" y="1174"/>
                  </a:cubicBezTo>
                  <a:cubicBezTo>
                    <a:pt x="738" y="1046"/>
                    <a:pt x="809" y="875"/>
                    <a:pt x="809" y="693"/>
                  </a:cubicBezTo>
                  <a:cubicBezTo>
                    <a:pt x="809" y="693"/>
                    <a:pt x="809" y="693"/>
                    <a:pt x="809" y="693"/>
                  </a:cubicBezTo>
                  <a:cubicBezTo>
                    <a:pt x="809" y="525"/>
                    <a:pt x="748" y="366"/>
                    <a:pt x="637" y="241"/>
                  </a:cubicBezTo>
                  <a:cubicBezTo>
                    <a:pt x="670" y="207"/>
                    <a:pt x="742" y="133"/>
                    <a:pt x="778" y="97"/>
                  </a:cubicBezTo>
                  <a:cubicBezTo>
                    <a:pt x="927" y="260"/>
                    <a:pt x="1009" y="470"/>
                    <a:pt x="1009" y="692"/>
                  </a:cubicBezTo>
                  <a:cubicBezTo>
                    <a:pt x="1009" y="692"/>
                    <a:pt x="1009" y="692"/>
                    <a:pt x="1009" y="692"/>
                  </a:cubicBezTo>
                  <a:cubicBezTo>
                    <a:pt x="1009" y="927"/>
                    <a:pt x="917" y="1149"/>
                    <a:pt x="750" y="1316"/>
                  </a:cubicBezTo>
                  <a:cubicBezTo>
                    <a:pt x="742" y="1324"/>
                    <a:pt x="738" y="1334"/>
                    <a:pt x="738" y="1344"/>
                  </a:cubicBezTo>
                  <a:cubicBezTo>
                    <a:pt x="738" y="1354"/>
                    <a:pt x="742" y="1364"/>
                    <a:pt x="750" y="1372"/>
                  </a:cubicBezTo>
                  <a:cubicBezTo>
                    <a:pt x="766" y="1388"/>
                    <a:pt x="791" y="1388"/>
                    <a:pt x="807" y="1372"/>
                  </a:cubicBezTo>
                  <a:cubicBezTo>
                    <a:pt x="988" y="1190"/>
                    <a:pt x="1089" y="949"/>
                    <a:pt x="1089" y="692"/>
                  </a:cubicBezTo>
                  <a:cubicBezTo>
                    <a:pt x="1089" y="435"/>
                    <a:pt x="988" y="194"/>
                    <a:pt x="807" y="12"/>
                  </a:cubicBezTo>
                  <a:close/>
                </a:path>
              </a:pathLst>
            </a:custGeom>
            <a:solidFill>
              <a:srgbClr val="00B0F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>
                <a:defRPr/>
              </a:pPr>
              <a:endParaRPr lang="zh-CN" altLang="en-US" sz="2400" b="1">
                <a:solidFill>
                  <a:srgbClr val="FFFFFF"/>
                </a:solidFill>
                <a:latin typeface="Arial" charset="0"/>
                <a:ea typeface="宋体" pitchFamily="2" charset="-122"/>
              </a:endParaRPr>
            </a:p>
          </p:txBody>
        </p:sp>
      </p:grpSp>
      <p:pic>
        <p:nvPicPr>
          <p:cNvPr id="10257" name="Picture 9"/>
          <p:cNvPicPr>
            <a:picLocks noChangeAspect="1" noChangeArrowheads="1"/>
          </p:cNvPicPr>
          <p:nvPr/>
        </p:nvPicPr>
        <p:blipFill>
          <a:blip r:embed="rId6" cstate="print"/>
          <a:srcRect r="4129"/>
          <a:stretch>
            <a:fillRect/>
          </a:stretch>
        </p:blipFill>
        <p:spPr bwMode="auto">
          <a:xfrm>
            <a:off x="6121400" y="4161185"/>
            <a:ext cx="1681163" cy="541337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</p:pic>
      <p:grpSp>
        <p:nvGrpSpPr>
          <p:cNvPr id="5" name="Group 23"/>
          <p:cNvGrpSpPr>
            <a:grpSpLocks noChangeAspect="1"/>
          </p:cNvGrpSpPr>
          <p:nvPr/>
        </p:nvGrpSpPr>
        <p:grpSpPr bwMode="auto">
          <a:xfrm>
            <a:off x="8455025" y="5134322"/>
            <a:ext cx="509588" cy="508000"/>
            <a:chOff x="2196" y="1479"/>
            <a:chExt cx="1368" cy="1362"/>
          </a:xfrm>
        </p:grpSpPr>
        <p:sp>
          <p:nvSpPr>
            <p:cNvPr id="40" name="AutoShape 24"/>
            <p:cNvSpPr>
              <a:spLocks noChangeAspect="1" noChangeArrowheads="1" noTextEdit="1"/>
            </p:cNvSpPr>
            <p:nvPr/>
          </p:nvSpPr>
          <p:spPr bwMode="auto">
            <a:xfrm>
              <a:off x="2196" y="1479"/>
              <a:ext cx="1368" cy="13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fr-FR">
                <a:solidFill>
                  <a:srgbClr val="626469"/>
                </a:solidFill>
                <a:latin typeface="Arial" charset="0"/>
              </a:endParaRPr>
            </a:p>
          </p:txBody>
        </p:sp>
        <p:sp>
          <p:nvSpPr>
            <p:cNvPr id="41" name="Freeform 25"/>
            <p:cNvSpPr>
              <a:spLocks/>
            </p:cNvSpPr>
            <p:nvPr/>
          </p:nvSpPr>
          <p:spPr bwMode="auto">
            <a:xfrm>
              <a:off x="2217" y="1492"/>
              <a:ext cx="1334" cy="1336"/>
            </a:xfrm>
            <a:custGeom>
              <a:avLst/>
              <a:gdLst/>
              <a:ahLst/>
              <a:cxnLst>
                <a:cxn ang="0">
                  <a:pos x="3875" y="2711"/>
                </a:cxn>
                <a:cxn ang="0">
                  <a:pos x="3907" y="2616"/>
                </a:cxn>
                <a:cxn ang="0">
                  <a:pos x="3942" y="2498"/>
                </a:cxn>
                <a:cxn ang="0">
                  <a:pos x="3995" y="2205"/>
                </a:cxn>
                <a:cxn ang="0">
                  <a:pos x="4005" y="2003"/>
                </a:cxn>
                <a:cxn ang="0">
                  <a:pos x="3995" y="1800"/>
                </a:cxn>
                <a:cxn ang="0">
                  <a:pos x="3942" y="1506"/>
                </a:cxn>
                <a:cxn ang="0">
                  <a:pos x="3848" y="1223"/>
                </a:cxn>
                <a:cxn ang="0">
                  <a:pos x="3739" y="1004"/>
                </a:cxn>
                <a:cxn ang="0">
                  <a:pos x="3607" y="805"/>
                </a:cxn>
                <a:cxn ang="0">
                  <a:pos x="3451" y="620"/>
                </a:cxn>
                <a:cxn ang="0">
                  <a:pos x="3273" y="455"/>
                </a:cxn>
                <a:cxn ang="0">
                  <a:pos x="3158" y="366"/>
                </a:cxn>
                <a:cxn ang="0">
                  <a:pos x="3038" y="286"/>
                </a:cxn>
                <a:cxn ang="0">
                  <a:pos x="2826" y="175"/>
                </a:cxn>
                <a:cxn ang="0">
                  <a:pos x="2688" y="118"/>
                </a:cxn>
                <a:cxn ang="0">
                  <a:pos x="2497" y="60"/>
                </a:cxn>
                <a:cxn ang="0">
                  <a:pos x="2204" y="9"/>
                </a:cxn>
                <a:cxn ang="0">
                  <a:pos x="1901" y="2"/>
                </a:cxn>
                <a:cxn ang="0">
                  <a:pos x="1603" y="38"/>
                </a:cxn>
                <a:cxn ang="0">
                  <a:pos x="1315" y="118"/>
                </a:cxn>
                <a:cxn ang="0">
                  <a:pos x="1047" y="240"/>
                </a:cxn>
                <a:cxn ang="0">
                  <a:pos x="805" y="395"/>
                </a:cxn>
                <a:cxn ang="0">
                  <a:pos x="587" y="587"/>
                </a:cxn>
                <a:cxn ang="0">
                  <a:pos x="395" y="805"/>
                </a:cxn>
                <a:cxn ang="0">
                  <a:pos x="240" y="1048"/>
                </a:cxn>
                <a:cxn ang="0">
                  <a:pos x="119" y="1315"/>
                </a:cxn>
                <a:cxn ang="0">
                  <a:pos x="38" y="1603"/>
                </a:cxn>
                <a:cxn ang="0">
                  <a:pos x="2" y="1901"/>
                </a:cxn>
                <a:cxn ang="0">
                  <a:pos x="9" y="2205"/>
                </a:cxn>
                <a:cxn ang="0">
                  <a:pos x="60" y="2498"/>
                </a:cxn>
                <a:cxn ang="0">
                  <a:pos x="119" y="2688"/>
                </a:cxn>
                <a:cxn ang="0">
                  <a:pos x="175" y="2826"/>
                </a:cxn>
                <a:cxn ang="0">
                  <a:pos x="287" y="3039"/>
                </a:cxn>
                <a:cxn ang="0">
                  <a:pos x="366" y="3159"/>
                </a:cxn>
                <a:cxn ang="0">
                  <a:pos x="455" y="3274"/>
                </a:cxn>
                <a:cxn ang="0">
                  <a:pos x="620" y="3452"/>
                </a:cxn>
                <a:cxn ang="0">
                  <a:pos x="805" y="3608"/>
                </a:cxn>
                <a:cxn ang="0">
                  <a:pos x="1004" y="3740"/>
                </a:cxn>
                <a:cxn ang="0">
                  <a:pos x="1223" y="3849"/>
                </a:cxn>
                <a:cxn ang="0">
                  <a:pos x="1506" y="3943"/>
                </a:cxn>
                <a:cxn ang="0">
                  <a:pos x="1800" y="3996"/>
                </a:cxn>
                <a:cxn ang="0">
                  <a:pos x="2003" y="4006"/>
                </a:cxn>
                <a:cxn ang="0">
                  <a:pos x="2204" y="3996"/>
                </a:cxn>
                <a:cxn ang="0">
                  <a:pos x="2497" y="3943"/>
                </a:cxn>
                <a:cxn ang="0">
                  <a:pos x="2616" y="3908"/>
                </a:cxn>
                <a:cxn ang="0">
                  <a:pos x="2711" y="3876"/>
                </a:cxn>
                <a:cxn ang="0">
                  <a:pos x="2826" y="3829"/>
                </a:cxn>
                <a:cxn ang="0">
                  <a:pos x="2891" y="3796"/>
                </a:cxn>
                <a:cxn ang="0">
                  <a:pos x="2996" y="3740"/>
                </a:cxn>
                <a:cxn ang="0">
                  <a:pos x="3120" y="3664"/>
                </a:cxn>
                <a:cxn ang="0">
                  <a:pos x="3187" y="3614"/>
                </a:cxn>
                <a:cxn ang="0">
                  <a:pos x="3201" y="3603"/>
                </a:cxn>
                <a:cxn ang="0">
                  <a:pos x="3235" y="3578"/>
                </a:cxn>
                <a:cxn ang="0">
                  <a:pos x="3347" y="3485"/>
                </a:cxn>
                <a:cxn ang="0">
                  <a:pos x="3451" y="3383"/>
                </a:cxn>
                <a:cxn ang="0">
                  <a:pos x="3548" y="3274"/>
                </a:cxn>
                <a:cxn ang="0">
                  <a:pos x="3599" y="3207"/>
                </a:cxn>
                <a:cxn ang="0">
                  <a:pos x="3609" y="3193"/>
                </a:cxn>
                <a:cxn ang="0">
                  <a:pos x="3635" y="3159"/>
                </a:cxn>
                <a:cxn ang="0">
                  <a:pos x="3715" y="3039"/>
                </a:cxn>
                <a:cxn ang="0">
                  <a:pos x="3785" y="2913"/>
                </a:cxn>
                <a:cxn ang="0">
                  <a:pos x="3817" y="2848"/>
                </a:cxn>
              </a:cxnLst>
              <a:rect l="0" t="0" r="r" b="b"/>
              <a:pathLst>
                <a:path w="4005" h="4006">
                  <a:moveTo>
                    <a:pt x="3848" y="2783"/>
                  </a:moveTo>
                  <a:lnTo>
                    <a:pt x="3866" y="2735"/>
                  </a:lnTo>
                  <a:lnTo>
                    <a:pt x="3875" y="2711"/>
                  </a:lnTo>
                  <a:lnTo>
                    <a:pt x="3884" y="2688"/>
                  </a:lnTo>
                  <a:lnTo>
                    <a:pt x="3900" y="2640"/>
                  </a:lnTo>
                  <a:lnTo>
                    <a:pt x="3907" y="2616"/>
                  </a:lnTo>
                  <a:lnTo>
                    <a:pt x="3911" y="2604"/>
                  </a:lnTo>
                  <a:lnTo>
                    <a:pt x="3915" y="2594"/>
                  </a:lnTo>
                  <a:lnTo>
                    <a:pt x="3942" y="2498"/>
                  </a:lnTo>
                  <a:lnTo>
                    <a:pt x="3966" y="2402"/>
                  </a:lnTo>
                  <a:lnTo>
                    <a:pt x="3983" y="2303"/>
                  </a:lnTo>
                  <a:lnTo>
                    <a:pt x="3995" y="2205"/>
                  </a:lnTo>
                  <a:lnTo>
                    <a:pt x="4002" y="2104"/>
                  </a:lnTo>
                  <a:lnTo>
                    <a:pt x="4004" y="2053"/>
                  </a:lnTo>
                  <a:lnTo>
                    <a:pt x="4005" y="2003"/>
                  </a:lnTo>
                  <a:lnTo>
                    <a:pt x="4004" y="1951"/>
                  </a:lnTo>
                  <a:lnTo>
                    <a:pt x="4002" y="1901"/>
                  </a:lnTo>
                  <a:lnTo>
                    <a:pt x="3995" y="1800"/>
                  </a:lnTo>
                  <a:lnTo>
                    <a:pt x="3983" y="1701"/>
                  </a:lnTo>
                  <a:lnTo>
                    <a:pt x="3966" y="1603"/>
                  </a:lnTo>
                  <a:lnTo>
                    <a:pt x="3942" y="1506"/>
                  </a:lnTo>
                  <a:lnTo>
                    <a:pt x="3915" y="1410"/>
                  </a:lnTo>
                  <a:lnTo>
                    <a:pt x="3884" y="1315"/>
                  </a:lnTo>
                  <a:lnTo>
                    <a:pt x="3848" y="1223"/>
                  </a:lnTo>
                  <a:lnTo>
                    <a:pt x="3807" y="1133"/>
                  </a:lnTo>
                  <a:lnTo>
                    <a:pt x="3763" y="1048"/>
                  </a:lnTo>
                  <a:lnTo>
                    <a:pt x="3739" y="1004"/>
                  </a:lnTo>
                  <a:lnTo>
                    <a:pt x="3715" y="963"/>
                  </a:lnTo>
                  <a:lnTo>
                    <a:pt x="3663" y="883"/>
                  </a:lnTo>
                  <a:lnTo>
                    <a:pt x="3607" y="805"/>
                  </a:lnTo>
                  <a:lnTo>
                    <a:pt x="3548" y="729"/>
                  </a:lnTo>
                  <a:lnTo>
                    <a:pt x="3485" y="656"/>
                  </a:lnTo>
                  <a:lnTo>
                    <a:pt x="3451" y="620"/>
                  </a:lnTo>
                  <a:lnTo>
                    <a:pt x="3419" y="587"/>
                  </a:lnTo>
                  <a:lnTo>
                    <a:pt x="3347" y="518"/>
                  </a:lnTo>
                  <a:lnTo>
                    <a:pt x="3273" y="455"/>
                  </a:lnTo>
                  <a:lnTo>
                    <a:pt x="3235" y="423"/>
                  </a:lnTo>
                  <a:lnTo>
                    <a:pt x="3198" y="395"/>
                  </a:lnTo>
                  <a:lnTo>
                    <a:pt x="3158" y="366"/>
                  </a:lnTo>
                  <a:lnTo>
                    <a:pt x="3120" y="339"/>
                  </a:lnTo>
                  <a:lnTo>
                    <a:pt x="3079" y="312"/>
                  </a:lnTo>
                  <a:lnTo>
                    <a:pt x="3038" y="286"/>
                  </a:lnTo>
                  <a:lnTo>
                    <a:pt x="2955" y="240"/>
                  </a:lnTo>
                  <a:lnTo>
                    <a:pt x="2870" y="195"/>
                  </a:lnTo>
                  <a:lnTo>
                    <a:pt x="2826" y="175"/>
                  </a:lnTo>
                  <a:lnTo>
                    <a:pt x="2783" y="157"/>
                  </a:lnTo>
                  <a:lnTo>
                    <a:pt x="2735" y="136"/>
                  </a:lnTo>
                  <a:lnTo>
                    <a:pt x="2688" y="118"/>
                  </a:lnTo>
                  <a:lnTo>
                    <a:pt x="2640" y="102"/>
                  </a:lnTo>
                  <a:lnTo>
                    <a:pt x="2593" y="87"/>
                  </a:lnTo>
                  <a:lnTo>
                    <a:pt x="2497" y="60"/>
                  </a:lnTo>
                  <a:lnTo>
                    <a:pt x="2401" y="38"/>
                  </a:lnTo>
                  <a:lnTo>
                    <a:pt x="2303" y="21"/>
                  </a:lnTo>
                  <a:lnTo>
                    <a:pt x="2204" y="9"/>
                  </a:lnTo>
                  <a:lnTo>
                    <a:pt x="2103" y="2"/>
                  </a:lnTo>
                  <a:lnTo>
                    <a:pt x="2003" y="0"/>
                  </a:lnTo>
                  <a:lnTo>
                    <a:pt x="1901" y="2"/>
                  </a:lnTo>
                  <a:lnTo>
                    <a:pt x="1800" y="9"/>
                  </a:lnTo>
                  <a:lnTo>
                    <a:pt x="1700" y="21"/>
                  </a:lnTo>
                  <a:lnTo>
                    <a:pt x="1603" y="38"/>
                  </a:lnTo>
                  <a:lnTo>
                    <a:pt x="1506" y="60"/>
                  </a:lnTo>
                  <a:lnTo>
                    <a:pt x="1410" y="87"/>
                  </a:lnTo>
                  <a:lnTo>
                    <a:pt x="1315" y="118"/>
                  </a:lnTo>
                  <a:lnTo>
                    <a:pt x="1223" y="157"/>
                  </a:lnTo>
                  <a:lnTo>
                    <a:pt x="1133" y="195"/>
                  </a:lnTo>
                  <a:lnTo>
                    <a:pt x="1047" y="240"/>
                  </a:lnTo>
                  <a:lnTo>
                    <a:pt x="963" y="286"/>
                  </a:lnTo>
                  <a:lnTo>
                    <a:pt x="883" y="339"/>
                  </a:lnTo>
                  <a:lnTo>
                    <a:pt x="805" y="395"/>
                  </a:lnTo>
                  <a:lnTo>
                    <a:pt x="729" y="455"/>
                  </a:lnTo>
                  <a:lnTo>
                    <a:pt x="656" y="518"/>
                  </a:lnTo>
                  <a:lnTo>
                    <a:pt x="587" y="587"/>
                  </a:lnTo>
                  <a:lnTo>
                    <a:pt x="518" y="656"/>
                  </a:lnTo>
                  <a:lnTo>
                    <a:pt x="455" y="729"/>
                  </a:lnTo>
                  <a:lnTo>
                    <a:pt x="395" y="805"/>
                  </a:lnTo>
                  <a:lnTo>
                    <a:pt x="339" y="883"/>
                  </a:lnTo>
                  <a:lnTo>
                    <a:pt x="287" y="963"/>
                  </a:lnTo>
                  <a:lnTo>
                    <a:pt x="240" y="1048"/>
                  </a:lnTo>
                  <a:lnTo>
                    <a:pt x="195" y="1133"/>
                  </a:lnTo>
                  <a:lnTo>
                    <a:pt x="157" y="1223"/>
                  </a:lnTo>
                  <a:lnTo>
                    <a:pt x="119" y="1315"/>
                  </a:lnTo>
                  <a:lnTo>
                    <a:pt x="87" y="1410"/>
                  </a:lnTo>
                  <a:lnTo>
                    <a:pt x="60" y="1506"/>
                  </a:lnTo>
                  <a:lnTo>
                    <a:pt x="38" y="1603"/>
                  </a:lnTo>
                  <a:lnTo>
                    <a:pt x="21" y="1701"/>
                  </a:lnTo>
                  <a:lnTo>
                    <a:pt x="9" y="1800"/>
                  </a:lnTo>
                  <a:lnTo>
                    <a:pt x="2" y="1901"/>
                  </a:lnTo>
                  <a:lnTo>
                    <a:pt x="0" y="2003"/>
                  </a:lnTo>
                  <a:lnTo>
                    <a:pt x="2" y="2104"/>
                  </a:lnTo>
                  <a:lnTo>
                    <a:pt x="9" y="2205"/>
                  </a:lnTo>
                  <a:lnTo>
                    <a:pt x="21" y="2303"/>
                  </a:lnTo>
                  <a:lnTo>
                    <a:pt x="38" y="2402"/>
                  </a:lnTo>
                  <a:lnTo>
                    <a:pt x="60" y="2498"/>
                  </a:lnTo>
                  <a:lnTo>
                    <a:pt x="87" y="2594"/>
                  </a:lnTo>
                  <a:lnTo>
                    <a:pt x="102" y="2640"/>
                  </a:lnTo>
                  <a:lnTo>
                    <a:pt x="119" y="2688"/>
                  </a:lnTo>
                  <a:lnTo>
                    <a:pt x="137" y="2735"/>
                  </a:lnTo>
                  <a:lnTo>
                    <a:pt x="157" y="2783"/>
                  </a:lnTo>
                  <a:lnTo>
                    <a:pt x="175" y="2826"/>
                  </a:lnTo>
                  <a:lnTo>
                    <a:pt x="195" y="2871"/>
                  </a:lnTo>
                  <a:lnTo>
                    <a:pt x="240" y="2956"/>
                  </a:lnTo>
                  <a:lnTo>
                    <a:pt x="287" y="3039"/>
                  </a:lnTo>
                  <a:lnTo>
                    <a:pt x="312" y="3080"/>
                  </a:lnTo>
                  <a:lnTo>
                    <a:pt x="339" y="3121"/>
                  </a:lnTo>
                  <a:lnTo>
                    <a:pt x="366" y="3159"/>
                  </a:lnTo>
                  <a:lnTo>
                    <a:pt x="395" y="3199"/>
                  </a:lnTo>
                  <a:lnTo>
                    <a:pt x="423" y="3236"/>
                  </a:lnTo>
                  <a:lnTo>
                    <a:pt x="455" y="3274"/>
                  </a:lnTo>
                  <a:lnTo>
                    <a:pt x="518" y="3347"/>
                  </a:lnTo>
                  <a:lnTo>
                    <a:pt x="587" y="3419"/>
                  </a:lnTo>
                  <a:lnTo>
                    <a:pt x="620" y="3452"/>
                  </a:lnTo>
                  <a:lnTo>
                    <a:pt x="656" y="3485"/>
                  </a:lnTo>
                  <a:lnTo>
                    <a:pt x="729" y="3549"/>
                  </a:lnTo>
                  <a:lnTo>
                    <a:pt x="805" y="3608"/>
                  </a:lnTo>
                  <a:lnTo>
                    <a:pt x="883" y="3664"/>
                  </a:lnTo>
                  <a:lnTo>
                    <a:pt x="963" y="3716"/>
                  </a:lnTo>
                  <a:lnTo>
                    <a:pt x="1004" y="3740"/>
                  </a:lnTo>
                  <a:lnTo>
                    <a:pt x="1047" y="3764"/>
                  </a:lnTo>
                  <a:lnTo>
                    <a:pt x="1133" y="3808"/>
                  </a:lnTo>
                  <a:lnTo>
                    <a:pt x="1223" y="3849"/>
                  </a:lnTo>
                  <a:lnTo>
                    <a:pt x="1315" y="3885"/>
                  </a:lnTo>
                  <a:lnTo>
                    <a:pt x="1410" y="3916"/>
                  </a:lnTo>
                  <a:lnTo>
                    <a:pt x="1506" y="3943"/>
                  </a:lnTo>
                  <a:lnTo>
                    <a:pt x="1603" y="3967"/>
                  </a:lnTo>
                  <a:lnTo>
                    <a:pt x="1700" y="3984"/>
                  </a:lnTo>
                  <a:lnTo>
                    <a:pt x="1800" y="3996"/>
                  </a:lnTo>
                  <a:lnTo>
                    <a:pt x="1901" y="4003"/>
                  </a:lnTo>
                  <a:lnTo>
                    <a:pt x="1951" y="4005"/>
                  </a:lnTo>
                  <a:lnTo>
                    <a:pt x="2003" y="4006"/>
                  </a:lnTo>
                  <a:lnTo>
                    <a:pt x="2053" y="4005"/>
                  </a:lnTo>
                  <a:lnTo>
                    <a:pt x="2103" y="4003"/>
                  </a:lnTo>
                  <a:lnTo>
                    <a:pt x="2204" y="3996"/>
                  </a:lnTo>
                  <a:lnTo>
                    <a:pt x="2303" y="3984"/>
                  </a:lnTo>
                  <a:lnTo>
                    <a:pt x="2401" y="3967"/>
                  </a:lnTo>
                  <a:lnTo>
                    <a:pt x="2497" y="3943"/>
                  </a:lnTo>
                  <a:lnTo>
                    <a:pt x="2593" y="3916"/>
                  </a:lnTo>
                  <a:lnTo>
                    <a:pt x="2604" y="3912"/>
                  </a:lnTo>
                  <a:lnTo>
                    <a:pt x="2616" y="3908"/>
                  </a:lnTo>
                  <a:lnTo>
                    <a:pt x="2640" y="3901"/>
                  </a:lnTo>
                  <a:lnTo>
                    <a:pt x="2688" y="3885"/>
                  </a:lnTo>
                  <a:lnTo>
                    <a:pt x="2711" y="3876"/>
                  </a:lnTo>
                  <a:lnTo>
                    <a:pt x="2735" y="3867"/>
                  </a:lnTo>
                  <a:lnTo>
                    <a:pt x="2783" y="3849"/>
                  </a:lnTo>
                  <a:lnTo>
                    <a:pt x="2826" y="3829"/>
                  </a:lnTo>
                  <a:lnTo>
                    <a:pt x="2847" y="3818"/>
                  </a:lnTo>
                  <a:lnTo>
                    <a:pt x="2870" y="3808"/>
                  </a:lnTo>
                  <a:lnTo>
                    <a:pt x="2891" y="3796"/>
                  </a:lnTo>
                  <a:lnTo>
                    <a:pt x="2912" y="3786"/>
                  </a:lnTo>
                  <a:lnTo>
                    <a:pt x="2955" y="3764"/>
                  </a:lnTo>
                  <a:lnTo>
                    <a:pt x="2996" y="3740"/>
                  </a:lnTo>
                  <a:lnTo>
                    <a:pt x="3038" y="3716"/>
                  </a:lnTo>
                  <a:lnTo>
                    <a:pt x="3079" y="3689"/>
                  </a:lnTo>
                  <a:lnTo>
                    <a:pt x="3120" y="3664"/>
                  </a:lnTo>
                  <a:lnTo>
                    <a:pt x="3158" y="3635"/>
                  </a:lnTo>
                  <a:lnTo>
                    <a:pt x="3177" y="3621"/>
                  </a:lnTo>
                  <a:lnTo>
                    <a:pt x="3187" y="3614"/>
                  </a:lnTo>
                  <a:lnTo>
                    <a:pt x="3192" y="3610"/>
                  </a:lnTo>
                  <a:lnTo>
                    <a:pt x="3198" y="3608"/>
                  </a:lnTo>
                  <a:lnTo>
                    <a:pt x="3201" y="3603"/>
                  </a:lnTo>
                  <a:lnTo>
                    <a:pt x="3206" y="3599"/>
                  </a:lnTo>
                  <a:lnTo>
                    <a:pt x="3216" y="3592"/>
                  </a:lnTo>
                  <a:lnTo>
                    <a:pt x="3235" y="3578"/>
                  </a:lnTo>
                  <a:lnTo>
                    <a:pt x="3273" y="3549"/>
                  </a:lnTo>
                  <a:lnTo>
                    <a:pt x="3309" y="3517"/>
                  </a:lnTo>
                  <a:lnTo>
                    <a:pt x="3347" y="3485"/>
                  </a:lnTo>
                  <a:lnTo>
                    <a:pt x="3383" y="3452"/>
                  </a:lnTo>
                  <a:lnTo>
                    <a:pt x="3419" y="3419"/>
                  </a:lnTo>
                  <a:lnTo>
                    <a:pt x="3451" y="3383"/>
                  </a:lnTo>
                  <a:lnTo>
                    <a:pt x="3485" y="3347"/>
                  </a:lnTo>
                  <a:lnTo>
                    <a:pt x="3516" y="3310"/>
                  </a:lnTo>
                  <a:lnTo>
                    <a:pt x="3548" y="3274"/>
                  </a:lnTo>
                  <a:lnTo>
                    <a:pt x="3577" y="3236"/>
                  </a:lnTo>
                  <a:lnTo>
                    <a:pt x="3591" y="3217"/>
                  </a:lnTo>
                  <a:lnTo>
                    <a:pt x="3599" y="3207"/>
                  </a:lnTo>
                  <a:lnTo>
                    <a:pt x="3602" y="3202"/>
                  </a:lnTo>
                  <a:lnTo>
                    <a:pt x="3607" y="3199"/>
                  </a:lnTo>
                  <a:lnTo>
                    <a:pt x="3609" y="3193"/>
                  </a:lnTo>
                  <a:lnTo>
                    <a:pt x="3613" y="3188"/>
                  </a:lnTo>
                  <a:lnTo>
                    <a:pt x="3620" y="3178"/>
                  </a:lnTo>
                  <a:lnTo>
                    <a:pt x="3635" y="3159"/>
                  </a:lnTo>
                  <a:lnTo>
                    <a:pt x="3663" y="3121"/>
                  </a:lnTo>
                  <a:lnTo>
                    <a:pt x="3689" y="3080"/>
                  </a:lnTo>
                  <a:lnTo>
                    <a:pt x="3715" y="3039"/>
                  </a:lnTo>
                  <a:lnTo>
                    <a:pt x="3739" y="2997"/>
                  </a:lnTo>
                  <a:lnTo>
                    <a:pt x="3763" y="2956"/>
                  </a:lnTo>
                  <a:lnTo>
                    <a:pt x="3785" y="2913"/>
                  </a:lnTo>
                  <a:lnTo>
                    <a:pt x="3795" y="2891"/>
                  </a:lnTo>
                  <a:lnTo>
                    <a:pt x="3807" y="2871"/>
                  </a:lnTo>
                  <a:lnTo>
                    <a:pt x="3817" y="2848"/>
                  </a:lnTo>
                  <a:lnTo>
                    <a:pt x="3828" y="2826"/>
                  </a:lnTo>
                  <a:lnTo>
                    <a:pt x="3848" y="2783"/>
                  </a:lnTo>
                  <a:close/>
                </a:path>
              </a:pathLst>
            </a:custGeom>
            <a:solidFill>
              <a:srgbClr val="7FCFE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fr-FR">
                <a:solidFill>
                  <a:srgbClr val="626469"/>
                </a:solidFill>
                <a:latin typeface="Arial" charset="0"/>
              </a:endParaRPr>
            </a:p>
          </p:txBody>
        </p:sp>
        <p:sp>
          <p:nvSpPr>
            <p:cNvPr id="42" name="Freeform 26"/>
            <p:cNvSpPr>
              <a:spLocks/>
            </p:cNvSpPr>
            <p:nvPr/>
          </p:nvSpPr>
          <p:spPr bwMode="auto">
            <a:xfrm>
              <a:off x="2217" y="1492"/>
              <a:ext cx="1334" cy="1336"/>
            </a:xfrm>
            <a:custGeom>
              <a:avLst/>
              <a:gdLst/>
              <a:ahLst/>
              <a:cxnLst>
                <a:cxn ang="0">
                  <a:pos x="3817" y="2848"/>
                </a:cxn>
                <a:cxn ang="0">
                  <a:pos x="3785" y="2913"/>
                </a:cxn>
                <a:cxn ang="0">
                  <a:pos x="3715" y="3039"/>
                </a:cxn>
                <a:cxn ang="0">
                  <a:pos x="3635" y="3159"/>
                </a:cxn>
                <a:cxn ang="0">
                  <a:pos x="3609" y="3193"/>
                </a:cxn>
                <a:cxn ang="0">
                  <a:pos x="3599" y="3207"/>
                </a:cxn>
                <a:cxn ang="0">
                  <a:pos x="3548" y="3274"/>
                </a:cxn>
                <a:cxn ang="0">
                  <a:pos x="3451" y="3383"/>
                </a:cxn>
                <a:cxn ang="0">
                  <a:pos x="3347" y="3485"/>
                </a:cxn>
                <a:cxn ang="0">
                  <a:pos x="3235" y="3578"/>
                </a:cxn>
                <a:cxn ang="0">
                  <a:pos x="3201" y="3603"/>
                </a:cxn>
                <a:cxn ang="0">
                  <a:pos x="3187" y="3614"/>
                </a:cxn>
                <a:cxn ang="0">
                  <a:pos x="3120" y="3664"/>
                </a:cxn>
                <a:cxn ang="0">
                  <a:pos x="2996" y="3740"/>
                </a:cxn>
                <a:cxn ang="0">
                  <a:pos x="2891" y="3796"/>
                </a:cxn>
                <a:cxn ang="0">
                  <a:pos x="2826" y="3829"/>
                </a:cxn>
                <a:cxn ang="0">
                  <a:pos x="2711" y="3876"/>
                </a:cxn>
                <a:cxn ang="0">
                  <a:pos x="2616" y="3908"/>
                </a:cxn>
                <a:cxn ang="0">
                  <a:pos x="2497" y="3943"/>
                </a:cxn>
                <a:cxn ang="0">
                  <a:pos x="2204" y="3996"/>
                </a:cxn>
                <a:cxn ang="0">
                  <a:pos x="2003" y="4006"/>
                </a:cxn>
                <a:cxn ang="0">
                  <a:pos x="1800" y="3996"/>
                </a:cxn>
                <a:cxn ang="0">
                  <a:pos x="1506" y="3943"/>
                </a:cxn>
                <a:cxn ang="0">
                  <a:pos x="1223" y="3849"/>
                </a:cxn>
                <a:cxn ang="0">
                  <a:pos x="1004" y="3740"/>
                </a:cxn>
                <a:cxn ang="0">
                  <a:pos x="805" y="3608"/>
                </a:cxn>
                <a:cxn ang="0">
                  <a:pos x="620" y="3452"/>
                </a:cxn>
                <a:cxn ang="0">
                  <a:pos x="455" y="3274"/>
                </a:cxn>
                <a:cxn ang="0">
                  <a:pos x="366" y="3159"/>
                </a:cxn>
                <a:cxn ang="0">
                  <a:pos x="287" y="3039"/>
                </a:cxn>
                <a:cxn ang="0">
                  <a:pos x="175" y="2826"/>
                </a:cxn>
                <a:cxn ang="0">
                  <a:pos x="119" y="2688"/>
                </a:cxn>
                <a:cxn ang="0">
                  <a:pos x="60" y="2498"/>
                </a:cxn>
                <a:cxn ang="0">
                  <a:pos x="9" y="2205"/>
                </a:cxn>
                <a:cxn ang="0">
                  <a:pos x="2" y="1901"/>
                </a:cxn>
                <a:cxn ang="0">
                  <a:pos x="38" y="1603"/>
                </a:cxn>
                <a:cxn ang="0">
                  <a:pos x="119" y="1315"/>
                </a:cxn>
                <a:cxn ang="0">
                  <a:pos x="240" y="1048"/>
                </a:cxn>
                <a:cxn ang="0">
                  <a:pos x="395" y="805"/>
                </a:cxn>
                <a:cxn ang="0">
                  <a:pos x="587" y="587"/>
                </a:cxn>
                <a:cxn ang="0">
                  <a:pos x="805" y="395"/>
                </a:cxn>
                <a:cxn ang="0">
                  <a:pos x="1047" y="240"/>
                </a:cxn>
                <a:cxn ang="0">
                  <a:pos x="1315" y="118"/>
                </a:cxn>
                <a:cxn ang="0">
                  <a:pos x="1603" y="38"/>
                </a:cxn>
                <a:cxn ang="0">
                  <a:pos x="1901" y="2"/>
                </a:cxn>
                <a:cxn ang="0">
                  <a:pos x="2204" y="9"/>
                </a:cxn>
                <a:cxn ang="0">
                  <a:pos x="2497" y="60"/>
                </a:cxn>
                <a:cxn ang="0">
                  <a:pos x="2688" y="118"/>
                </a:cxn>
                <a:cxn ang="0">
                  <a:pos x="2826" y="175"/>
                </a:cxn>
                <a:cxn ang="0">
                  <a:pos x="3038" y="286"/>
                </a:cxn>
                <a:cxn ang="0">
                  <a:pos x="3158" y="366"/>
                </a:cxn>
                <a:cxn ang="0">
                  <a:pos x="3273" y="455"/>
                </a:cxn>
                <a:cxn ang="0">
                  <a:pos x="3451" y="620"/>
                </a:cxn>
                <a:cxn ang="0">
                  <a:pos x="3607" y="805"/>
                </a:cxn>
                <a:cxn ang="0">
                  <a:pos x="3739" y="1004"/>
                </a:cxn>
                <a:cxn ang="0">
                  <a:pos x="3848" y="1223"/>
                </a:cxn>
                <a:cxn ang="0">
                  <a:pos x="3942" y="1506"/>
                </a:cxn>
                <a:cxn ang="0">
                  <a:pos x="3995" y="1800"/>
                </a:cxn>
                <a:cxn ang="0">
                  <a:pos x="4005" y="2003"/>
                </a:cxn>
                <a:cxn ang="0">
                  <a:pos x="3995" y="2205"/>
                </a:cxn>
                <a:cxn ang="0">
                  <a:pos x="3942" y="2498"/>
                </a:cxn>
                <a:cxn ang="0">
                  <a:pos x="3907" y="2616"/>
                </a:cxn>
                <a:cxn ang="0">
                  <a:pos x="3875" y="2711"/>
                </a:cxn>
              </a:cxnLst>
              <a:rect l="0" t="0" r="r" b="b"/>
              <a:pathLst>
                <a:path w="4005" h="4006">
                  <a:moveTo>
                    <a:pt x="3848" y="2783"/>
                  </a:moveTo>
                  <a:lnTo>
                    <a:pt x="3828" y="2826"/>
                  </a:lnTo>
                  <a:lnTo>
                    <a:pt x="3817" y="2848"/>
                  </a:lnTo>
                  <a:lnTo>
                    <a:pt x="3807" y="2871"/>
                  </a:lnTo>
                  <a:lnTo>
                    <a:pt x="3795" y="2891"/>
                  </a:lnTo>
                  <a:lnTo>
                    <a:pt x="3785" y="2913"/>
                  </a:lnTo>
                  <a:lnTo>
                    <a:pt x="3763" y="2956"/>
                  </a:lnTo>
                  <a:lnTo>
                    <a:pt x="3739" y="2997"/>
                  </a:lnTo>
                  <a:lnTo>
                    <a:pt x="3715" y="3039"/>
                  </a:lnTo>
                  <a:lnTo>
                    <a:pt x="3689" y="3080"/>
                  </a:lnTo>
                  <a:lnTo>
                    <a:pt x="3663" y="3121"/>
                  </a:lnTo>
                  <a:lnTo>
                    <a:pt x="3635" y="3159"/>
                  </a:lnTo>
                  <a:lnTo>
                    <a:pt x="3620" y="3178"/>
                  </a:lnTo>
                  <a:lnTo>
                    <a:pt x="3613" y="3188"/>
                  </a:lnTo>
                  <a:lnTo>
                    <a:pt x="3609" y="3193"/>
                  </a:lnTo>
                  <a:lnTo>
                    <a:pt x="3607" y="3199"/>
                  </a:lnTo>
                  <a:lnTo>
                    <a:pt x="3602" y="3202"/>
                  </a:lnTo>
                  <a:lnTo>
                    <a:pt x="3599" y="3207"/>
                  </a:lnTo>
                  <a:lnTo>
                    <a:pt x="3591" y="3217"/>
                  </a:lnTo>
                  <a:lnTo>
                    <a:pt x="3577" y="3236"/>
                  </a:lnTo>
                  <a:lnTo>
                    <a:pt x="3548" y="3274"/>
                  </a:lnTo>
                  <a:lnTo>
                    <a:pt x="3516" y="3310"/>
                  </a:lnTo>
                  <a:lnTo>
                    <a:pt x="3485" y="3347"/>
                  </a:lnTo>
                  <a:lnTo>
                    <a:pt x="3451" y="3383"/>
                  </a:lnTo>
                  <a:lnTo>
                    <a:pt x="3419" y="3419"/>
                  </a:lnTo>
                  <a:lnTo>
                    <a:pt x="3383" y="3452"/>
                  </a:lnTo>
                  <a:lnTo>
                    <a:pt x="3347" y="3485"/>
                  </a:lnTo>
                  <a:lnTo>
                    <a:pt x="3309" y="3517"/>
                  </a:lnTo>
                  <a:lnTo>
                    <a:pt x="3273" y="3549"/>
                  </a:lnTo>
                  <a:lnTo>
                    <a:pt x="3235" y="3578"/>
                  </a:lnTo>
                  <a:lnTo>
                    <a:pt x="3216" y="3592"/>
                  </a:lnTo>
                  <a:lnTo>
                    <a:pt x="3206" y="3599"/>
                  </a:lnTo>
                  <a:lnTo>
                    <a:pt x="3201" y="3603"/>
                  </a:lnTo>
                  <a:lnTo>
                    <a:pt x="3198" y="3608"/>
                  </a:lnTo>
                  <a:lnTo>
                    <a:pt x="3192" y="3610"/>
                  </a:lnTo>
                  <a:lnTo>
                    <a:pt x="3187" y="3614"/>
                  </a:lnTo>
                  <a:lnTo>
                    <a:pt x="3177" y="3621"/>
                  </a:lnTo>
                  <a:lnTo>
                    <a:pt x="3158" y="3635"/>
                  </a:lnTo>
                  <a:lnTo>
                    <a:pt x="3120" y="3664"/>
                  </a:lnTo>
                  <a:lnTo>
                    <a:pt x="3079" y="3689"/>
                  </a:lnTo>
                  <a:lnTo>
                    <a:pt x="3038" y="3716"/>
                  </a:lnTo>
                  <a:lnTo>
                    <a:pt x="2996" y="3740"/>
                  </a:lnTo>
                  <a:lnTo>
                    <a:pt x="2955" y="3764"/>
                  </a:lnTo>
                  <a:lnTo>
                    <a:pt x="2912" y="3786"/>
                  </a:lnTo>
                  <a:lnTo>
                    <a:pt x="2891" y="3796"/>
                  </a:lnTo>
                  <a:lnTo>
                    <a:pt x="2870" y="3808"/>
                  </a:lnTo>
                  <a:lnTo>
                    <a:pt x="2847" y="3818"/>
                  </a:lnTo>
                  <a:lnTo>
                    <a:pt x="2826" y="3829"/>
                  </a:lnTo>
                  <a:lnTo>
                    <a:pt x="2783" y="3849"/>
                  </a:lnTo>
                  <a:lnTo>
                    <a:pt x="2735" y="3867"/>
                  </a:lnTo>
                  <a:lnTo>
                    <a:pt x="2711" y="3876"/>
                  </a:lnTo>
                  <a:lnTo>
                    <a:pt x="2688" y="3885"/>
                  </a:lnTo>
                  <a:lnTo>
                    <a:pt x="2640" y="3901"/>
                  </a:lnTo>
                  <a:lnTo>
                    <a:pt x="2616" y="3908"/>
                  </a:lnTo>
                  <a:lnTo>
                    <a:pt x="2604" y="3912"/>
                  </a:lnTo>
                  <a:lnTo>
                    <a:pt x="2593" y="3916"/>
                  </a:lnTo>
                  <a:lnTo>
                    <a:pt x="2497" y="3943"/>
                  </a:lnTo>
                  <a:lnTo>
                    <a:pt x="2401" y="3967"/>
                  </a:lnTo>
                  <a:lnTo>
                    <a:pt x="2303" y="3984"/>
                  </a:lnTo>
                  <a:lnTo>
                    <a:pt x="2204" y="3996"/>
                  </a:lnTo>
                  <a:lnTo>
                    <a:pt x="2103" y="4003"/>
                  </a:lnTo>
                  <a:lnTo>
                    <a:pt x="2053" y="4005"/>
                  </a:lnTo>
                  <a:lnTo>
                    <a:pt x="2003" y="4006"/>
                  </a:lnTo>
                  <a:lnTo>
                    <a:pt x="1951" y="4005"/>
                  </a:lnTo>
                  <a:lnTo>
                    <a:pt x="1901" y="4003"/>
                  </a:lnTo>
                  <a:lnTo>
                    <a:pt x="1800" y="3996"/>
                  </a:lnTo>
                  <a:lnTo>
                    <a:pt x="1700" y="3984"/>
                  </a:lnTo>
                  <a:lnTo>
                    <a:pt x="1603" y="3967"/>
                  </a:lnTo>
                  <a:lnTo>
                    <a:pt x="1506" y="3943"/>
                  </a:lnTo>
                  <a:lnTo>
                    <a:pt x="1410" y="3916"/>
                  </a:lnTo>
                  <a:lnTo>
                    <a:pt x="1315" y="3885"/>
                  </a:lnTo>
                  <a:lnTo>
                    <a:pt x="1223" y="3849"/>
                  </a:lnTo>
                  <a:lnTo>
                    <a:pt x="1133" y="3808"/>
                  </a:lnTo>
                  <a:lnTo>
                    <a:pt x="1047" y="3764"/>
                  </a:lnTo>
                  <a:lnTo>
                    <a:pt x="1004" y="3740"/>
                  </a:lnTo>
                  <a:lnTo>
                    <a:pt x="963" y="3716"/>
                  </a:lnTo>
                  <a:lnTo>
                    <a:pt x="883" y="3664"/>
                  </a:lnTo>
                  <a:lnTo>
                    <a:pt x="805" y="3608"/>
                  </a:lnTo>
                  <a:lnTo>
                    <a:pt x="729" y="3549"/>
                  </a:lnTo>
                  <a:lnTo>
                    <a:pt x="656" y="3485"/>
                  </a:lnTo>
                  <a:lnTo>
                    <a:pt x="620" y="3452"/>
                  </a:lnTo>
                  <a:lnTo>
                    <a:pt x="587" y="3419"/>
                  </a:lnTo>
                  <a:lnTo>
                    <a:pt x="518" y="3347"/>
                  </a:lnTo>
                  <a:lnTo>
                    <a:pt x="455" y="3274"/>
                  </a:lnTo>
                  <a:lnTo>
                    <a:pt x="423" y="3236"/>
                  </a:lnTo>
                  <a:lnTo>
                    <a:pt x="395" y="3199"/>
                  </a:lnTo>
                  <a:lnTo>
                    <a:pt x="366" y="3159"/>
                  </a:lnTo>
                  <a:lnTo>
                    <a:pt x="339" y="3121"/>
                  </a:lnTo>
                  <a:lnTo>
                    <a:pt x="312" y="3080"/>
                  </a:lnTo>
                  <a:lnTo>
                    <a:pt x="287" y="3039"/>
                  </a:lnTo>
                  <a:lnTo>
                    <a:pt x="240" y="2956"/>
                  </a:lnTo>
                  <a:lnTo>
                    <a:pt x="195" y="2871"/>
                  </a:lnTo>
                  <a:lnTo>
                    <a:pt x="175" y="2826"/>
                  </a:lnTo>
                  <a:lnTo>
                    <a:pt x="157" y="2783"/>
                  </a:lnTo>
                  <a:lnTo>
                    <a:pt x="137" y="2735"/>
                  </a:lnTo>
                  <a:lnTo>
                    <a:pt x="119" y="2688"/>
                  </a:lnTo>
                  <a:lnTo>
                    <a:pt x="102" y="2640"/>
                  </a:lnTo>
                  <a:lnTo>
                    <a:pt x="87" y="2594"/>
                  </a:lnTo>
                  <a:lnTo>
                    <a:pt x="60" y="2498"/>
                  </a:lnTo>
                  <a:lnTo>
                    <a:pt x="38" y="2402"/>
                  </a:lnTo>
                  <a:lnTo>
                    <a:pt x="21" y="2303"/>
                  </a:lnTo>
                  <a:lnTo>
                    <a:pt x="9" y="2205"/>
                  </a:lnTo>
                  <a:lnTo>
                    <a:pt x="2" y="2104"/>
                  </a:lnTo>
                  <a:lnTo>
                    <a:pt x="0" y="2003"/>
                  </a:lnTo>
                  <a:lnTo>
                    <a:pt x="2" y="1901"/>
                  </a:lnTo>
                  <a:lnTo>
                    <a:pt x="9" y="1800"/>
                  </a:lnTo>
                  <a:lnTo>
                    <a:pt x="21" y="1701"/>
                  </a:lnTo>
                  <a:lnTo>
                    <a:pt x="38" y="1603"/>
                  </a:lnTo>
                  <a:lnTo>
                    <a:pt x="60" y="1506"/>
                  </a:lnTo>
                  <a:lnTo>
                    <a:pt x="87" y="1410"/>
                  </a:lnTo>
                  <a:lnTo>
                    <a:pt x="119" y="1315"/>
                  </a:lnTo>
                  <a:lnTo>
                    <a:pt x="157" y="1223"/>
                  </a:lnTo>
                  <a:lnTo>
                    <a:pt x="195" y="1133"/>
                  </a:lnTo>
                  <a:lnTo>
                    <a:pt x="240" y="1048"/>
                  </a:lnTo>
                  <a:lnTo>
                    <a:pt x="287" y="963"/>
                  </a:lnTo>
                  <a:lnTo>
                    <a:pt x="339" y="883"/>
                  </a:lnTo>
                  <a:lnTo>
                    <a:pt x="395" y="805"/>
                  </a:lnTo>
                  <a:lnTo>
                    <a:pt x="455" y="729"/>
                  </a:lnTo>
                  <a:lnTo>
                    <a:pt x="518" y="656"/>
                  </a:lnTo>
                  <a:lnTo>
                    <a:pt x="587" y="587"/>
                  </a:lnTo>
                  <a:lnTo>
                    <a:pt x="656" y="518"/>
                  </a:lnTo>
                  <a:lnTo>
                    <a:pt x="729" y="455"/>
                  </a:lnTo>
                  <a:lnTo>
                    <a:pt x="805" y="395"/>
                  </a:lnTo>
                  <a:lnTo>
                    <a:pt x="883" y="339"/>
                  </a:lnTo>
                  <a:lnTo>
                    <a:pt x="963" y="286"/>
                  </a:lnTo>
                  <a:lnTo>
                    <a:pt x="1047" y="240"/>
                  </a:lnTo>
                  <a:lnTo>
                    <a:pt x="1133" y="195"/>
                  </a:lnTo>
                  <a:lnTo>
                    <a:pt x="1223" y="157"/>
                  </a:lnTo>
                  <a:lnTo>
                    <a:pt x="1315" y="118"/>
                  </a:lnTo>
                  <a:lnTo>
                    <a:pt x="1410" y="87"/>
                  </a:lnTo>
                  <a:lnTo>
                    <a:pt x="1506" y="60"/>
                  </a:lnTo>
                  <a:lnTo>
                    <a:pt x="1603" y="38"/>
                  </a:lnTo>
                  <a:lnTo>
                    <a:pt x="1700" y="21"/>
                  </a:lnTo>
                  <a:lnTo>
                    <a:pt x="1800" y="9"/>
                  </a:lnTo>
                  <a:lnTo>
                    <a:pt x="1901" y="2"/>
                  </a:lnTo>
                  <a:lnTo>
                    <a:pt x="2003" y="0"/>
                  </a:lnTo>
                  <a:lnTo>
                    <a:pt x="2103" y="2"/>
                  </a:lnTo>
                  <a:lnTo>
                    <a:pt x="2204" y="9"/>
                  </a:lnTo>
                  <a:lnTo>
                    <a:pt x="2303" y="21"/>
                  </a:lnTo>
                  <a:lnTo>
                    <a:pt x="2401" y="38"/>
                  </a:lnTo>
                  <a:lnTo>
                    <a:pt x="2497" y="60"/>
                  </a:lnTo>
                  <a:lnTo>
                    <a:pt x="2593" y="87"/>
                  </a:lnTo>
                  <a:lnTo>
                    <a:pt x="2640" y="102"/>
                  </a:lnTo>
                  <a:lnTo>
                    <a:pt x="2688" y="118"/>
                  </a:lnTo>
                  <a:lnTo>
                    <a:pt x="2735" y="136"/>
                  </a:lnTo>
                  <a:lnTo>
                    <a:pt x="2783" y="157"/>
                  </a:lnTo>
                  <a:lnTo>
                    <a:pt x="2826" y="175"/>
                  </a:lnTo>
                  <a:lnTo>
                    <a:pt x="2870" y="195"/>
                  </a:lnTo>
                  <a:lnTo>
                    <a:pt x="2955" y="240"/>
                  </a:lnTo>
                  <a:lnTo>
                    <a:pt x="3038" y="286"/>
                  </a:lnTo>
                  <a:lnTo>
                    <a:pt x="3079" y="312"/>
                  </a:lnTo>
                  <a:lnTo>
                    <a:pt x="3120" y="339"/>
                  </a:lnTo>
                  <a:lnTo>
                    <a:pt x="3158" y="366"/>
                  </a:lnTo>
                  <a:lnTo>
                    <a:pt x="3198" y="395"/>
                  </a:lnTo>
                  <a:lnTo>
                    <a:pt x="3235" y="423"/>
                  </a:lnTo>
                  <a:lnTo>
                    <a:pt x="3273" y="455"/>
                  </a:lnTo>
                  <a:lnTo>
                    <a:pt x="3347" y="518"/>
                  </a:lnTo>
                  <a:lnTo>
                    <a:pt x="3419" y="587"/>
                  </a:lnTo>
                  <a:lnTo>
                    <a:pt x="3451" y="620"/>
                  </a:lnTo>
                  <a:lnTo>
                    <a:pt x="3485" y="656"/>
                  </a:lnTo>
                  <a:lnTo>
                    <a:pt x="3548" y="729"/>
                  </a:lnTo>
                  <a:lnTo>
                    <a:pt x="3607" y="805"/>
                  </a:lnTo>
                  <a:lnTo>
                    <a:pt x="3663" y="883"/>
                  </a:lnTo>
                  <a:lnTo>
                    <a:pt x="3715" y="963"/>
                  </a:lnTo>
                  <a:lnTo>
                    <a:pt x="3739" y="1004"/>
                  </a:lnTo>
                  <a:lnTo>
                    <a:pt x="3763" y="1048"/>
                  </a:lnTo>
                  <a:lnTo>
                    <a:pt x="3807" y="1133"/>
                  </a:lnTo>
                  <a:lnTo>
                    <a:pt x="3848" y="1223"/>
                  </a:lnTo>
                  <a:lnTo>
                    <a:pt x="3884" y="1315"/>
                  </a:lnTo>
                  <a:lnTo>
                    <a:pt x="3915" y="1410"/>
                  </a:lnTo>
                  <a:lnTo>
                    <a:pt x="3942" y="1506"/>
                  </a:lnTo>
                  <a:lnTo>
                    <a:pt x="3966" y="1603"/>
                  </a:lnTo>
                  <a:lnTo>
                    <a:pt x="3983" y="1701"/>
                  </a:lnTo>
                  <a:lnTo>
                    <a:pt x="3995" y="1800"/>
                  </a:lnTo>
                  <a:lnTo>
                    <a:pt x="4002" y="1901"/>
                  </a:lnTo>
                  <a:lnTo>
                    <a:pt x="4004" y="1951"/>
                  </a:lnTo>
                  <a:lnTo>
                    <a:pt x="4005" y="2003"/>
                  </a:lnTo>
                  <a:lnTo>
                    <a:pt x="4004" y="2053"/>
                  </a:lnTo>
                  <a:lnTo>
                    <a:pt x="4002" y="2104"/>
                  </a:lnTo>
                  <a:lnTo>
                    <a:pt x="3995" y="2205"/>
                  </a:lnTo>
                  <a:lnTo>
                    <a:pt x="3983" y="2303"/>
                  </a:lnTo>
                  <a:lnTo>
                    <a:pt x="3966" y="2402"/>
                  </a:lnTo>
                  <a:lnTo>
                    <a:pt x="3942" y="2498"/>
                  </a:lnTo>
                  <a:lnTo>
                    <a:pt x="3915" y="2594"/>
                  </a:lnTo>
                  <a:lnTo>
                    <a:pt x="3911" y="2604"/>
                  </a:lnTo>
                  <a:lnTo>
                    <a:pt x="3907" y="2616"/>
                  </a:lnTo>
                  <a:lnTo>
                    <a:pt x="3900" y="2640"/>
                  </a:lnTo>
                  <a:lnTo>
                    <a:pt x="3884" y="2688"/>
                  </a:lnTo>
                  <a:lnTo>
                    <a:pt x="3875" y="2711"/>
                  </a:lnTo>
                  <a:lnTo>
                    <a:pt x="3866" y="2735"/>
                  </a:lnTo>
                  <a:lnTo>
                    <a:pt x="3848" y="2783"/>
                  </a:lnTo>
                </a:path>
              </a:pathLst>
            </a:custGeom>
            <a:noFill/>
            <a:ln w="17463">
              <a:solidFill>
                <a:srgbClr val="ABE0EC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fr-FR">
                <a:solidFill>
                  <a:srgbClr val="626469"/>
                </a:solidFill>
                <a:latin typeface="Arial" charset="0"/>
              </a:endParaRPr>
            </a:p>
          </p:txBody>
        </p:sp>
        <p:sp>
          <p:nvSpPr>
            <p:cNvPr id="43" name="Line 27"/>
            <p:cNvSpPr>
              <a:spLocks noChangeShapeType="1"/>
            </p:cNvSpPr>
            <p:nvPr/>
          </p:nvSpPr>
          <p:spPr bwMode="auto">
            <a:xfrm flipV="1">
              <a:off x="2874" y="1492"/>
              <a:ext cx="0" cy="1336"/>
            </a:xfrm>
            <a:prstGeom prst="line">
              <a:avLst/>
            </a:prstGeom>
            <a:noFill/>
            <a:ln w="17463">
              <a:solidFill>
                <a:srgbClr val="ABE0EC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fr-FR">
                <a:solidFill>
                  <a:srgbClr val="626469"/>
                </a:solidFill>
                <a:latin typeface="Arial" charset="0"/>
              </a:endParaRPr>
            </a:p>
          </p:txBody>
        </p:sp>
        <p:sp>
          <p:nvSpPr>
            <p:cNvPr id="44" name="Freeform 28"/>
            <p:cNvSpPr>
              <a:spLocks/>
            </p:cNvSpPr>
            <p:nvPr/>
          </p:nvSpPr>
          <p:spPr bwMode="auto">
            <a:xfrm>
              <a:off x="2878" y="1492"/>
              <a:ext cx="222" cy="1336"/>
            </a:xfrm>
            <a:custGeom>
              <a:avLst/>
              <a:gdLst/>
              <a:ahLst/>
              <a:cxnLst>
                <a:cxn ang="0">
                  <a:pos x="16" y="0"/>
                </a:cxn>
                <a:cxn ang="0">
                  <a:pos x="66" y="9"/>
                </a:cxn>
                <a:cxn ang="0">
                  <a:pos x="99" y="21"/>
                </a:cxn>
                <a:cxn ang="0">
                  <a:pos x="164" y="61"/>
                </a:cxn>
                <a:cxn ang="0">
                  <a:pos x="196" y="88"/>
                </a:cxn>
                <a:cxn ang="0">
                  <a:pos x="243" y="139"/>
                </a:cxn>
                <a:cxn ang="0">
                  <a:pos x="288" y="199"/>
                </a:cxn>
                <a:cxn ang="0">
                  <a:pos x="330" y="266"/>
                </a:cxn>
                <a:cxn ang="0">
                  <a:pos x="358" y="317"/>
                </a:cxn>
                <a:cxn ang="0">
                  <a:pos x="384" y="371"/>
                </a:cxn>
                <a:cxn ang="0">
                  <a:pos x="423" y="461"/>
                </a:cxn>
                <a:cxn ang="0">
                  <a:pos x="472" y="593"/>
                </a:cxn>
                <a:cxn ang="0">
                  <a:pos x="516" y="743"/>
                </a:cxn>
                <a:cxn ang="0">
                  <a:pos x="556" y="901"/>
                </a:cxn>
                <a:cxn ang="0">
                  <a:pos x="590" y="1066"/>
                </a:cxn>
                <a:cxn ang="0">
                  <a:pos x="618" y="1240"/>
                </a:cxn>
                <a:cxn ang="0">
                  <a:pos x="639" y="1418"/>
                </a:cxn>
                <a:cxn ang="0">
                  <a:pos x="654" y="1607"/>
                </a:cxn>
                <a:cxn ang="0">
                  <a:pos x="664" y="1800"/>
                </a:cxn>
                <a:cxn ang="0">
                  <a:pos x="668" y="2003"/>
                </a:cxn>
                <a:cxn ang="0">
                  <a:pos x="664" y="2203"/>
                </a:cxn>
                <a:cxn ang="0">
                  <a:pos x="654" y="2398"/>
                </a:cxn>
                <a:cxn ang="0">
                  <a:pos x="642" y="2537"/>
                </a:cxn>
                <a:cxn ang="0">
                  <a:pos x="639" y="2584"/>
                </a:cxn>
                <a:cxn ang="0">
                  <a:pos x="626" y="2697"/>
                </a:cxn>
                <a:cxn ang="0">
                  <a:pos x="618" y="2765"/>
                </a:cxn>
                <a:cxn ang="0">
                  <a:pos x="590" y="2937"/>
                </a:cxn>
                <a:cxn ang="0">
                  <a:pos x="556" y="3104"/>
                </a:cxn>
                <a:cxn ang="0">
                  <a:pos x="526" y="3221"/>
                </a:cxn>
                <a:cxn ang="0">
                  <a:pos x="495" y="3338"/>
                </a:cxn>
                <a:cxn ang="0">
                  <a:pos x="472" y="3413"/>
                </a:cxn>
                <a:cxn ang="0">
                  <a:pos x="447" y="3481"/>
                </a:cxn>
                <a:cxn ang="0">
                  <a:pos x="416" y="3559"/>
                </a:cxn>
                <a:cxn ang="0">
                  <a:pos x="410" y="3574"/>
                </a:cxn>
                <a:cxn ang="0">
                  <a:pos x="390" y="3617"/>
                </a:cxn>
                <a:cxn ang="0">
                  <a:pos x="372" y="3661"/>
                </a:cxn>
                <a:cxn ang="0">
                  <a:pos x="345" y="3712"/>
                </a:cxn>
                <a:cxn ang="0">
                  <a:pos x="317" y="3760"/>
                </a:cxn>
                <a:cxn ang="0">
                  <a:pos x="260" y="3847"/>
                </a:cxn>
                <a:cxn ang="0">
                  <a:pos x="238" y="3868"/>
                </a:cxn>
                <a:cxn ang="0">
                  <a:pos x="227" y="3883"/>
                </a:cxn>
                <a:cxn ang="0">
                  <a:pos x="196" y="3915"/>
                </a:cxn>
                <a:cxn ang="0">
                  <a:pos x="174" y="3931"/>
                </a:cxn>
                <a:cxn ang="0">
                  <a:pos x="171" y="3934"/>
                </a:cxn>
                <a:cxn ang="0">
                  <a:pos x="132" y="3966"/>
                </a:cxn>
                <a:cxn ang="0">
                  <a:pos x="82" y="3990"/>
                </a:cxn>
                <a:cxn ang="0">
                  <a:pos x="66" y="3996"/>
                </a:cxn>
                <a:cxn ang="0">
                  <a:pos x="16" y="4005"/>
                </a:cxn>
                <a:cxn ang="0">
                  <a:pos x="0" y="4006"/>
                </a:cxn>
              </a:cxnLst>
              <a:rect l="0" t="0" r="r" b="b"/>
              <a:pathLst>
                <a:path w="668" h="4006">
                  <a:moveTo>
                    <a:pt x="0" y="0"/>
                  </a:moveTo>
                  <a:lnTo>
                    <a:pt x="16" y="0"/>
                  </a:lnTo>
                  <a:lnTo>
                    <a:pt x="33" y="2"/>
                  </a:lnTo>
                  <a:lnTo>
                    <a:pt x="66" y="9"/>
                  </a:lnTo>
                  <a:lnTo>
                    <a:pt x="82" y="14"/>
                  </a:lnTo>
                  <a:lnTo>
                    <a:pt x="99" y="21"/>
                  </a:lnTo>
                  <a:lnTo>
                    <a:pt x="132" y="39"/>
                  </a:lnTo>
                  <a:lnTo>
                    <a:pt x="164" y="61"/>
                  </a:lnTo>
                  <a:lnTo>
                    <a:pt x="179" y="73"/>
                  </a:lnTo>
                  <a:lnTo>
                    <a:pt x="196" y="88"/>
                  </a:lnTo>
                  <a:lnTo>
                    <a:pt x="227" y="121"/>
                  </a:lnTo>
                  <a:lnTo>
                    <a:pt x="243" y="139"/>
                  </a:lnTo>
                  <a:lnTo>
                    <a:pt x="260" y="159"/>
                  </a:lnTo>
                  <a:lnTo>
                    <a:pt x="288" y="199"/>
                  </a:lnTo>
                  <a:lnTo>
                    <a:pt x="317" y="243"/>
                  </a:lnTo>
                  <a:lnTo>
                    <a:pt x="330" y="266"/>
                  </a:lnTo>
                  <a:lnTo>
                    <a:pt x="345" y="291"/>
                  </a:lnTo>
                  <a:lnTo>
                    <a:pt x="358" y="317"/>
                  </a:lnTo>
                  <a:lnTo>
                    <a:pt x="372" y="344"/>
                  </a:lnTo>
                  <a:lnTo>
                    <a:pt x="384" y="371"/>
                  </a:lnTo>
                  <a:lnTo>
                    <a:pt x="398" y="399"/>
                  </a:lnTo>
                  <a:lnTo>
                    <a:pt x="423" y="461"/>
                  </a:lnTo>
                  <a:lnTo>
                    <a:pt x="447" y="524"/>
                  </a:lnTo>
                  <a:lnTo>
                    <a:pt x="472" y="593"/>
                  </a:lnTo>
                  <a:lnTo>
                    <a:pt x="495" y="666"/>
                  </a:lnTo>
                  <a:lnTo>
                    <a:pt x="516" y="743"/>
                  </a:lnTo>
                  <a:lnTo>
                    <a:pt x="537" y="821"/>
                  </a:lnTo>
                  <a:lnTo>
                    <a:pt x="556" y="901"/>
                  </a:lnTo>
                  <a:lnTo>
                    <a:pt x="573" y="982"/>
                  </a:lnTo>
                  <a:lnTo>
                    <a:pt x="590" y="1066"/>
                  </a:lnTo>
                  <a:lnTo>
                    <a:pt x="604" y="1151"/>
                  </a:lnTo>
                  <a:lnTo>
                    <a:pt x="618" y="1240"/>
                  </a:lnTo>
                  <a:lnTo>
                    <a:pt x="629" y="1327"/>
                  </a:lnTo>
                  <a:lnTo>
                    <a:pt x="639" y="1418"/>
                  </a:lnTo>
                  <a:lnTo>
                    <a:pt x="647" y="1511"/>
                  </a:lnTo>
                  <a:lnTo>
                    <a:pt x="654" y="1607"/>
                  </a:lnTo>
                  <a:lnTo>
                    <a:pt x="659" y="1702"/>
                  </a:lnTo>
                  <a:lnTo>
                    <a:pt x="664" y="1800"/>
                  </a:lnTo>
                  <a:lnTo>
                    <a:pt x="666" y="1900"/>
                  </a:lnTo>
                  <a:lnTo>
                    <a:pt x="668" y="2003"/>
                  </a:lnTo>
                  <a:lnTo>
                    <a:pt x="666" y="2104"/>
                  </a:lnTo>
                  <a:lnTo>
                    <a:pt x="664" y="2203"/>
                  </a:lnTo>
                  <a:lnTo>
                    <a:pt x="659" y="2301"/>
                  </a:lnTo>
                  <a:lnTo>
                    <a:pt x="654" y="2398"/>
                  </a:lnTo>
                  <a:lnTo>
                    <a:pt x="647" y="2492"/>
                  </a:lnTo>
                  <a:lnTo>
                    <a:pt x="642" y="2537"/>
                  </a:lnTo>
                  <a:lnTo>
                    <a:pt x="640" y="2560"/>
                  </a:lnTo>
                  <a:lnTo>
                    <a:pt x="639" y="2584"/>
                  </a:lnTo>
                  <a:lnTo>
                    <a:pt x="629" y="2675"/>
                  </a:lnTo>
                  <a:lnTo>
                    <a:pt x="626" y="2697"/>
                  </a:lnTo>
                  <a:lnTo>
                    <a:pt x="623" y="2720"/>
                  </a:lnTo>
                  <a:lnTo>
                    <a:pt x="618" y="2765"/>
                  </a:lnTo>
                  <a:lnTo>
                    <a:pt x="604" y="2852"/>
                  </a:lnTo>
                  <a:lnTo>
                    <a:pt x="590" y="2937"/>
                  </a:lnTo>
                  <a:lnTo>
                    <a:pt x="573" y="3021"/>
                  </a:lnTo>
                  <a:lnTo>
                    <a:pt x="556" y="3104"/>
                  </a:lnTo>
                  <a:lnTo>
                    <a:pt x="537" y="3183"/>
                  </a:lnTo>
                  <a:lnTo>
                    <a:pt x="526" y="3221"/>
                  </a:lnTo>
                  <a:lnTo>
                    <a:pt x="516" y="3261"/>
                  </a:lnTo>
                  <a:lnTo>
                    <a:pt x="495" y="3338"/>
                  </a:lnTo>
                  <a:lnTo>
                    <a:pt x="483" y="3375"/>
                  </a:lnTo>
                  <a:lnTo>
                    <a:pt x="472" y="3413"/>
                  </a:lnTo>
                  <a:lnTo>
                    <a:pt x="459" y="3447"/>
                  </a:lnTo>
                  <a:lnTo>
                    <a:pt x="447" y="3481"/>
                  </a:lnTo>
                  <a:lnTo>
                    <a:pt x="423" y="3544"/>
                  </a:lnTo>
                  <a:lnTo>
                    <a:pt x="416" y="3559"/>
                  </a:lnTo>
                  <a:lnTo>
                    <a:pt x="412" y="3566"/>
                  </a:lnTo>
                  <a:lnTo>
                    <a:pt x="410" y="3574"/>
                  </a:lnTo>
                  <a:lnTo>
                    <a:pt x="398" y="3604"/>
                  </a:lnTo>
                  <a:lnTo>
                    <a:pt x="390" y="3617"/>
                  </a:lnTo>
                  <a:lnTo>
                    <a:pt x="384" y="3632"/>
                  </a:lnTo>
                  <a:lnTo>
                    <a:pt x="372" y="3661"/>
                  </a:lnTo>
                  <a:lnTo>
                    <a:pt x="358" y="3686"/>
                  </a:lnTo>
                  <a:lnTo>
                    <a:pt x="345" y="3712"/>
                  </a:lnTo>
                  <a:lnTo>
                    <a:pt x="330" y="3736"/>
                  </a:lnTo>
                  <a:lnTo>
                    <a:pt x="317" y="3760"/>
                  </a:lnTo>
                  <a:lnTo>
                    <a:pt x="288" y="3805"/>
                  </a:lnTo>
                  <a:lnTo>
                    <a:pt x="260" y="3847"/>
                  </a:lnTo>
                  <a:lnTo>
                    <a:pt x="243" y="3865"/>
                  </a:lnTo>
                  <a:lnTo>
                    <a:pt x="238" y="3868"/>
                  </a:lnTo>
                  <a:lnTo>
                    <a:pt x="234" y="3873"/>
                  </a:lnTo>
                  <a:lnTo>
                    <a:pt x="227" y="3883"/>
                  </a:lnTo>
                  <a:lnTo>
                    <a:pt x="210" y="3900"/>
                  </a:lnTo>
                  <a:lnTo>
                    <a:pt x="196" y="3915"/>
                  </a:lnTo>
                  <a:lnTo>
                    <a:pt x="179" y="3928"/>
                  </a:lnTo>
                  <a:lnTo>
                    <a:pt x="174" y="3931"/>
                  </a:lnTo>
                  <a:lnTo>
                    <a:pt x="172" y="3932"/>
                  </a:lnTo>
                  <a:lnTo>
                    <a:pt x="171" y="3934"/>
                  </a:lnTo>
                  <a:lnTo>
                    <a:pt x="164" y="3942"/>
                  </a:lnTo>
                  <a:lnTo>
                    <a:pt x="132" y="3966"/>
                  </a:lnTo>
                  <a:lnTo>
                    <a:pt x="99" y="3982"/>
                  </a:lnTo>
                  <a:lnTo>
                    <a:pt x="82" y="3990"/>
                  </a:lnTo>
                  <a:lnTo>
                    <a:pt x="74" y="3992"/>
                  </a:lnTo>
                  <a:lnTo>
                    <a:pt x="66" y="3996"/>
                  </a:lnTo>
                  <a:lnTo>
                    <a:pt x="33" y="4003"/>
                  </a:lnTo>
                  <a:lnTo>
                    <a:pt x="16" y="4005"/>
                  </a:lnTo>
                  <a:lnTo>
                    <a:pt x="8" y="4005"/>
                  </a:lnTo>
                  <a:lnTo>
                    <a:pt x="0" y="4006"/>
                  </a:lnTo>
                </a:path>
              </a:pathLst>
            </a:custGeom>
            <a:noFill/>
            <a:ln w="17463">
              <a:solidFill>
                <a:srgbClr val="ABE0EC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fr-FR">
                <a:solidFill>
                  <a:srgbClr val="626469"/>
                </a:solidFill>
                <a:latin typeface="Arial" charset="0"/>
              </a:endParaRPr>
            </a:p>
          </p:txBody>
        </p:sp>
        <p:sp>
          <p:nvSpPr>
            <p:cNvPr id="47" name="Freeform 29"/>
            <p:cNvSpPr>
              <a:spLocks/>
            </p:cNvSpPr>
            <p:nvPr/>
          </p:nvSpPr>
          <p:spPr bwMode="auto">
            <a:xfrm>
              <a:off x="2882" y="1492"/>
              <a:ext cx="443" cy="1336"/>
            </a:xfrm>
            <a:custGeom>
              <a:avLst/>
              <a:gdLst/>
              <a:ahLst/>
              <a:cxnLst>
                <a:cxn ang="0">
                  <a:pos x="32" y="0"/>
                </a:cxn>
                <a:cxn ang="0">
                  <a:pos x="133" y="10"/>
                </a:cxn>
                <a:cxn ang="0">
                  <a:pos x="230" y="32"/>
                </a:cxn>
                <a:cxn ang="0">
                  <a:pos x="295" y="54"/>
                </a:cxn>
                <a:cxn ang="0">
                  <a:pos x="392" y="97"/>
                </a:cxn>
                <a:cxn ang="0">
                  <a:pos x="520" y="172"/>
                </a:cxn>
                <a:cxn ang="0">
                  <a:pos x="635" y="261"/>
                </a:cxn>
                <a:cxn ang="0">
                  <a:pos x="744" y="368"/>
                </a:cxn>
                <a:cxn ang="0">
                  <a:pos x="796" y="426"/>
                </a:cxn>
                <a:cxn ang="0">
                  <a:pos x="871" y="522"/>
                </a:cxn>
                <a:cxn ang="0">
                  <a:pos x="944" y="629"/>
                </a:cxn>
                <a:cxn ang="0">
                  <a:pos x="1031" y="775"/>
                </a:cxn>
                <a:cxn ang="0">
                  <a:pos x="1108" y="931"/>
                </a:cxn>
                <a:cxn ang="0">
                  <a:pos x="1174" y="1096"/>
                </a:cxn>
                <a:cxn ang="0">
                  <a:pos x="1231" y="1270"/>
                </a:cxn>
                <a:cxn ang="0">
                  <a:pos x="1276" y="1452"/>
                </a:cxn>
                <a:cxn ang="0">
                  <a:pos x="1309" y="1634"/>
                </a:cxn>
                <a:cxn ang="0">
                  <a:pos x="1328" y="1818"/>
                </a:cxn>
                <a:cxn ang="0">
                  <a:pos x="1336" y="2003"/>
                </a:cxn>
                <a:cxn ang="0">
                  <a:pos x="1328" y="2185"/>
                </a:cxn>
                <a:cxn ang="0">
                  <a:pos x="1309" y="2370"/>
                </a:cxn>
                <a:cxn ang="0">
                  <a:pos x="1276" y="2553"/>
                </a:cxn>
                <a:cxn ang="0">
                  <a:pos x="1242" y="2690"/>
                </a:cxn>
                <a:cxn ang="0">
                  <a:pos x="1238" y="2700"/>
                </a:cxn>
                <a:cxn ang="0">
                  <a:pos x="1231" y="2736"/>
                </a:cxn>
                <a:cxn ang="0">
                  <a:pos x="1210" y="2801"/>
                </a:cxn>
                <a:cxn ang="0">
                  <a:pos x="1206" y="2812"/>
                </a:cxn>
                <a:cxn ang="0">
                  <a:pos x="1199" y="2834"/>
                </a:cxn>
                <a:cxn ang="0">
                  <a:pos x="1195" y="2844"/>
                </a:cxn>
                <a:cxn ang="0">
                  <a:pos x="1174" y="2909"/>
                </a:cxn>
                <a:cxn ang="0">
                  <a:pos x="1152" y="2960"/>
                </a:cxn>
                <a:cxn ang="0">
                  <a:pos x="1148" y="2970"/>
                </a:cxn>
                <a:cxn ang="0">
                  <a:pos x="1108" y="3074"/>
                </a:cxn>
                <a:cxn ang="0">
                  <a:pos x="1079" y="3131"/>
                </a:cxn>
                <a:cxn ang="0">
                  <a:pos x="1072" y="3146"/>
                </a:cxn>
                <a:cxn ang="0">
                  <a:pos x="1050" y="3190"/>
                </a:cxn>
                <a:cxn ang="0">
                  <a:pos x="989" y="3304"/>
                </a:cxn>
                <a:cxn ang="0">
                  <a:pos x="944" y="3377"/>
                </a:cxn>
                <a:cxn ang="0">
                  <a:pos x="871" y="3482"/>
                </a:cxn>
                <a:cxn ang="0">
                  <a:pos x="821" y="3547"/>
                </a:cxn>
                <a:cxn ang="0">
                  <a:pos x="769" y="3608"/>
                </a:cxn>
                <a:cxn ang="0">
                  <a:pos x="744" y="3638"/>
                </a:cxn>
                <a:cxn ang="0">
                  <a:pos x="690" y="3692"/>
                </a:cxn>
                <a:cxn ang="0">
                  <a:pos x="577" y="3790"/>
                </a:cxn>
                <a:cxn ang="0">
                  <a:pos x="486" y="3854"/>
                </a:cxn>
                <a:cxn ang="0">
                  <a:pos x="392" y="3909"/>
                </a:cxn>
                <a:cxn ang="0">
                  <a:pos x="311" y="3944"/>
                </a:cxn>
                <a:cxn ang="0">
                  <a:pos x="264" y="3963"/>
                </a:cxn>
                <a:cxn ang="0">
                  <a:pos x="214" y="3976"/>
                </a:cxn>
                <a:cxn ang="0">
                  <a:pos x="133" y="3996"/>
                </a:cxn>
                <a:cxn ang="0">
                  <a:pos x="32" y="4005"/>
                </a:cxn>
                <a:cxn ang="0">
                  <a:pos x="7" y="4005"/>
                </a:cxn>
              </a:cxnLst>
              <a:rect l="0" t="0" r="r" b="b"/>
              <a:pathLst>
                <a:path w="1336" h="4006">
                  <a:moveTo>
                    <a:pt x="0" y="0"/>
                  </a:moveTo>
                  <a:lnTo>
                    <a:pt x="32" y="0"/>
                  </a:lnTo>
                  <a:lnTo>
                    <a:pt x="66" y="2"/>
                  </a:lnTo>
                  <a:lnTo>
                    <a:pt x="133" y="10"/>
                  </a:lnTo>
                  <a:lnTo>
                    <a:pt x="198" y="24"/>
                  </a:lnTo>
                  <a:lnTo>
                    <a:pt x="230" y="32"/>
                  </a:lnTo>
                  <a:lnTo>
                    <a:pt x="264" y="43"/>
                  </a:lnTo>
                  <a:lnTo>
                    <a:pt x="295" y="54"/>
                  </a:lnTo>
                  <a:lnTo>
                    <a:pt x="328" y="67"/>
                  </a:lnTo>
                  <a:lnTo>
                    <a:pt x="392" y="97"/>
                  </a:lnTo>
                  <a:lnTo>
                    <a:pt x="455" y="132"/>
                  </a:lnTo>
                  <a:lnTo>
                    <a:pt x="520" y="172"/>
                  </a:lnTo>
                  <a:lnTo>
                    <a:pt x="577" y="214"/>
                  </a:lnTo>
                  <a:lnTo>
                    <a:pt x="635" y="261"/>
                  </a:lnTo>
                  <a:lnTo>
                    <a:pt x="690" y="312"/>
                  </a:lnTo>
                  <a:lnTo>
                    <a:pt x="744" y="368"/>
                  </a:lnTo>
                  <a:lnTo>
                    <a:pt x="769" y="396"/>
                  </a:lnTo>
                  <a:lnTo>
                    <a:pt x="796" y="426"/>
                  </a:lnTo>
                  <a:lnTo>
                    <a:pt x="847" y="489"/>
                  </a:lnTo>
                  <a:lnTo>
                    <a:pt x="871" y="522"/>
                  </a:lnTo>
                  <a:lnTo>
                    <a:pt x="896" y="557"/>
                  </a:lnTo>
                  <a:lnTo>
                    <a:pt x="944" y="629"/>
                  </a:lnTo>
                  <a:lnTo>
                    <a:pt x="989" y="699"/>
                  </a:lnTo>
                  <a:lnTo>
                    <a:pt x="1031" y="775"/>
                  </a:lnTo>
                  <a:lnTo>
                    <a:pt x="1070" y="851"/>
                  </a:lnTo>
                  <a:lnTo>
                    <a:pt x="1108" y="931"/>
                  </a:lnTo>
                  <a:lnTo>
                    <a:pt x="1141" y="1012"/>
                  </a:lnTo>
                  <a:lnTo>
                    <a:pt x="1174" y="1096"/>
                  </a:lnTo>
                  <a:lnTo>
                    <a:pt x="1204" y="1181"/>
                  </a:lnTo>
                  <a:lnTo>
                    <a:pt x="1231" y="1270"/>
                  </a:lnTo>
                  <a:lnTo>
                    <a:pt x="1254" y="1361"/>
                  </a:lnTo>
                  <a:lnTo>
                    <a:pt x="1276" y="1452"/>
                  </a:lnTo>
                  <a:lnTo>
                    <a:pt x="1294" y="1543"/>
                  </a:lnTo>
                  <a:lnTo>
                    <a:pt x="1309" y="1634"/>
                  </a:lnTo>
                  <a:lnTo>
                    <a:pt x="1320" y="1726"/>
                  </a:lnTo>
                  <a:lnTo>
                    <a:pt x="1328" y="1818"/>
                  </a:lnTo>
                  <a:lnTo>
                    <a:pt x="1333" y="1909"/>
                  </a:lnTo>
                  <a:lnTo>
                    <a:pt x="1336" y="2003"/>
                  </a:lnTo>
                  <a:lnTo>
                    <a:pt x="1333" y="2094"/>
                  </a:lnTo>
                  <a:lnTo>
                    <a:pt x="1328" y="2185"/>
                  </a:lnTo>
                  <a:lnTo>
                    <a:pt x="1320" y="2277"/>
                  </a:lnTo>
                  <a:lnTo>
                    <a:pt x="1309" y="2370"/>
                  </a:lnTo>
                  <a:lnTo>
                    <a:pt x="1294" y="2462"/>
                  </a:lnTo>
                  <a:lnTo>
                    <a:pt x="1276" y="2553"/>
                  </a:lnTo>
                  <a:lnTo>
                    <a:pt x="1254" y="2644"/>
                  </a:lnTo>
                  <a:lnTo>
                    <a:pt x="1242" y="2690"/>
                  </a:lnTo>
                  <a:lnTo>
                    <a:pt x="1240" y="2694"/>
                  </a:lnTo>
                  <a:lnTo>
                    <a:pt x="1238" y="2700"/>
                  </a:lnTo>
                  <a:lnTo>
                    <a:pt x="1236" y="2712"/>
                  </a:lnTo>
                  <a:lnTo>
                    <a:pt x="1231" y="2736"/>
                  </a:lnTo>
                  <a:lnTo>
                    <a:pt x="1217" y="2780"/>
                  </a:lnTo>
                  <a:lnTo>
                    <a:pt x="1210" y="2801"/>
                  </a:lnTo>
                  <a:lnTo>
                    <a:pt x="1207" y="2806"/>
                  </a:lnTo>
                  <a:lnTo>
                    <a:pt x="1206" y="2812"/>
                  </a:lnTo>
                  <a:lnTo>
                    <a:pt x="1204" y="2824"/>
                  </a:lnTo>
                  <a:lnTo>
                    <a:pt x="1199" y="2834"/>
                  </a:lnTo>
                  <a:lnTo>
                    <a:pt x="1196" y="2838"/>
                  </a:lnTo>
                  <a:lnTo>
                    <a:pt x="1195" y="2844"/>
                  </a:lnTo>
                  <a:lnTo>
                    <a:pt x="1188" y="2866"/>
                  </a:lnTo>
                  <a:lnTo>
                    <a:pt x="1174" y="2909"/>
                  </a:lnTo>
                  <a:lnTo>
                    <a:pt x="1157" y="2950"/>
                  </a:lnTo>
                  <a:lnTo>
                    <a:pt x="1152" y="2960"/>
                  </a:lnTo>
                  <a:lnTo>
                    <a:pt x="1150" y="2964"/>
                  </a:lnTo>
                  <a:lnTo>
                    <a:pt x="1148" y="2970"/>
                  </a:lnTo>
                  <a:lnTo>
                    <a:pt x="1141" y="2992"/>
                  </a:lnTo>
                  <a:lnTo>
                    <a:pt x="1108" y="3074"/>
                  </a:lnTo>
                  <a:lnTo>
                    <a:pt x="1088" y="3112"/>
                  </a:lnTo>
                  <a:lnTo>
                    <a:pt x="1079" y="3131"/>
                  </a:lnTo>
                  <a:lnTo>
                    <a:pt x="1074" y="3141"/>
                  </a:lnTo>
                  <a:lnTo>
                    <a:pt x="1072" y="3146"/>
                  </a:lnTo>
                  <a:lnTo>
                    <a:pt x="1070" y="3152"/>
                  </a:lnTo>
                  <a:lnTo>
                    <a:pt x="1050" y="3190"/>
                  </a:lnTo>
                  <a:lnTo>
                    <a:pt x="1031" y="3230"/>
                  </a:lnTo>
                  <a:lnTo>
                    <a:pt x="989" y="3304"/>
                  </a:lnTo>
                  <a:lnTo>
                    <a:pt x="966" y="3340"/>
                  </a:lnTo>
                  <a:lnTo>
                    <a:pt x="944" y="3377"/>
                  </a:lnTo>
                  <a:lnTo>
                    <a:pt x="896" y="3448"/>
                  </a:lnTo>
                  <a:lnTo>
                    <a:pt x="871" y="3482"/>
                  </a:lnTo>
                  <a:lnTo>
                    <a:pt x="847" y="3515"/>
                  </a:lnTo>
                  <a:lnTo>
                    <a:pt x="821" y="3547"/>
                  </a:lnTo>
                  <a:lnTo>
                    <a:pt x="796" y="3578"/>
                  </a:lnTo>
                  <a:lnTo>
                    <a:pt x="769" y="3608"/>
                  </a:lnTo>
                  <a:lnTo>
                    <a:pt x="756" y="3622"/>
                  </a:lnTo>
                  <a:lnTo>
                    <a:pt x="744" y="3638"/>
                  </a:lnTo>
                  <a:lnTo>
                    <a:pt x="716" y="3664"/>
                  </a:lnTo>
                  <a:lnTo>
                    <a:pt x="690" y="3692"/>
                  </a:lnTo>
                  <a:lnTo>
                    <a:pt x="635" y="3744"/>
                  </a:lnTo>
                  <a:lnTo>
                    <a:pt x="577" y="3790"/>
                  </a:lnTo>
                  <a:lnTo>
                    <a:pt x="520" y="3834"/>
                  </a:lnTo>
                  <a:lnTo>
                    <a:pt x="486" y="3854"/>
                  </a:lnTo>
                  <a:lnTo>
                    <a:pt x="455" y="3873"/>
                  </a:lnTo>
                  <a:lnTo>
                    <a:pt x="392" y="3909"/>
                  </a:lnTo>
                  <a:lnTo>
                    <a:pt x="328" y="3938"/>
                  </a:lnTo>
                  <a:lnTo>
                    <a:pt x="311" y="3944"/>
                  </a:lnTo>
                  <a:lnTo>
                    <a:pt x="295" y="3951"/>
                  </a:lnTo>
                  <a:lnTo>
                    <a:pt x="264" y="3963"/>
                  </a:lnTo>
                  <a:lnTo>
                    <a:pt x="230" y="3973"/>
                  </a:lnTo>
                  <a:lnTo>
                    <a:pt x="214" y="3976"/>
                  </a:lnTo>
                  <a:lnTo>
                    <a:pt x="198" y="3981"/>
                  </a:lnTo>
                  <a:lnTo>
                    <a:pt x="133" y="3996"/>
                  </a:lnTo>
                  <a:lnTo>
                    <a:pt x="66" y="4003"/>
                  </a:lnTo>
                  <a:lnTo>
                    <a:pt x="32" y="4005"/>
                  </a:lnTo>
                  <a:lnTo>
                    <a:pt x="16" y="4005"/>
                  </a:lnTo>
                  <a:lnTo>
                    <a:pt x="7" y="4005"/>
                  </a:lnTo>
                  <a:lnTo>
                    <a:pt x="0" y="4006"/>
                  </a:lnTo>
                </a:path>
              </a:pathLst>
            </a:custGeom>
            <a:noFill/>
            <a:ln w="17463">
              <a:solidFill>
                <a:srgbClr val="ABE0EC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fr-FR">
                <a:solidFill>
                  <a:srgbClr val="626469"/>
                </a:solidFill>
                <a:latin typeface="Arial" charset="0"/>
              </a:endParaRPr>
            </a:p>
          </p:txBody>
        </p:sp>
        <p:sp>
          <p:nvSpPr>
            <p:cNvPr id="52" name="Freeform 30"/>
            <p:cNvSpPr>
              <a:spLocks/>
            </p:cNvSpPr>
            <p:nvPr/>
          </p:nvSpPr>
          <p:spPr bwMode="auto">
            <a:xfrm>
              <a:off x="2648" y="1492"/>
              <a:ext cx="222" cy="1336"/>
            </a:xfrm>
            <a:custGeom>
              <a:avLst/>
              <a:gdLst/>
              <a:ahLst/>
              <a:cxnLst>
                <a:cxn ang="0">
                  <a:pos x="633" y="2"/>
                </a:cxn>
                <a:cxn ang="0">
                  <a:pos x="566" y="21"/>
                </a:cxn>
                <a:cxn ang="0">
                  <a:pos x="501" y="61"/>
                </a:cxn>
                <a:cxn ang="0">
                  <a:pos x="439" y="121"/>
                </a:cxn>
                <a:cxn ang="0">
                  <a:pos x="378" y="199"/>
                </a:cxn>
                <a:cxn ang="0">
                  <a:pos x="321" y="291"/>
                </a:cxn>
                <a:cxn ang="0">
                  <a:pos x="269" y="399"/>
                </a:cxn>
                <a:cxn ang="0">
                  <a:pos x="218" y="523"/>
                </a:cxn>
                <a:cxn ang="0">
                  <a:pos x="170" y="666"/>
                </a:cxn>
                <a:cxn ang="0">
                  <a:pos x="127" y="821"/>
                </a:cxn>
                <a:cxn ang="0">
                  <a:pos x="90" y="983"/>
                </a:cxn>
                <a:cxn ang="0">
                  <a:pos x="60" y="1152"/>
                </a:cxn>
                <a:cxn ang="0">
                  <a:pos x="36" y="1328"/>
                </a:cxn>
                <a:cxn ang="0">
                  <a:pos x="18" y="1512"/>
                </a:cxn>
                <a:cxn ang="0">
                  <a:pos x="6" y="1702"/>
                </a:cxn>
                <a:cxn ang="0">
                  <a:pos x="0" y="1900"/>
                </a:cxn>
                <a:cxn ang="0">
                  <a:pos x="0" y="2104"/>
                </a:cxn>
                <a:cxn ang="0">
                  <a:pos x="6" y="2301"/>
                </a:cxn>
                <a:cxn ang="0">
                  <a:pos x="18" y="2492"/>
                </a:cxn>
                <a:cxn ang="0">
                  <a:pos x="36" y="2675"/>
                </a:cxn>
                <a:cxn ang="0">
                  <a:pos x="60" y="2852"/>
                </a:cxn>
                <a:cxn ang="0">
                  <a:pos x="90" y="3021"/>
                </a:cxn>
                <a:cxn ang="0">
                  <a:pos x="127" y="3183"/>
                </a:cxn>
                <a:cxn ang="0">
                  <a:pos x="170" y="3338"/>
                </a:cxn>
                <a:cxn ang="0">
                  <a:pos x="218" y="3481"/>
                </a:cxn>
                <a:cxn ang="0">
                  <a:pos x="269" y="3604"/>
                </a:cxn>
                <a:cxn ang="0">
                  <a:pos x="321" y="3712"/>
                </a:cxn>
                <a:cxn ang="0">
                  <a:pos x="378" y="3806"/>
                </a:cxn>
                <a:cxn ang="0">
                  <a:pos x="439" y="3883"/>
                </a:cxn>
                <a:cxn ang="0">
                  <a:pos x="470" y="3915"/>
                </a:cxn>
                <a:cxn ang="0">
                  <a:pos x="535" y="3966"/>
                </a:cxn>
                <a:cxn ang="0">
                  <a:pos x="583" y="3990"/>
                </a:cxn>
                <a:cxn ang="0">
                  <a:pos x="633" y="4003"/>
                </a:cxn>
                <a:cxn ang="0">
                  <a:pos x="668" y="4006"/>
                </a:cxn>
              </a:cxnLst>
              <a:rect l="0" t="0" r="r" b="b"/>
              <a:pathLst>
                <a:path w="668" h="4006">
                  <a:moveTo>
                    <a:pt x="668" y="0"/>
                  </a:moveTo>
                  <a:lnTo>
                    <a:pt x="633" y="2"/>
                  </a:lnTo>
                  <a:lnTo>
                    <a:pt x="600" y="9"/>
                  </a:lnTo>
                  <a:lnTo>
                    <a:pt x="566" y="21"/>
                  </a:lnTo>
                  <a:lnTo>
                    <a:pt x="535" y="39"/>
                  </a:lnTo>
                  <a:lnTo>
                    <a:pt x="501" y="61"/>
                  </a:lnTo>
                  <a:lnTo>
                    <a:pt x="470" y="88"/>
                  </a:lnTo>
                  <a:lnTo>
                    <a:pt x="439" y="121"/>
                  </a:lnTo>
                  <a:lnTo>
                    <a:pt x="408" y="159"/>
                  </a:lnTo>
                  <a:lnTo>
                    <a:pt x="378" y="199"/>
                  </a:lnTo>
                  <a:lnTo>
                    <a:pt x="349" y="243"/>
                  </a:lnTo>
                  <a:lnTo>
                    <a:pt x="321" y="291"/>
                  </a:lnTo>
                  <a:lnTo>
                    <a:pt x="295" y="344"/>
                  </a:lnTo>
                  <a:lnTo>
                    <a:pt x="269" y="399"/>
                  </a:lnTo>
                  <a:lnTo>
                    <a:pt x="243" y="459"/>
                  </a:lnTo>
                  <a:lnTo>
                    <a:pt x="218" y="523"/>
                  </a:lnTo>
                  <a:lnTo>
                    <a:pt x="195" y="593"/>
                  </a:lnTo>
                  <a:lnTo>
                    <a:pt x="170" y="666"/>
                  </a:lnTo>
                  <a:lnTo>
                    <a:pt x="149" y="743"/>
                  </a:lnTo>
                  <a:lnTo>
                    <a:pt x="127" y="821"/>
                  </a:lnTo>
                  <a:lnTo>
                    <a:pt x="109" y="902"/>
                  </a:lnTo>
                  <a:lnTo>
                    <a:pt x="90" y="983"/>
                  </a:lnTo>
                  <a:lnTo>
                    <a:pt x="74" y="1067"/>
                  </a:lnTo>
                  <a:lnTo>
                    <a:pt x="60" y="1152"/>
                  </a:lnTo>
                  <a:lnTo>
                    <a:pt x="48" y="1241"/>
                  </a:lnTo>
                  <a:lnTo>
                    <a:pt x="36" y="1328"/>
                  </a:lnTo>
                  <a:lnTo>
                    <a:pt x="26" y="1420"/>
                  </a:lnTo>
                  <a:lnTo>
                    <a:pt x="18" y="1512"/>
                  </a:lnTo>
                  <a:lnTo>
                    <a:pt x="12" y="1607"/>
                  </a:lnTo>
                  <a:lnTo>
                    <a:pt x="6" y="1702"/>
                  </a:lnTo>
                  <a:lnTo>
                    <a:pt x="2" y="1800"/>
                  </a:lnTo>
                  <a:lnTo>
                    <a:pt x="0" y="1900"/>
                  </a:lnTo>
                  <a:lnTo>
                    <a:pt x="0" y="2003"/>
                  </a:lnTo>
                  <a:lnTo>
                    <a:pt x="0" y="2104"/>
                  </a:lnTo>
                  <a:lnTo>
                    <a:pt x="2" y="2203"/>
                  </a:lnTo>
                  <a:lnTo>
                    <a:pt x="6" y="2301"/>
                  </a:lnTo>
                  <a:lnTo>
                    <a:pt x="12" y="2398"/>
                  </a:lnTo>
                  <a:lnTo>
                    <a:pt x="18" y="2492"/>
                  </a:lnTo>
                  <a:lnTo>
                    <a:pt x="26" y="2584"/>
                  </a:lnTo>
                  <a:lnTo>
                    <a:pt x="36" y="2675"/>
                  </a:lnTo>
                  <a:lnTo>
                    <a:pt x="48" y="2765"/>
                  </a:lnTo>
                  <a:lnTo>
                    <a:pt x="60" y="2852"/>
                  </a:lnTo>
                  <a:lnTo>
                    <a:pt x="74" y="2937"/>
                  </a:lnTo>
                  <a:lnTo>
                    <a:pt x="90" y="3021"/>
                  </a:lnTo>
                  <a:lnTo>
                    <a:pt x="109" y="3104"/>
                  </a:lnTo>
                  <a:lnTo>
                    <a:pt x="127" y="3183"/>
                  </a:lnTo>
                  <a:lnTo>
                    <a:pt x="149" y="3261"/>
                  </a:lnTo>
                  <a:lnTo>
                    <a:pt x="170" y="3338"/>
                  </a:lnTo>
                  <a:lnTo>
                    <a:pt x="195" y="3413"/>
                  </a:lnTo>
                  <a:lnTo>
                    <a:pt x="218" y="3481"/>
                  </a:lnTo>
                  <a:lnTo>
                    <a:pt x="243" y="3544"/>
                  </a:lnTo>
                  <a:lnTo>
                    <a:pt x="269" y="3604"/>
                  </a:lnTo>
                  <a:lnTo>
                    <a:pt x="295" y="3661"/>
                  </a:lnTo>
                  <a:lnTo>
                    <a:pt x="321" y="3712"/>
                  </a:lnTo>
                  <a:lnTo>
                    <a:pt x="349" y="3762"/>
                  </a:lnTo>
                  <a:lnTo>
                    <a:pt x="378" y="3806"/>
                  </a:lnTo>
                  <a:lnTo>
                    <a:pt x="408" y="3847"/>
                  </a:lnTo>
                  <a:lnTo>
                    <a:pt x="439" y="3883"/>
                  </a:lnTo>
                  <a:lnTo>
                    <a:pt x="453" y="3900"/>
                  </a:lnTo>
                  <a:lnTo>
                    <a:pt x="470" y="3915"/>
                  </a:lnTo>
                  <a:lnTo>
                    <a:pt x="501" y="3942"/>
                  </a:lnTo>
                  <a:lnTo>
                    <a:pt x="535" y="3966"/>
                  </a:lnTo>
                  <a:lnTo>
                    <a:pt x="566" y="3982"/>
                  </a:lnTo>
                  <a:lnTo>
                    <a:pt x="583" y="3990"/>
                  </a:lnTo>
                  <a:lnTo>
                    <a:pt x="600" y="3996"/>
                  </a:lnTo>
                  <a:lnTo>
                    <a:pt x="633" y="4003"/>
                  </a:lnTo>
                  <a:lnTo>
                    <a:pt x="650" y="4005"/>
                  </a:lnTo>
                  <a:lnTo>
                    <a:pt x="668" y="4006"/>
                  </a:lnTo>
                </a:path>
              </a:pathLst>
            </a:custGeom>
            <a:noFill/>
            <a:ln w="17463">
              <a:solidFill>
                <a:srgbClr val="ABE0EC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fr-FR">
                <a:solidFill>
                  <a:srgbClr val="626469"/>
                </a:solidFill>
                <a:latin typeface="Arial" charset="0"/>
              </a:endParaRPr>
            </a:p>
          </p:txBody>
        </p:sp>
        <p:sp>
          <p:nvSpPr>
            <p:cNvPr id="53" name="Freeform 31"/>
            <p:cNvSpPr>
              <a:spLocks/>
            </p:cNvSpPr>
            <p:nvPr/>
          </p:nvSpPr>
          <p:spPr bwMode="auto">
            <a:xfrm>
              <a:off x="2422" y="1492"/>
              <a:ext cx="443" cy="1336"/>
            </a:xfrm>
            <a:custGeom>
              <a:avLst/>
              <a:gdLst/>
              <a:ahLst/>
              <a:cxnLst>
                <a:cxn ang="0">
                  <a:pos x="1268" y="2"/>
                </a:cxn>
                <a:cxn ang="0">
                  <a:pos x="1135" y="24"/>
                </a:cxn>
                <a:cxn ang="0">
                  <a:pos x="1006" y="67"/>
                </a:cxn>
                <a:cxn ang="0">
                  <a:pos x="878" y="132"/>
                </a:cxn>
                <a:cxn ang="0">
                  <a:pos x="756" y="214"/>
                </a:cxn>
                <a:cxn ang="0">
                  <a:pos x="643" y="312"/>
                </a:cxn>
                <a:cxn ang="0">
                  <a:pos x="538" y="426"/>
                </a:cxn>
                <a:cxn ang="0">
                  <a:pos x="438" y="557"/>
                </a:cxn>
                <a:cxn ang="0">
                  <a:pos x="346" y="699"/>
                </a:cxn>
                <a:cxn ang="0">
                  <a:pos x="264" y="851"/>
                </a:cxn>
                <a:cxn ang="0">
                  <a:pos x="192" y="1012"/>
                </a:cxn>
                <a:cxn ang="0">
                  <a:pos x="130" y="1181"/>
                </a:cxn>
                <a:cxn ang="0">
                  <a:pos x="79" y="1361"/>
                </a:cxn>
                <a:cxn ang="0">
                  <a:pos x="40" y="1543"/>
                </a:cxn>
                <a:cxn ang="0">
                  <a:pos x="13" y="1726"/>
                </a:cxn>
                <a:cxn ang="0">
                  <a:pos x="1" y="1909"/>
                </a:cxn>
                <a:cxn ang="0">
                  <a:pos x="1" y="2094"/>
                </a:cxn>
                <a:cxn ang="0">
                  <a:pos x="13" y="2277"/>
                </a:cxn>
                <a:cxn ang="0">
                  <a:pos x="40" y="2462"/>
                </a:cxn>
                <a:cxn ang="0">
                  <a:pos x="79" y="2644"/>
                </a:cxn>
                <a:cxn ang="0">
                  <a:pos x="130" y="2824"/>
                </a:cxn>
                <a:cxn ang="0">
                  <a:pos x="192" y="2992"/>
                </a:cxn>
                <a:cxn ang="0">
                  <a:pos x="264" y="3152"/>
                </a:cxn>
                <a:cxn ang="0">
                  <a:pos x="346" y="3304"/>
                </a:cxn>
                <a:cxn ang="0">
                  <a:pos x="391" y="3377"/>
                </a:cxn>
                <a:cxn ang="0">
                  <a:pos x="487" y="3515"/>
                </a:cxn>
                <a:cxn ang="0">
                  <a:pos x="590" y="3638"/>
                </a:cxn>
                <a:cxn ang="0">
                  <a:pos x="700" y="3744"/>
                </a:cxn>
                <a:cxn ang="0">
                  <a:pos x="816" y="3834"/>
                </a:cxn>
                <a:cxn ang="0">
                  <a:pos x="878" y="3873"/>
                </a:cxn>
                <a:cxn ang="0">
                  <a:pos x="1006" y="3938"/>
                </a:cxn>
                <a:cxn ang="0">
                  <a:pos x="1070" y="3963"/>
                </a:cxn>
                <a:cxn ang="0">
                  <a:pos x="1135" y="3981"/>
                </a:cxn>
                <a:cxn ang="0">
                  <a:pos x="1268" y="4003"/>
                </a:cxn>
                <a:cxn ang="0">
                  <a:pos x="1336" y="4006"/>
                </a:cxn>
              </a:cxnLst>
              <a:rect l="0" t="0" r="r" b="b"/>
              <a:pathLst>
                <a:path w="1336" h="4006">
                  <a:moveTo>
                    <a:pt x="1336" y="0"/>
                  </a:moveTo>
                  <a:lnTo>
                    <a:pt x="1268" y="2"/>
                  </a:lnTo>
                  <a:lnTo>
                    <a:pt x="1201" y="10"/>
                  </a:lnTo>
                  <a:lnTo>
                    <a:pt x="1135" y="24"/>
                  </a:lnTo>
                  <a:lnTo>
                    <a:pt x="1070" y="43"/>
                  </a:lnTo>
                  <a:lnTo>
                    <a:pt x="1006" y="67"/>
                  </a:lnTo>
                  <a:lnTo>
                    <a:pt x="942" y="97"/>
                  </a:lnTo>
                  <a:lnTo>
                    <a:pt x="878" y="132"/>
                  </a:lnTo>
                  <a:lnTo>
                    <a:pt x="816" y="172"/>
                  </a:lnTo>
                  <a:lnTo>
                    <a:pt x="756" y="214"/>
                  </a:lnTo>
                  <a:lnTo>
                    <a:pt x="700" y="261"/>
                  </a:lnTo>
                  <a:lnTo>
                    <a:pt x="643" y="312"/>
                  </a:lnTo>
                  <a:lnTo>
                    <a:pt x="590" y="368"/>
                  </a:lnTo>
                  <a:lnTo>
                    <a:pt x="538" y="426"/>
                  </a:lnTo>
                  <a:lnTo>
                    <a:pt x="487" y="489"/>
                  </a:lnTo>
                  <a:lnTo>
                    <a:pt x="438" y="557"/>
                  </a:lnTo>
                  <a:lnTo>
                    <a:pt x="391" y="629"/>
                  </a:lnTo>
                  <a:lnTo>
                    <a:pt x="346" y="699"/>
                  </a:lnTo>
                  <a:lnTo>
                    <a:pt x="304" y="775"/>
                  </a:lnTo>
                  <a:lnTo>
                    <a:pt x="264" y="851"/>
                  </a:lnTo>
                  <a:lnTo>
                    <a:pt x="227" y="931"/>
                  </a:lnTo>
                  <a:lnTo>
                    <a:pt x="192" y="1012"/>
                  </a:lnTo>
                  <a:lnTo>
                    <a:pt x="160" y="1096"/>
                  </a:lnTo>
                  <a:lnTo>
                    <a:pt x="130" y="1181"/>
                  </a:lnTo>
                  <a:lnTo>
                    <a:pt x="104" y="1270"/>
                  </a:lnTo>
                  <a:lnTo>
                    <a:pt x="79" y="1361"/>
                  </a:lnTo>
                  <a:lnTo>
                    <a:pt x="58" y="1452"/>
                  </a:lnTo>
                  <a:lnTo>
                    <a:pt x="40" y="1543"/>
                  </a:lnTo>
                  <a:lnTo>
                    <a:pt x="25" y="1634"/>
                  </a:lnTo>
                  <a:lnTo>
                    <a:pt x="13" y="1726"/>
                  </a:lnTo>
                  <a:lnTo>
                    <a:pt x="6" y="1818"/>
                  </a:lnTo>
                  <a:lnTo>
                    <a:pt x="1" y="1909"/>
                  </a:lnTo>
                  <a:lnTo>
                    <a:pt x="0" y="2003"/>
                  </a:lnTo>
                  <a:lnTo>
                    <a:pt x="1" y="2094"/>
                  </a:lnTo>
                  <a:lnTo>
                    <a:pt x="6" y="2185"/>
                  </a:lnTo>
                  <a:lnTo>
                    <a:pt x="13" y="2277"/>
                  </a:lnTo>
                  <a:lnTo>
                    <a:pt x="25" y="2370"/>
                  </a:lnTo>
                  <a:lnTo>
                    <a:pt x="40" y="2462"/>
                  </a:lnTo>
                  <a:lnTo>
                    <a:pt x="58" y="2553"/>
                  </a:lnTo>
                  <a:lnTo>
                    <a:pt x="79" y="2644"/>
                  </a:lnTo>
                  <a:lnTo>
                    <a:pt x="104" y="2736"/>
                  </a:lnTo>
                  <a:lnTo>
                    <a:pt x="130" y="2824"/>
                  </a:lnTo>
                  <a:lnTo>
                    <a:pt x="160" y="2909"/>
                  </a:lnTo>
                  <a:lnTo>
                    <a:pt x="192" y="2992"/>
                  </a:lnTo>
                  <a:lnTo>
                    <a:pt x="227" y="3074"/>
                  </a:lnTo>
                  <a:lnTo>
                    <a:pt x="264" y="3152"/>
                  </a:lnTo>
                  <a:lnTo>
                    <a:pt x="304" y="3230"/>
                  </a:lnTo>
                  <a:lnTo>
                    <a:pt x="346" y="3304"/>
                  </a:lnTo>
                  <a:lnTo>
                    <a:pt x="367" y="3340"/>
                  </a:lnTo>
                  <a:lnTo>
                    <a:pt x="391" y="3377"/>
                  </a:lnTo>
                  <a:lnTo>
                    <a:pt x="438" y="3448"/>
                  </a:lnTo>
                  <a:lnTo>
                    <a:pt x="487" y="3515"/>
                  </a:lnTo>
                  <a:lnTo>
                    <a:pt x="538" y="3578"/>
                  </a:lnTo>
                  <a:lnTo>
                    <a:pt x="590" y="3638"/>
                  </a:lnTo>
                  <a:lnTo>
                    <a:pt x="643" y="3692"/>
                  </a:lnTo>
                  <a:lnTo>
                    <a:pt x="700" y="3744"/>
                  </a:lnTo>
                  <a:lnTo>
                    <a:pt x="756" y="3790"/>
                  </a:lnTo>
                  <a:lnTo>
                    <a:pt x="816" y="3834"/>
                  </a:lnTo>
                  <a:lnTo>
                    <a:pt x="847" y="3854"/>
                  </a:lnTo>
                  <a:lnTo>
                    <a:pt x="878" y="3873"/>
                  </a:lnTo>
                  <a:lnTo>
                    <a:pt x="942" y="3909"/>
                  </a:lnTo>
                  <a:lnTo>
                    <a:pt x="1006" y="3938"/>
                  </a:lnTo>
                  <a:lnTo>
                    <a:pt x="1037" y="3951"/>
                  </a:lnTo>
                  <a:lnTo>
                    <a:pt x="1070" y="3963"/>
                  </a:lnTo>
                  <a:lnTo>
                    <a:pt x="1102" y="3973"/>
                  </a:lnTo>
                  <a:lnTo>
                    <a:pt x="1135" y="3981"/>
                  </a:lnTo>
                  <a:lnTo>
                    <a:pt x="1201" y="3996"/>
                  </a:lnTo>
                  <a:lnTo>
                    <a:pt x="1268" y="4003"/>
                  </a:lnTo>
                  <a:lnTo>
                    <a:pt x="1302" y="4005"/>
                  </a:lnTo>
                  <a:lnTo>
                    <a:pt x="1336" y="4006"/>
                  </a:lnTo>
                </a:path>
              </a:pathLst>
            </a:custGeom>
            <a:noFill/>
            <a:ln w="17463">
              <a:solidFill>
                <a:srgbClr val="ABE0EC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fr-FR">
                <a:solidFill>
                  <a:srgbClr val="626469"/>
                </a:solidFill>
                <a:latin typeface="Arial" charset="0"/>
              </a:endParaRPr>
            </a:p>
          </p:txBody>
        </p:sp>
        <p:sp>
          <p:nvSpPr>
            <p:cNvPr id="54" name="Freeform 32"/>
            <p:cNvSpPr>
              <a:spLocks/>
            </p:cNvSpPr>
            <p:nvPr/>
          </p:nvSpPr>
          <p:spPr bwMode="auto">
            <a:xfrm>
              <a:off x="2882" y="1492"/>
              <a:ext cx="669" cy="1336"/>
            </a:xfrm>
            <a:custGeom>
              <a:avLst/>
              <a:gdLst/>
              <a:ahLst/>
              <a:cxnLst>
                <a:cxn ang="0">
                  <a:pos x="100" y="2"/>
                </a:cxn>
                <a:cxn ang="0">
                  <a:pos x="300" y="21"/>
                </a:cxn>
                <a:cxn ang="0">
                  <a:pos x="494" y="60"/>
                </a:cxn>
                <a:cxn ang="0">
                  <a:pos x="637" y="102"/>
                </a:cxn>
                <a:cxn ang="0">
                  <a:pos x="732" y="136"/>
                </a:cxn>
                <a:cxn ang="0">
                  <a:pos x="823" y="175"/>
                </a:cxn>
                <a:cxn ang="0">
                  <a:pos x="952" y="240"/>
                </a:cxn>
                <a:cxn ang="0">
                  <a:pos x="1076" y="312"/>
                </a:cxn>
                <a:cxn ang="0">
                  <a:pos x="1155" y="366"/>
                </a:cxn>
                <a:cxn ang="0">
                  <a:pos x="1232" y="423"/>
                </a:cxn>
                <a:cxn ang="0">
                  <a:pos x="1344" y="518"/>
                </a:cxn>
                <a:cxn ang="0">
                  <a:pos x="1448" y="620"/>
                </a:cxn>
                <a:cxn ang="0">
                  <a:pos x="1545" y="729"/>
                </a:cxn>
                <a:cxn ang="0">
                  <a:pos x="1660" y="883"/>
                </a:cxn>
                <a:cxn ang="0">
                  <a:pos x="1736" y="1004"/>
                </a:cxn>
                <a:cxn ang="0">
                  <a:pos x="1804" y="1133"/>
                </a:cxn>
                <a:cxn ang="0">
                  <a:pos x="1881" y="1315"/>
                </a:cxn>
                <a:cxn ang="0">
                  <a:pos x="1939" y="1506"/>
                </a:cxn>
                <a:cxn ang="0">
                  <a:pos x="1980" y="1701"/>
                </a:cxn>
                <a:cxn ang="0">
                  <a:pos x="1999" y="1901"/>
                </a:cxn>
                <a:cxn ang="0">
                  <a:pos x="2002" y="2003"/>
                </a:cxn>
                <a:cxn ang="0">
                  <a:pos x="1999" y="2104"/>
                </a:cxn>
                <a:cxn ang="0">
                  <a:pos x="1980" y="2303"/>
                </a:cxn>
                <a:cxn ang="0">
                  <a:pos x="1939" y="2498"/>
                </a:cxn>
                <a:cxn ang="0">
                  <a:pos x="1908" y="2604"/>
                </a:cxn>
                <a:cxn ang="0">
                  <a:pos x="1897" y="2640"/>
                </a:cxn>
                <a:cxn ang="0">
                  <a:pos x="1872" y="2711"/>
                </a:cxn>
                <a:cxn ang="0">
                  <a:pos x="1845" y="2783"/>
                </a:cxn>
                <a:cxn ang="0">
                  <a:pos x="1814" y="2848"/>
                </a:cxn>
                <a:cxn ang="0">
                  <a:pos x="1792" y="2891"/>
                </a:cxn>
                <a:cxn ang="0">
                  <a:pos x="1760" y="2956"/>
                </a:cxn>
                <a:cxn ang="0">
                  <a:pos x="1712" y="3039"/>
                </a:cxn>
                <a:cxn ang="0">
                  <a:pos x="1660" y="3121"/>
                </a:cxn>
                <a:cxn ang="0">
                  <a:pos x="1617" y="3178"/>
                </a:cxn>
                <a:cxn ang="0">
                  <a:pos x="1606" y="3193"/>
                </a:cxn>
                <a:cxn ang="0">
                  <a:pos x="1599" y="3202"/>
                </a:cxn>
                <a:cxn ang="0">
                  <a:pos x="1588" y="3217"/>
                </a:cxn>
                <a:cxn ang="0">
                  <a:pos x="1545" y="3274"/>
                </a:cxn>
                <a:cxn ang="0">
                  <a:pos x="1482" y="3347"/>
                </a:cxn>
                <a:cxn ang="0">
                  <a:pos x="1416" y="3419"/>
                </a:cxn>
                <a:cxn ang="0">
                  <a:pos x="1344" y="3485"/>
                </a:cxn>
                <a:cxn ang="0">
                  <a:pos x="1270" y="3549"/>
                </a:cxn>
                <a:cxn ang="0">
                  <a:pos x="1213" y="3592"/>
                </a:cxn>
                <a:cxn ang="0">
                  <a:pos x="1198" y="3603"/>
                </a:cxn>
                <a:cxn ang="0">
                  <a:pos x="1189" y="3610"/>
                </a:cxn>
                <a:cxn ang="0">
                  <a:pos x="1174" y="3621"/>
                </a:cxn>
                <a:cxn ang="0">
                  <a:pos x="1117" y="3664"/>
                </a:cxn>
                <a:cxn ang="0">
                  <a:pos x="1035" y="3716"/>
                </a:cxn>
                <a:cxn ang="0">
                  <a:pos x="952" y="3764"/>
                </a:cxn>
                <a:cxn ang="0">
                  <a:pos x="888" y="3796"/>
                </a:cxn>
                <a:cxn ang="0">
                  <a:pos x="844" y="3818"/>
                </a:cxn>
                <a:cxn ang="0">
                  <a:pos x="780" y="3849"/>
                </a:cxn>
                <a:cxn ang="0">
                  <a:pos x="708" y="3876"/>
                </a:cxn>
                <a:cxn ang="0">
                  <a:pos x="637" y="3901"/>
                </a:cxn>
                <a:cxn ang="0">
                  <a:pos x="601" y="3912"/>
                </a:cxn>
                <a:cxn ang="0">
                  <a:pos x="494" y="3943"/>
                </a:cxn>
                <a:cxn ang="0">
                  <a:pos x="300" y="3984"/>
                </a:cxn>
                <a:cxn ang="0">
                  <a:pos x="100" y="4003"/>
                </a:cxn>
                <a:cxn ang="0">
                  <a:pos x="0" y="4006"/>
                </a:cxn>
              </a:cxnLst>
              <a:rect l="0" t="0" r="r" b="b"/>
              <a:pathLst>
                <a:path w="2002" h="4006">
                  <a:moveTo>
                    <a:pt x="0" y="0"/>
                  </a:moveTo>
                  <a:lnTo>
                    <a:pt x="100" y="2"/>
                  </a:lnTo>
                  <a:lnTo>
                    <a:pt x="201" y="9"/>
                  </a:lnTo>
                  <a:lnTo>
                    <a:pt x="300" y="21"/>
                  </a:lnTo>
                  <a:lnTo>
                    <a:pt x="398" y="38"/>
                  </a:lnTo>
                  <a:lnTo>
                    <a:pt x="494" y="60"/>
                  </a:lnTo>
                  <a:lnTo>
                    <a:pt x="590" y="87"/>
                  </a:lnTo>
                  <a:lnTo>
                    <a:pt x="637" y="102"/>
                  </a:lnTo>
                  <a:lnTo>
                    <a:pt x="685" y="118"/>
                  </a:lnTo>
                  <a:lnTo>
                    <a:pt x="732" y="136"/>
                  </a:lnTo>
                  <a:lnTo>
                    <a:pt x="780" y="157"/>
                  </a:lnTo>
                  <a:lnTo>
                    <a:pt x="823" y="175"/>
                  </a:lnTo>
                  <a:lnTo>
                    <a:pt x="867" y="195"/>
                  </a:lnTo>
                  <a:lnTo>
                    <a:pt x="952" y="240"/>
                  </a:lnTo>
                  <a:lnTo>
                    <a:pt x="1035" y="286"/>
                  </a:lnTo>
                  <a:lnTo>
                    <a:pt x="1076" y="312"/>
                  </a:lnTo>
                  <a:lnTo>
                    <a:pt x="1117" y="339"/>
                  </a:lnTo>
                  <a:lnTo>
                    <a:pt x="1155" y="366"/>
                  </a:lnTo>
                  <a:lnTo>
                    <a:pt x="1195" y="395"/>
                  </a:lnTo>
                  <a:lnTo>
                    <a:pt x="1232" y="423"/>
                  </a:lnTo>
                  <a:lnTo>
                    <a:pt x="1270" y="455"/>
                  </a:lnTo>
                  <a:lnTo>
                    <a:pt x="1344" y="518"/>
                  </a:lnTo>
                  <a:lnTo>
                    <a:pt x="1416" y="587"/>
                  </a:lnTo>
                  <a:lnTo>
                    <a:pt x="1448" y="620"/>
                  </a:lnTo>
                  <a:lnTo>
                    <a:pt x="1482" y="656"/>
                  </a:lnTo>
                  <a:lnTo>
                    <a:pt x="1545" y="729"/>
                  </a:lnTo>
                  <a:lnTo>
                    <a:pt x="1604" y="805"/>
                  </a:lnTo>
                  <a:lnTo>
                    <a:pt x="1660" y="883"/>
                  </a:lnTo>
                  <a:lnTo>
                    <a:pt x="1712" y="963"/>
                  </a:lnTo>
                  <a:lnTo>
                    <a:pt x="1736" y="1004"/>
                  </a:lnTo>
                  <a:lnTo>
                    <a:pt x="1760" y="1048"/>
                  </a:lnTo>
                  <a:lnTo>
                    <a:pt x="1804" y="1133"/>
                  </a:lnTo>
                  <a:lnTo>
                    <a:pt x="1845" y="1223"/>
                  </a:lnTo>
                  <a:lnTo>
                    <a:pt x="1881" y="1315"/>
                  </a:lnTo>
                  <a:lnTo>
                    <a:pt x="1912" y="1410"/>
                  </a:lnTo>
                  <a:lnTo>
                    <a:pt x="1939" y="1506"/>
                  </a:lnTo>
                  <a:lnTo>
                    <a:pt x="1963" y="1603"/>
                  </a:lnTo>
                  <a:lnTo>
                    <a:pt x="1980" y="1701"/>
                  </a:lnTo>
                  <a:lnTo>
                    <a:pt x="1992" y="1800"/>
                  </a:lnTo>
                  <a:lnTo>
                    <a:pt x="1999" y="1901"/>
                  </a:lnTo>
                  <a:lnTo>
                    <a:pt x="2001" y="1951"/>
                  </a:lnTo>
                  <a:lnTo>
                    <a:pt x="2002" y="2003"/>
                  </a:lnTo>
                  <a:lnTo>
                    <a:pt x="2001" y="2053"/>
                  </a:lnTo>
                  <a:lnTo>
                    <a:pt x="1999" y="2104"/>
                  </a:lnTo>
                  <a:lnTo>
                    <a:pt x="1992" y="2205"/>
                  </a:lnTo>
                  <a:lnTo>
                    <a:pt x="1980" y="2303"/>
                  </a:lnTo>
                  <a:lnTo>
                    <a:pt x="1963" y="2402"/>
                  </a:lnTo>
                  <a:lnTo>
                    <a:pt x="1939" y="2498"/>
                  </a:lnTo>
                  <a:lnTo>
                    <a:pt x="1912" y="2594"/>
                  </a:lnTo>
                  <a:lnTo>
                    <a:pt x="1908" y="2604"/>
                  </a:lnTo>
                  <a:lnTo>
                    <a:pt x="1904" y="2616"/>
                  </a:lnTo>
                  <a:lnTo>
                    <a:pt x="1897" y="2640"/>
                  </a:lnTo>
                  <a:lnTo>
                    <a:pt x="1881" y="2688"/>
                  </a:lnTo>
                  <a:lnTo>
                    <a:pt x="1872" y="2711"/>
                  </a:lnTo>
                  <a:lnTo>
                    <a:pt x="1863" y="2735"/>
                  </a:lnTo>
                  <a:lnTo>
                    <a:pt x="1845" y="2783"/>
                  </a:lnTo>
                  <a:lnTo>
                    <a:pt x="1825" y="2826"/>
                  </a:lnTo>
                  <a:lnTo>
                    <a:pt x="1814" y="2848"/>
                  </a:lnTo>
                  <a:lnTo>
                    <a:pt x="1804" y="2871"/>
                  </a:lnTo>
                  <a:lnTo>
                    <a:pt x="1792" y="2891"/>
                  </a:lnTo>
                  <a:lnTo>
                    <a:pt x="1782" y="2913"/>
                  </a:lnTo>
                  <a:lnTo>
                    <a:pt x="1760" y="2956"/>
                  </a:lnTo>
                  <a:lnTo>
                    <a:pt x="1736" y="2997"/>
                  </a:lnTo>
                  <a:lnTo>
                    <a:pt x="1712" y="3039"/>
                  </a:lnTo>
                  <a:lnTo>
                    <a:pt x="1686" y="3080"/>
                  </a:lnTo>
                  <a:lnTo>
                    <a:pt x="1660" y="3121"/>
                  </a:lnTo>
                  <a:lnTo>
                    <a:pt x="1632" y="3159"/>
                  </a:lnTo>
                  <a:lnTo>
                    <a:pt x="1617" y="3178"/>
                  </a:lnTo>
                  <a:lnTo>
                    <a:pt x="1610" y="3188"/>
                  </a:lnTo>
                  <a:lnTo>
                    <a:pt x="1606" y="3193"/>
                  </a:lnTo>
                  <a:lnTo>
                    <a:pt x="1604" y="3199"/>
                  </a:lnTo>
                  <a:lnTo>
                    <a:pt x="1599" y="3202"/>
                  </a:lnTo>
                  <a:lnTo>
                    <a:pt x="1596" y="3207"/>
                  </a:lnTo>
                  <a:lnTo>
                    <a:pt x="1588" y="3217"/>
                  </a:lnTo>
                  <a:lnTo>
                    <a:pt x="1574" y="3236"/>
                  </a:lnTo>
                  <a:lnTo>
                    <a:pt x="1545" y="3274"/>
                  </a:lnTo>
                  <a:lnTo>
                    <a:pt x="1513" y="3310"/>
                  </a:lnTo>
                  <a:lnTo>
                    <a:pt x="1482" y="3347"/>
                  </a:lnTo>
                  <a:lnTo>
                    <a:pt x="1448" y="3383"/>
                  </a:lnTo>
                  <a:lnTo>
                    <a:pt x="1416" y="3419"/>
                  </a:lnTo>
                  <a:lnTo>
                    <a:pt x="1380" y="3452"/>
                  </a:lnTo>
                  <a:lnTo>
                    <a:pt x="1344" y="3485"/>
                  </a:lnTo>
                  <a:lnTo>
                    <a:pt x="1306" y="3517"/>
                  </a:lnTo>
                  <a:lnTo>
                    <a:pt x="1270" y="3549"/>
                  </a:lnTo>
                  <a:lnTo>
                    <a:pt x="1232" y="3578"/>
                  </a:lnTo>
                  <a:lnTo>
                    <a:pt x="1213" y="3592"/>
                  </a:lnTo>
                  <a:lnTo>
                    <a:pt x="1203" y="3599"/>
                  </a:lnTo>
                  <a:lnTo>
                    <a:pt x="1198" y="3603"/>
                  </a:lnTo>
                  <a:lnTo>
                    <a:pt x="1195" y="3608"/>
                  </a:lnTo>
                  <a:lnTo>
                    <a:pt x="1189" y="3610"/>
                  </a:lnTo>
                  <a:lnTo>
                    <a:pt x="1184" y="3614"/>
                  </a:lnTo>
                  <a:lnTo>
                    <a:pt x="1174" y="3621"/>
                  </a:lnTo>
                  <a:lnTo>
                    <a:pt x="1155" y="3635"/>
                  </a:lnTo>
                  <a:lnTo>
                    <a:pt x="1117" y="3664"/>
                  </a:lnTo>
                  <a:lnTo>
                    <a:pt x="1076" y="3689"/>
                  </a:lnTo>
                  <a:lnTo>
                    <a:pt x="1035" y="3716"/>
                  </a:lnTo>
                  <a:lnTo>
                    <a:pt x="993" y="3740"/>
                  </a:lnTo>
                  <a:lnTo>
                    <a:pt x="952" y="3764"/>
                  </a:lnTo>
                  <a:lnTo>
                    <a:pt x="909" y="3786"/>
                  </a:lnTo>
                  <a:lnTo>
                    <a:pt x="888" y="3796"/>
                  </a:lnTo>
                  <a:lnTo>
                    <a:pt x="867" y="3808"/>
                  </a:lnTo>
                  <a:lnTo>
                    <a:pt x="844" y="3818"/>
                  </a:lnTo>
                  <a:lnTo>
                    <a:pt x="823" y="3829"/>
                  </a:lnTo>
                  <a:lnTo>
                    <a:pt x="780" y="3849"/>
                  </a:lnTo>
                  <a:lnTo>
                    <a:pt x="732" y="3867"/>
                  </a:lnTo>
                  <a:lnTo>
                    <a:pt x="708" y="3876"/>
                  </a:lnTo>
                  <a:lnTo>
                    <a:pt x="685" y="3885"/>
                  </a:lnTo>
                  <a:lnTo>
                    <a:pt x="637" y="3901"/>
                  </a:lnTo>
                  <a:lnTo>
                    <a:pt x="613" y="3908"/>
                  </a:lnTo>
                  <a:lnTo>
                    <a:pt x="601" y="3912"/>
                  </a:lnTo>
                  <a:lnTo>
                    <a:pt x="590" y="3916"/>
                  </a:lnTo>
                  <a:lnTo>
                    <a:pt x="494" y="3943"/>
                  </a:lnTo>
                  <a:lnTo>
                    <a:pt x="398" y="3967"/>
                  </a:lnTo>
                  <a:lnTo>
                    <a:pt x="300" y="3984"/>
                  </a:lnTo>
                  <a:lnTo>
                    <a:pt x="201" y="3996"/>
                  </a:lnTo>
                  <a:lnTo>
                    <a:pt x="100" y="4003"/>
                  </a:lnTo>
                  <a:lnTo>
                    <a:pt x="50" y="4005"/>
                  </a:lnTo>
                  <a:lnTo>
                    <a:pt x="0" y="4006"/>
                  </a:lnTo>
                </a:path>
              </a:pathLst>
            </a:custGeom>
            <a:noFill/>
            <a:ln w="17463">
              <a:solidFill>
                <a:srgbClr val="ABE0EC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fr-FR">
                <a:solidFill>
                  <a:srgbClr val="626469"/>
                </a:solidFill>
                <a:latin typeface="Arial" charset="0"/>
              </a:endParaRPr>
            </a:p>
          </p:txBody>
        </p:sp>
        <p:sp>
          <p:nvSpPr>
            <p:cNvPr id="55" name="Line 33"/>
            <p:cNvSpPr>
              <a:spLocks noChangeShapeType="1"/>
            </p:cNvSpPr>
            <p:nvPr/>
          </p:nvSpPr>
          <p:spPr bwMode="auto">
            <a:xfrm flipH="1">
              <a:off x="2209" y="2151"/>
              <a:ext cx="1334" cy="0"/>
            </a:xfrm>
            <a:prstGeom prst="line">
              <a:avLst/>
            </a:prstGeom>
            <a:noFill/>
            <a:ln w="17463">
              <a:solidFill>
                <a:srgbClr val="ABE0EC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fr-FR">
                <a:solidFill>
                  <a:srgbClr val="626469"/>
                </a:solidFill>
                <a:latin typeface="Arial" charset="0"/>
              </a:endParaRPr>
            </a:p>
          </p:txBody>
        </p:sp>
        <p:sp>
          <p:nvSpPr>
            <p:cNvPr id="56" name="Line 34"/>
            <p:cNvSpPr>
              <a:spLocks noChangeShapeType="1"/>
            </p:cNvSpPr>
            <p:nvPr/>
          </p:nvSpPr>
          <p:spPr bwMode="auto">
            <a:xfrm flipH="1">
              <a:off x="2268" y="1900"/>
              <a:ext cx="1232" cy="0"/>
            </a:xfrm>
            <a:prstGeom prst="line">
              <a:avLst/>
            </a:prstGeom>
            <a:noFill/>
            <a:ln w="17463">
              <a:solidFill>
                <a:srgbClr val="ABE0EC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fr-FR">
                <a:solidFill>
                  <a:srgbClr val="626469"/>
                </a:solidFill>
                <a:latin typeface="Arial" charset="0"/>
              </a:endParaRPr>
            </a:p>
          </p:txBody>
        </p:sp>
        <p:sp>
          <p:nvSpPr>
            <p:cNvPr id="57" name="Line 35"/>
            <p:cNvSpPr>
              <a:spLocks noChangeShapeType="1"/>
            </p:cNvSpPr>
            <p:nvPr/>
          </p:nvSpPr>
          <p:spPr bwMode="auto">
            <a:xfrm flipH="1">
              <a:off x="2409" y="1688"/>
              <a:ext cx="946" cy="0"/>
            </a:xfrm>
            <a:prstGeom prst="line">
              <a:avLst/>
            </a:prstGeom>
            <a:noFill/>
            <a:ln w="17463">
              <a:solidFill>
                <a:srgbClr val="ABE0EC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fr-FR">
                <a:solidFill>
                  <a:srgbClr val="626469"/>
                </a:solidFill>
                <a:latin typeface="Arial" charset="0"/>
              </a:endParaRPr>
            </a:p>
          </p:txBody>
        </p:sp>
        <p:sp>
          <p:nvSpPr>
            <p:cNvPr id="58" name="Line 36"/>
            <p:cNvSpPr>
              <a:spLocks noChangeShapeType="1"/>
            </p:cNvSpPr>
            <p:nvPr/>
          </p:nvSpPr>
          <p:spPr bwMode="auto">
            <a:xfrm flipH="1">
              <a:off x="2268" y="2403"/>
              <a:ext cx="1232" cy="0"/>
            </a:xfrm>
            <a:prstGeom prst="line">
              <a:avLst/>
            </a:prstGeom>
            <a:noFill/>
            <a:ln w="17463">
              <a:solidFill>
                <a:srgbClr val="ABE0EC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fr-FR">
                <a:solidFill>
                  <a:srgbClr val="626469"/>
                </a:solidFill>
                <a:latin typeface="Arial" charset="0"/>
              </a:endParaRPr>
            </a:p>
          </p:txBody>
        </p:sp>
        <p:sp>
          <p:nvSpPr>
            <p:cNvPr id="59" name="Line 37"/>
            <p:cNvSpPr>
              <a:spLocks noChangeShapeType="1"/>
            </p:cNvSpPr>
            <p:nvPr/>
          </p:nvSpPr>
          <p:spPr bwMode="auto">
            <a:xfrm flipH="1">
              <a:off x="2409" y="2632"/>
              <a:ext cx="946" cy="0"/>
            </a:xfrm>
            <a:prstGeom prst="line">
              <a:avLst/>
            </a:prstGeom>
            <a:noFill/>
            <a:ln w="17463">
              <a:solidFill>
                <a:srgbClr val="ABE0EC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fr-FR">
                <a:solidFill>
                  <a:srgbClr val="626469"/>
                </a:solidFill>
                <a:latin typeface="Arial" charset="0"/>
              </a:endParaRPr>
            </a:p>
          </p:txBody>
        </p:sp>
        <p:sp>
          <p:nvSpPr>
            <p:cNvPr id="60" name="Freeform 38"/>
            <p:cNvSpPr>
              <a:spLocks/>
            </p:cNvSpPr>
            <p:nvPr/>
          </p:nvSpPr>
          <p:spPr bwMode="auto">
            <a:xfrm>
              <a:off x="2217" y="1539"/>
              <a:ext cx="818" cy="881"/>
            </a:xfrm>
            <a:custGeom>
              <a:avLst/>
              <a:gdLst/>
              <a:ahLst/>
              <a:cxnLst>
                <a:cxn ang="0">
                  <a:pos x="1193" y="31"/>
                </a:cxn>
                <a:cxn ang="0">
                  <a:pos x="1061" y="93"/>
                </a:cxn>
                <a:cxn ang="0">
                  <a:pos x="937" y="164"/>
                </a:cxn>
                <a:cxn ang="0">
                  <a:pos x="819" y="244"/>
                </a:cxn>
                <a:cxn ang="0">
                  <a:pos x="710" y="331"/>
                </a:cxn>
                <a:cxn ang="0">
                  <a:pos x="605" y="425"/>
                </a:cxn>
                <a:cxn ang="0">
                  <a:pos x="507" y="528"/>
                </a:cxn>
                <a:cxn ang="0">
                  <a:pos x="416" y="638"/>
                </a:cxn>
                <a:cxn ang="0">
                  <a:pos x="333" y="757"/>
                </a:cxn>
                <a:cxn ang="0">
                  <a:pos x="254" y="883"/>
                </a:cxn>
                <a:cxn ang="0">
                  <a:pos x="187" y="1014"/>
                </a:cxn>
                <a:cxn ang="0">
                  <a:pos x="129" y="1147"/>
                </a:cxn>
                <a:cxn ang="0">
                  <a:pos x="83" y="1284"/>
                </a:cxn>
                <a:cxn ang="0">
                  <a:pos x="45" y="1423"/>
                </a:cxn>
                <a:cxn ang="0">
                  <a:pos x="20" y="1568"/>
                </a:cxn>
                <a:cxn ang="0">
                  <a:pos x="5" y="1714"/>
                </a:cxn>
                <a:cxn ang="0">
                  <a:pos x="0" y="1864"/>
                </a:cxn>
                <a:cxn ang="0">
                  <a:pos x="2" y="1959"/>
                </a:cxn>
                <a:cxn ang="0">
                  <a:pos x="9" y="2060"/>
                </a:cxn>
                <a:cxn ang="0">
                  <a:pos x="210" y="1799"/>
                </a:cxn>
                <a:cxn ang="0">
                  <a:pos x="243" y="1898"/>
                </a:cxn>
                <a:cxn ang="0">
                  <a:pos x="282" y="2002"/>
                </a:cxn>
                <a:cxn ang="0">
                  <a:pos x="325" y="2112"/>
                </a:cxn>
                <a:cxn ang="0">
                  <a:pos x="339" y="2301"/>
                </a:cxn>
                <a:cxn ang="0">
                  <a:pos x="383" y="2371"/>
                </a:cxn>
                <a:cxn ang="0">
                  <a:pos x="427" y="2439"/>
                </a:cxn>
                <a:cxn ang="0">
                  <a:pos x="449" y="2471"/>
                </a:cxn>
                <a:cxn ang="0">
                  <a:pos x="485" y="2524"/>
                </a:cxn>
                <a:cxn ang="0">
                  <a:pos x="539" y="2603"/>
                </a:cxn>
                <a:cxn ang="0">
                  <a:pos x="560" y="2597"/>
                </a:cxn>
                <a:cxn ang="0">
                  <a:pos x="551" y="2521"/>
                </a:cxn>
                <a:cxn ang="0">
                  <a:pos x="543" y="2459"/>
                </a:cxn>
                <a:cxn ang="0">
                  <a:pos x="539" y="2414"/>
                </a:cxn>
                <a:cxn ang="0">
                  <a:pos x="437" y="2186"/>
                </a:cxn>
                <a:cxn ang="0">
                  <a:pos x="503" y="2172"/>
                </a:cxn>
                <a:cxn ang="0">
                  <a:pos x="546" y="1911"/>
                </a:cxn>
                <a:cxn ang="0">
                  <a:pos x="720" y="1817"/>
                </a:cxn>
                <a:cxn ang="0">
                  <a:pos x="895" y="1499"/>
                </a:cxn>
                <a:cxn ang="0">
                  <a:pos x="860" y="1296"/>
                </a:cxn>
                <a:cxn ang="0">
                  <a:pos x="929" y="1187"/>
                </a:cxn>
                <a:cxn ang="0">
                  <a:pos x="1082" y="1093"/>
                </a:cxn>
                <a:cxn ang="0">
                  <a:pos x="1314" y="939"/>
                </a:cxn>
                <a:cxn ang="0">
                  <a:pos x="1322" y="658"/>
                </a:cxn>
                <a:cxn ang="0">
                  <a:pos x="1638" y="493"/>
                </a:cxn>
                <a:cxn ang="0">
                  <a:pos x="1832" y="388"/>
                </a:cxn>
                <a:cxn ang="0">
                  <a:pos x="1760" y="599"/>
                </a:cxn>
                <a:cxn ang="0">
                  <a:pos x="1909" y="580"/>
                </a:cxn>
                <a:cxn ang="0">
                  <a:pos x="2138" y="427"/>
                </a:cxn>
                <a:cxn ang="0">
                  <a:pos x="2256" y="302"/>
                </a:cxn>
                <a:cxn ang="0">
                  <a:pos x="2451" y="262"/>
                </a:cxn>
                <a:cxn ang="0">
                  <a:pos x="2089" y="83"/>
                </a:cxn>
                <a:cxn ang="0">
                  <a:pos x="1890" y="102"/>
                </a:cxn>
                <a:cxn ang="0">
                  <a:pos x="1567" y="15"/>
                </a:cxn>
                <a:cxn ang="0">
                  <a:pos x="1319" y="77"/>
                </a:cxn>
                <a:cxn ang="0">
                  <a:pos x="1274" y="0"/>
                </a:cxn>
              </a:cxnLst>
              <a:rect l="0" t="0" r="r" b="b"/>
              <a:pathLst>
                <a:path w="2457" h="2642">
                  <a:moveTo>
                    <a:pt x="1274" y="0"/>
                  </a:moveTo>
                  <a:lnTo>
                    <a:pt x="1193" y="31"/>
                  </a:lnTo>
                  <a:lnTo>
                    <a:pt x="1125" y="61"/>
                  </a:lnTo>
                  <a:lnTo>
                    <a:pt x="1061" y="93"/>
                  </a:lnTo>
                  <a:lnTo>
                    <a:pt x="997" y="127"/>
                  </a:lnTo>
                  <a:lnTo>
                    <a:pt x="937" y="164"/>
                  </a:lnTo>
                  <a:lnTo>
                    <a:pt x="877" y="202"/>
                  </a:lnTo>
                  <a:lnTo>
                    <a:pt x="819" y="244"/>
                  </a:lnTo>
                  <a:lnTo>
                    <a:pt x="763" y="286"/>
                  </a:lnTo>
                  <a:lnTo>
                    <a:pt x="710" y="331"/>
                  </a:lnTo>
                  <a:lnTo>
                    <a:pt x="656" y="376"/>
                  </a:lnTo>
                  <a:lnTo>
                    <a:pt x="605" y="425"/>
                  </a:lnTo>
                  <a:lnTo>
                    <a:pt x="554" y="474"/>
                  </a:lnTo>
                  <a:lnTo>
                    <a:pt x="507" y="528"/>
                  </a:lnTo>
                  <a:lnTo>
                    <a:pt x="461" y="582"/>
                  </a:lnTo>
                  <a:lnTo>
                    <a:pt x="416" y="638"/>
                  </a:lnTo>
                  <a:lnTo>
                    <a:pt x="373" y="696"/>
                  </a:lnTo>
                  <a:lnTo>
                    <a:pt x="333" y="757"/>
                  </a:lnTo>
                  <a:lnTo>
                    <a:pt x="291" y="820"/>
                  </a:lnTo>
                  <a:lnTo>
                    <a:pt x="254" y="883"/>
                  </a:lnTo>
                  <a:lnTo>
                    <a:pt x="219" y="948"/>
                  </a:lnTo>
                  <a:lnTo>
                    <a:pt x="187" y="1014"/>
                  </a:lnTo>
                  <a:lnTo>
                    <a:pt x="157" y="1080"/>
                  </a:lnTo>
                  <a:lnTo>
                    <a:pt x="129" y="1147"/>
                  </a:lnTo>
                  <a:lnTo>
                    <a:pt x="104" y="1215"/>
                  </a:lnTo>
                  <a:lnTo>
                    <a:pt x="83" y="1284"/>
                  </a:lnTo>
                  <a:lnTo>
                    <a:pt x="62" y="1353"/>
                  </a:lnTo>
                  <a:lnTo>
                    <a:pt x="45" y="1423"/>
                  </a:lnTo>
                  <a:lnTo>
                    <a:pt x="31" y="1494"/>
                  </a:lnTo>
                  <a:lnTo>
                    <a:pt x="20" y="1568"/>
                  </a:lnTo>
                  <a:lnTo>
                    <a:pt x="11" y="1640"/>
                  </a:lnTo>
                  <a:lnTo>
                    <a:pt x="5" y="1714"/>
                  </a:lnTo>
                  <a:lnTo>
                    <a:pt x="1" y="1788"/>
                  </a:lnTo>
                  <a:lnTo>
                    <a:pt x="0" y="1864"/>
                  </a:lnTo>
                  <a:lnTo>
                    <a:pt x="0" y="1910"/>
                  </a:lnTo>
                  <a:lnTo>
                    <a:pt x="2" y="1959"/>
                  </a:lnTo>
                  <a:lnTo>
                    <a:pt x="5" y="2008"/>
                  </a:lnTo>
                  <a:lnTo>
                    <a:pt x="9" y="2060"/>
                  </a:lnTo>
                  <a:lnTo>
                    <a:pt x="47" y="1934"/>
                  </a:lnTo>
                  <a:lnTo>
                    <a:pt x="210" y="1799"/>
                  </a:lnTo>
                  <a:lnTo>
                    <a:pt x="225" y="1847"/>
                  </a:lnTo>
                  <a:lnTo>
                    <a:pt x="243" y="1898"/>
                  </a:lnTo>
                  <a:lnTo>
                    <a:pt x="261" y="1948"/>
                  </a:lnTo>
                  <a:lnTo>
                    <a:pt x="282" y="2002"/>
                  </a:lnTo>
                  <a:lnTo>
                    <a:pt x="302" y="2056"/>
                  </a:lnTo>
                  <a:lnTo>
                    <a:pt x="325" y="2112"/>
                  </a:lnTo>
                  <a:lnTo>
                    <a:pt x="374" y="2229"/>
                  </a:lnTo>
                  <a:lnTo>
                    <a:pt x="339" y="2301"/>
                  </a:lnTo>
                  <a:lnTo>
                    <a:pt x="368" y="2348"/>
                  </a:lnTo>
                  <a:lnTo>
                    <a:pt x="383" y="2371"/>
                  </a:lnTo>
                  <a:lnTo>
                    <a:pt x="398" y="2395"/>
                  </a:lnTo>
                  <a:lnTo>
                    <a:pt x="427" y="2439"/>
                  </a:lnTo>
                  <a:lnTo>
                    <a:pt x="441" y="2461"/>
                  </a:lnTo>
                  <a:lnTo>
                    <a:pt x="449" y="2471"/>
                  </a:lnTo>
                  <a:lnTo>
                    <a:pt x="457" y="2483"/>
                  </a:lnTo>
                  <a:lnTo>
                    <a:pt x="485" y="2524"/>
                  </a:lnTo>
                  <a:lnTo>
                    <a:pt x="512" y="2565"/>
                  </a:lnTo>
                  <a:lnTo>
                    <a:pt x="539" y="2603"/>
                  </a:lnTo>
                  <a:lnTo>
                    <a:pt x="566" y="2642"/>
                  </a:lnTo>
                  <a:lnTo>
                    <a:pt x="560" y="2597"/>
                  </a:lnTo>
                  <a:lnTo>
                    <a:pt x="555" y="2558"/>
                  </a:lnTo>
                  <a:lnTo>
                    <a:pt x="551" y="2521"/>
                  </a:lnTo>
                  <a:lnTo>
                    <a:pt x="547" y="2489"/>
                  </a:lnTo>
                  <a:lnTo>
                    <a:pt x="543" y="2459"/>
                  </a:lnTo>
                  <a:lnTo>
                    <a:pt x="541" y="2435"/>
                  </a:lnTo>
                  <a:lnTo>
                    <a:pt x="539" y="2414"/>
                  </a:lnTo>
                  <a:lnTo>
                    <a:pt x="537" y="2398"/>
                  </a:lnTo>
                  <a:lnTo>
                    <a:pt x="437" y="2186"/>
                  </a:lnTo>
                  <a:lnTo>
                    <a:pt x="429" y="2094"/>
                  </a:lnTo>
                  <a:lnTo>
                    <a:pt x="503" y="2172"/>
                  </a:lnTo>
                  <a:lnTo>
                    <a:pt x="600" y="2098"/>
                  </a:lnTo>
                  <a:lnTo>
                    <a:pt x="546" y="1911"/>
                  </a:lnTo>
                  <a:lnTo>
                    <a:pt x="579" y="1800"/>
                  </a:lnTo>
                  <a:lnTo>
                    <a:pt x="720" y="1817"/>
                  </a:lnTo>
                  <a:lnTo>
                    <a:pt x="840" y="1706"/>
                  </a:lnTo>
                  <a:lnTo>
                    <a:pt x="895" y="1499"/>
                  </a:lnTo>
                  <a:lnTo>
                    <a:pt x="830" y="1374"/>
                  </a:lnTo>
                  <a:lnTo>
                    <a:pt x="860" y="1296"/>
                  </a:lnTo>
                  <a:lnTo>
                    <a:pt x="785" y="1222"/>
                  </a:lnTo>
                  <a:lnTo>
                    <a:pt x="929" y="1187"/>
                  </a:lnTo>
                  <a:lnTo>
                    <a:pt x="1025" y="1355"/>
                  </a:lnTo>
                  <a:lnTo>
                    <a:pt x="1082" y="1093"/>
                  </a:lnTo>
                  <a:lnTo>
                    <a:pt x="1217" y="1074"/>
                  </a:lnTo>
                  <a:lnTo>
                    <a:pt x="1314" y="939"/>
                  </a:lnTo>
                  <a:lnTo>
                    <a:pt x="1377" y="670"/>
                  </a:lnTo>
                  <a:lnTo>
                    <a:pt x="1322" y="658"/>
                  </a:lnTo>
                  <a:lnTo>
                    <a:pt x="1472" y="473"/>
                  </a:lnTo>
                  <a:lnTo>
                    <a:pt x="1638" y="493"/>
                  </a:lnTo>
                  <a:lnTo>
                    <a:pt x="1800" y="437"/>
                  </a:lnTo>
                  <a:lnTo>
                    <a:pt x="1832" y="388"/>
                  </a:lnTo>
                  <a:lnTo>
                    <a:pt x="1883" y="420"/>
                  </a:lnTo>
                  <a:lnTo>
                    <a:pt x="1760" y="599"/>
                  </a:lnTo>
                  <a:lnTo>
                    <a:pt x="1769" y="744"/>
                  </a:lnTo>
                  <a:lnTo>
                    <a:pt x="1909" y="580"/>
                  </a:lnTo>
                  <a:lnTo>
                    <a:pt x="1950" y="444"/>
                  </a:lnTo>
                  <a:lnTo>
                    <a:pt x="2138" y="427"/>
                  </a:lnTo>
                  <a:lnTo>
                    <a:pt x="2255" y="388"/>
                  </a:lnTo>
                  <a:lnTo>
                    <a:pt x="2256" y="302"/>
                  </a:lnTo>
                  <a:lnTo>
                    <a:pt x="2307" y="244"/>
                  </a:lnTo>
                  <a:lnTo>
                    <a:pt x="2451" y="262"/>
                  </a:lnTo>
                  <a:lnTo>
                    <a:pt x="2457" y="211"/>
                  </a:lnTo>
                  <a:lnTo>
                    <a:pt x="2089" y="83"/>
                  </a:lnTo>
                  <a:lnTo>
                    <a:pt x="2030" y="115"/>
                  </a:lnTo>
                  <a:lnTo>
                    <a:pt x="1890" y="102"/>
                  </a:lnTo>
                  <a:lnTo>
                    <a:pt x="1878" y="77"/>
                  </a:lnTo>
                  <a:lnTo>
                    <a:pt x="1567" y="15"/>
                  </a:lnTo>
                  <a:lnTo>
                    <a:pt x="1424" y="59"/>
                  </a:lnTo>
                  <a:lnTo>
                    <a:pt x="1319" y="77"/>
                  </a:lnTo>
                  <a:lnTo>
                    <a:pt x="1305" y="0"/>
                  </a:lnTo>
                  <a:lnTo>
                    <a:pt x="1274" y="0"/>
                  </a:lnTo>
                  <a:close/>
                </a:path>
              </a:pathLst>
            </a:custGeom>
            <a:solidFill>
              <a:srgbClr val="0382B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fr-FR">
                <a:solidFill>
                  <a:srgbClr val="626469"/>
                </a:solidFill>
                <a:latin typeface="Arial" charset="0"/>
              </a:endParaRPr>
            </a:p>
          </p:txBody>
        </p:sp>
        <p:sp>
          <p:nvSpPr>
            <p:cNvPr id="61" name="Freeform 39"/>
            <p:cNvSpPr>
              <a:spLocks/>
            </p:cNvSpPr>
            <p:nvPr/>
          </p:nvSpPr>
          <p:spPr bwMode="auto">
            <a:xfrm>
              <a:off x="2426" y="2300"/>
              <a:ext cx="68" cy="106"/>
            </a:xfrm>
            <a:custGeom>
              <a:avLst/>
              <a:gdLst/>
              <a:ahLst/>
              <a:cxnLst>
                <a:cxn ang="0">
                  <a:pos x="210" y="53"/>
                </a:cxn>
                <a:cxn ang="0">
                  <a:pos x="150" y="0"/>
                </a:cxn>
                <a:cxn ang="0">
                  <a:pos x="0" y="164"/>
                </a:cxn>
                <a:cxn ang="0">
                  <a:pos x="60" y="272"/>
                </a:cxn>
                <a:cxn ang="0">
                  <a:pos x="210" y="318"/>
                </a:cxn>
                <a:cxn ang="0">
                  <a:pos x="208" y="252"/>
                </a:cxn>
                <a:cxn ang="0">
                  <a:pos x="208" y="186"/>
                </a:cxn>
                <a:cxn ang="0">
                  <a:pos x="208" y="119"/>
                </a:cxn>
                <a:cxn ang="0">
                  <a:pos x="210" y="53"/>
                </a:cxn>
              </a:cxnLst>
              <a:rect l="0" t="0" r="r" b="b"/>
              <a:pathLst>
                <a:path w="210" h="318">
                  <a:moveTo>
                    <a:pt x="210" y="53"/>
                  </a:moveTo>
                  <a:lnTo>
                    <a:pt x="150" y="0"/>
                  </a:lnTo>
                  <a:lnTo>
                    <a:pt x="0" y="164"/>
                  </a:lnTo>
                  <a:lnTo>
                    <a:pt x="60" y="272"/>
                  </a:lnTo>
                  <a:lnTo>
                    <a:pt x="210" y="318"/>
                  </a:lnTo>
                  <a:lnTo>
                    <a:pt x="208" y="252"/>
                  </a:lnTo>
                  <a:lnTo>
                    <a:pt x="208" y="186"/>
                  </a:lnTo>
                  <a:lnTo>
                    <a:pt x="208" y="119"/>
                  </a:lnTo>
                  <a:lnTo>
                    <a:pt x="210" y="53"/>
                  </a:lnTo>
                  <a:close/>
                </a:path>
              </a:pathLst>
            </a:custGeom>
            <a:solidFill>
              <a:srgbClr val="0382B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fr-FR">
                <a:solidFill>
                  <a:srgbClr val="626469"/>
                </a:solidFill>
                <a:latin typeface="Arial" charset="0"/>
              </a:endParaRPr>
            </a:p>
          </p:txBody>
        </p:sp>
        <p:sp>
          <p:nvSpPr>
            <p:cNvPr id="62" name="Freeform 40"/>
            <p:cNvSpPr>
              <a:spLocks/>
            </p:cNvSpPr>
            <p:nvPr/>
          </p:nvSpPr>
          <p:spPr bwMode="auto">
            <a:xfrm>
              <a:off x="2592" y="2352"/>
              <a:ext cx="175" cy="136"/>
            </a:xfrm>
            <a:custGeom>
              <a:avLst/>
              <a:gdLst/>
              <a:ahLst/>
              <a:cxnLst>
                <a:cxn ang="0">
                  <a:pos x="78" y="0"/>
                </a:cxn>
                <a:cxn ang="0">
                  <a:pos x="0" y="28"/>
                </a:cxn>
                <a:cxn ang="0">
                  <a:pos x="100" y="255"/>
                </a:cxn>
                <a:cxn ang="0">
                  <a:pos x="320" y="326"/>
                </a:cxn>
                <a:cxn ang="0">
                  <a:pos x="373" y="289"/>
                </a:cxn>
                <a:cxn ang="0">
                  <a:pos x="523" y="403"/>
                </a:cxn>
                <a:cxn ang="0">
                  <a:pos x="506" y="366"/>
                </a:cxn>
                <a:cxn ang="0">
                  <a:pos x="488" y="330"/>
                </a:cxn>
                <a:cxn ang="0">
                  <a:pos x="469" y="294"/>
                </a:cxn>
                <a:cxn ang="0">
                  <a:pos x="448" y="260"/>
                </a:cxn>
                <a:cxn ang="0">
                  <a:pos x="427" y="226"/>
                </a:cxn>
                <a:cxn ang="0">
                  <a:pos x="404" y="195"/>
                </a:cxn>
                <a:cxn ang="0">
                  <a:pos x="380" y="164"/>
                </a:cxn>
                <a:cxn ang="0">
                  <a:pos x="355" y="134"/>
                </a:cxn>
                <a:cxn ang="0">
                  <a:pos x="172" y="72"/>
                </a:cxn>
                <a:cxn ang="0">
                  <a:pos x="117" y="100"/>
                </a:cxn>
                <a:cxn ang="0">
                  <a:pos x="78" y="0"/>
                </a:cxn>
              </a:cxnLst>
              <a:rect l="0" t="0" r="r" b="b"/>
              <a:pathLst>
                <a:path w="523" h="403">
                  <a:moveTo>
                    <a:pt x="78" y="0"/>
                  </a:moveTo>
                  <a:lnTo>
                    <a:pt x="0" y="28"/>
                  </a:lnTo>
                  <a:lnTo>
                    <a:pt x="100" y="255"/>
                  </a:lnTo>
                  <a:lnTo>
                    <a:pt x="320" y="326"/>
                  </a:lnTo>
                  <a:lnTo>
                    <a:pt x="373" y="289"/>
                  </a:lnTo>
                  <a:lnTo>
                    <a:pt x="523" y="403"/>
                  </a:lnTo>
                  <a:lnTo>
                    <a:pt x="506" y="366"/>
                  </a:lnTo>
                  <a:lnTo>
                    <a:pt x="488" y="330"/>
                  </a:lnTo>
                  <a:lnTo>
                    <a:pt x="469" y="294"/>
                  </a:lnTo>
                  <a:lnTo>
                    <a:pt x="448" y="260"/>
                  </a:lnTo>
                  <a:lnTo>
                    <a:pt x="427" y="226"/>
                  </a:lnTo>
                  <a:lnTo>
                    <a:pt x="404" y="195"/>
                  </a:lnTo>
                  <a:lnTo>
                    <a:pt x="380" y="164"/>
                  </a:lnTo>
                  <a:lnTo>
                    <a:pt x="355" y="134"/>
                  </a:lnTo>
                  <a:lnTo>
                    <a:pt x="172" y="72"/>
                  </a:lnTo>
                  <a:lnTo>
                    <a:pt x="117" y="100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rgbClr val="0382B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fr-FR">
                <a:solidFill>
                  <a:srgbClr val="626469"/>
                </a:solidFill>
                <a:latin typeface="Arial" charset="0"/>
              </a:endParaRPr>
            </a:p>
          </p:txBody>
        </p:sp>
        <p:sp>
          <p:nvSpPr>
            <p:cNvPr id="63" name="Freeform 41"/>
            <p:cNvSpPr>
              <a:spLocks/>
            </p:cNvSpPr>
            <p:nvPr/>
          </p:nvSpPr>
          <p:spPr bwMode="auto">
            <a:xfrm>
              <a:off x="2878" y="2692"/>
              <a:ext cx="85" cy="72"/>
            </a:xfrm>
            <a:custGeom>
              <a:avLst/>
              <a:gdLst/>
              <a:ahLst/>
              <a:cxnLst>
                <a:cxn ang="0">
                  <a:pos x="262" y="31"/>
                </a:cxn>
                <a:cxn ang="0">
                  <a:pos x="193" y="0"/>
                </a:cxn>
                <a:cxn ang="0">
                  <a:pos x="0" y="172"/>
                </a:cxn>
                <a:cxn ang="0">
                  <a:pos x="5" y="215"/>
                </a:cxn>
                <a:cxn ang="0">
                  <a:pos x="50" y="220"/>
                </a:cxn>
                <a:cxn ang="0">
                  <a:pos x="262" y="31"/>
                </a:cxn>
              </a:cxnLst>
              <a:rect l="0" t="0" r="r" b="b"/>
              <a:pathLst>
                <a:path w="262" h="220">
                  <a:moveTo>
                    <a:pt x="262" y="31"/>
                  </a:moveTo>
                  <a:lnTo>
                    <a:pt x="193" y="0"/>
                  </a:lnTo>
                  <a:lnTo>
                    <a:pt x="0" y="172"/>
                  </a:lnTo>
                  <a:lnTo>
                    <a:pt x="5" y="215"/>
                  </a:lnTo>
                  <a:lnTo>
                    <a:pt x="50" y="220"/>
                  </a:lnTo>
                  <a:lnTo>
                    <a:pt x="262" y="31"/>
                  </a:lnTo>
                  <a:close/>
                </a:path>
              </a:pathLst>
            </a:custGeom>
            <a:solidFill>
              <a:srgbClr val="0382B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fr-FR">
                <a:solidFill>
                  <a:srgbClr val="626469"/>
                </a:solidFill>
                <a:latin typeface="Arial" charset="0"/>
              </a:endParaRPr>
            </a:p>
          </p:txBody>
        </p:sp>
        <p:sp>
          <p:nvSpPr>
            <p:cNvPr id="64" name="Freeform 42"/>
            <p:cNvSpPr>
              <a:spLocks/>
            </p:cNvSpPr>
            <p:nvPr/>
          </p:nvSpPr>
          <p:spPr bwMode="auto">
            <a:xfrm>
              <a:off x="2499" y="2462"/>
              <a:ext cx="298" cy="243"/>
            </a:xfrm>
            <a:custGeom>
              <a:avLst/>
              <a:gdLst/>
              <a:ahLst/>
              <a:cxnLst>
                <a:cxn ang="0">
                  <a:pos x="889" y="516"/>
                </a:cxn>
                <a:cxn ang="0">
                  <a:pos x="790" y="343"/>
                </a:cxn>
                <a:cxn ang="0">
                  <a:pos x="597" y="43"/>
                </a:cxn>
                <a:cxn ang="0">
                  <a:pos x="543" y="194"/>
                </a:cxn>
                <a:cxn ang="0">
                  <a:pos x="460" y="139"/>
                </a:cxn>
                <a:cxn ang="0">
                  <a:pos x="459" y="67"/>
                </a:cxn>
                <a:cxn ang="0">
                  <a:pos x="373" y="0"/>
                </a:cxn>
                <a:cxn ang="0">
                  <a:pos x="336" y="63"/>
                </a:cxn>
                <a:cxn ang="0">
                  <a:pos x="273" y="96"/>
                </a:cxn>
                <a:cxn ang="0">
                  <a:pos x="267" y="93"/>
                </a:cxn>
                <a:cxn ang="0">
                  <a:pos x="264" y="92"/>
                </a:cxn>
                <a:cxn ang="0">
                  <a:pos x="263" y="92"/>
                </a:cxn>
                <a:cxn ang="0">
                  <a:pos x="261" y="92"/>
                </a:cxn>
                <a:cxn ang="0">
                  <a:pos x="253" y="90"/>
                </a:cxn>
                <a:cxn ang="0">
                  <a:pos x="246" y="88"/>
                </a:cxn>
                <a:cxn ang="0">
                  <a:pos x="237" y="85"/>
                </a:cxn>
                <a:cxn ang="0">
                  <a:pos x="226" y="82"/>
                </a:cxn>
                <a:cxn ang="0">
                  <a:pos x="202" y="75"/>
                </a:cxn>
                <a:cxn ang="0">
                  <a:pos x="129" y="159"/>
                </a:cxn>
                <a:cxn ang="0">
                  <a:pos x="124" y="234"/>
                </a:cxn>
                <a:cxn ang="0">
                  <a:pos x="0" y="297"/>
                </a:cxn>
                <a:cxn ang="0">
                  <a:pos x="27" y="405"/>
                </a:cxn>
                <a:cxn ang="0">
                  <a:pos x="157" y="595"/>
                </a:cxn>
                <a:cxn ang="0">
                  <a:pos x="304" y="601"/>
                </a:cxn>
                <a:cxn ang="0">
                  <a:pos x="323" y="555"/>
                </a:cxn>
                <a:cxn ang="0">
                  <a:pos x="429" y="528"/>
                </a:cxn>
                <a:cxn ang="0">
                  <a:pos x="549" y="618"/>
                </a:cxn>
                <a:cxn ang="0">
                  <a:pos x="718" y="722"/>
                </a:cxn>
                <a:cxn ang="0">
                  <a:pos x="832" y="708"/>
                </a:cxn>
                <a:cxn ang="0">
                  <a:pos x="889" y="516"/>
                </a:cxn>
              </a:cxnLst>
              <a:rect l="0" t="0" r="r" b="b"/>
              <a:pathLst>
                <a:path w="889" h="722">
                  <a:moveTo>
                    <a:pt x="889" y="516"/>
                  </a:moveTo>
                  <a:lnTo>
                    <a:pt x="790" y="343"/>
                  </a:lnTo>
                  <a:lnTo>
                    <a:pt x="597" y="43"/>
                  </a:lnTo>
                  <a:lnTo>
                    <a:pt x="543" y="194"/>
                  </a:lnTo>
                  <a:lnTo>
                    <a:pt x="460" y="139"/>
                  </a:lnTo>
                  <a:lnTo>
                    <a:pt x="459" y="67"/>
                  </a:lnTo>
                  <a:lnTo>
                    <a:pt x="373" y="0"/>
                  </a:lnTo>
                  <a:lnTo>
                    <a:pt x="336" y="63"/>
                  </a:lnTo>
                  <a:lnTo>
                    <a:pt x="273" y="96"/>
                  </a:lnTo>
                  <a:lnTo>
                    <a:pt x="267" y="93"/>
                  </a:lnTo>
                  <a:lnTo>
                    <a:pt x="264" y="92"/>
                  </a:lnTo>
                  <a:lnTo>
                    <a:pt x="263" y="92"/>
                  </a:lnTo>
                  <a:lnTo>
                    <a:pt x="261" y="92"/>
                  </a:lnTo>
                  <a:lnTo>
                    <a:pt x="253" y="90"/>
                  </a:lnTo>
                  <a:lnTo>
                    <a:pt x="246" y="88"/>
                  </a:lnTo>
                  <a:lnTo>
                    <a:pt x="237" y="85"/>
                  </a:lnTo>
                  <a:lnTo>
                    <a:pt x="226" y="82"/>
                  </a:lnTo>
                  <a:lnTo>
                    <a:pt x="202" y="75"/>
                  </a:lnTo>
                  <a:lnTo>
                    <a:pt x="129" y="159"/>
                  </a:lnTo>
                  <a:lnTo>
                    <a:pt x="124" y="234"/>
                  </a:lnTo>
                  <a:lnTo>
                    <a:pt x="0" y="297"/>
                  </a:lnTo>
                  <a:lnTo>
                    <a:pt x="27" y="405"/>
                  </a:lnTo>
                  <a:lnTo>
                    <a:pt x="157" y="595"/>
                  </a:lnTo>
                  <a:lnTo>
                    <a:pt x="304" y="601"/>
                  </a:lnTo>
                  <a:lnTo>
                    <a:pt x="323" y="555"/>
                  </a:lnTo>
                  <a:lnTo>
                    <a:pt x="429" y="528"/>
                  </a:lnTo>
                  <a:lnTo>
                    <a:pt x="549" y="618"/>
                  </a:lnTo>
                  <a:lnTo>
                    <a:pt x="718" y="722"/>
                  </a:lnTo>
                  <a:lnTo>
                    <a:pt x="832" y="708"/>
                  </a:lnTo>
                  <a:lnTo>
                    <a:pt x="889" y="516"/>
                  </a:lnTo>
                  <a:close/>
                </a:path>
              </a:pathLst>
            </a:custGeom>
            <a:solidFill>
              <a:srgbClr val="0382B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fr-FR">
                <a:solidFill>
                  <a:srgbClr val="626469"/>
                </a:solidFill>
                <a:latin typeface="Arial" charset="0"/>
              </a:endParaRPr>
            </a:p>
          </p:txBody>
        </p:sp>
        <p:sp>
          <p:nvSpPr>
            <p:cNvPr id="65" name="Freeform 43"/>
            <p:cNvSpPr>
              <a:spLocks/>
            </p:cNvSpPr>
            <p:nvPr/>
          </p:nvSpPr>
          <p:spPr bwMode="auto">
            <a:xfrm>
              <a:off x="2750" y="2722"/>
              <a:ext cx="21" cy="2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0" y="60"/>
                </a:cxn>
                <a:cxn ang="0">
                  <a:pos x="70" y="8"/>
                </a:cxn>
                <a:cxn ang="0">
                  <a:pos x="0" y="0"/>
                </a:cxn>
              </a:cxnLst>
              <a:rect l="0" t="0" r="r" b="b"/>
              <a:pathLst>
                <a:path w="70" h="60">
                  <a:moveTo>
                    <a:pt x="0" y="0"/>
                  </a:moveTo>
                  <a:lnTo>
                    <a:pt x="60" y="60"/>
                  </a:lnTo>
                  <a:lnTo>
                    <a:pt x="70" y="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382B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fr-FR">
                <a:solidFill>
                  <a:srgbClr val="626469"/>
                </a:solidFill>
                <a:latin typeface="Arial" charset="0"/>
              </a:endParaRPr>
            </a:p>
          </p:txBody>
        </p:sp>
        <p:sp>
          <p:nvSpPr>
            <p:cNvPr id="66" name="Freeform 44"/>
            <p:cNvSpPr>
              <a:spLocks/>
            </p:cNvSpPr>
            <p:nvPr/>
          </p:nvSpPr>
          <p:spPr bwMode="auto">
            <a:xfrm>
              <a:off x="2656" y="1866"/>
              <a:ext cx="43" cy="43"/>
            </a:xfrm>
            <a:custGeom>
              <a:avLst/>
              <a:gdLst/>
              <a:ahLst/>
              <a:cxnLst>
                <a:cxn ang="0">
                  <a:pos x="126" y="27"/>
                </a:cxn>
                <a:cxn ang="0">
                  <a:pos x="54" y="0"/>
                </a:cxn>
                <a:cxn ang="0">
                  <a:pos x="0" y="71"/>
                </a:cxn>
                <a:cxn ang="0">
                  <a:pos x="5" y="121"/>
                </a:cxn>
                <a:cxn ang="0">
                  <a:pos x="39" y="99"/>
                </a:cxn>
                <a:cxn ang="0">
                  <a:pos x="70" y="129"/>
                </a:cxn>
                <a:cxn ang="0">
                  <a:pos x="123" y="78"/>
                </a:cxn>
                <a:cxn ang="0">
                  <a:pos x="126" y="27"/>
                </a:cxn>
              </a:cxnLst>
              <a:rect l="0" t="0" r="r" b="b"/>
              <a:pathLst>
                <a:path w="126" h="129">
                  <a:moveTo>
                    <a:pt x="126" y="27"/>
                  </a:moveTo>
                  <a:lnTo>
                    <a:pt x="54" y="0"/>
                  </a:lnTo>
                  <a:lnTo>
                    <a:pt x="0" y="71"/>
                  </a:lnTo>
                  <a:lnTo>
                    <a:pt x="5" y="121"/>
                  </a:lnTo>
                  <a:lnTo>
                    <a:pt x="39" y="99"/>
                  </a:lnTo>
                  <a:lnTo>
                    <a:pt x="70" y="129"/>
                  </a:lnTo>
                  <a:lnTo>
                    <a:pt x="123" y="78"/>
                  </a:lnTo>
                  <a:lnTo>
                    <a:pt x="126" y="27"/>
                  </a:lnTo>
                  <a:close/>
                </a:path>
              </a:pathLst>
            </a:custGeom>
            <a:solidFill>
              <a:srgbClr val="0382B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fr-FR">
                <a:solidFill>
                  <a:srgbClr val="626469"/>
                </a:solidFill>
                <a:latin typeface="Arial" charset="0"/>
              </a:endParaRPr>
            </a:p>
          </p:txBody>
        </p:sp>
        <p:sp>
          <p:nvSpPr>
            <p:cNvPr id="67" name="Freeform 45"/>
            <p:cNvSpPr>
              <a:spLocks/>
            </p:cNvSpPr>
            <p:nvPr/>
          </p:nvSpPr>
          <p:spPr bwMode="auto">
            <a:xfrm>
              <a:off x="2575" y="1930"/>
              <a:ext cx="94" cy="111"/>
            </a:xfrm>
            <a:custGeom>
              <a:avLst/>
              <a:gdLst/>
              <a:ahLst/>
              <a:cxnLst>
                <a:cxn ang="0">
                  <a:pos x="259" y="209"/>
                </a:cxn>
                <a:cxn ang="0">
                  <a:pos x="286" y="0"/>
                </a:cxn>
                <a:cxn ang="0">
                  <a:pos x="236" y="0"/>
                </a:cxn>
                <a:cxn ang="0">
                  <a:pos x="206" y="84"/>
                </a:cxn>
                <a:cxn ang="0">
                  <a:pos x="26" y="191"/>
                </a:cxn>
                <a:cxn ang="0">
                  <a:pos x="0" y="233"/>
                </a:cxn>
                <a:cxn ang="0">
                  <a:pos x="29" y="327"/>
                </a:cxn>
                <a:cxn ang="0">
                  <a:pos x="133" y="210"/>
                </a:cxn>
                <a:cxn ang="0">
                  <a:pos x="259" y="209"/>
                </a:cxn>
              </a:cxnLst>
              <a:rect l="0" t="0" r="r" b="b"/>
              <a:pathLst>
                <a:path w="286" h="327">
                  <a:moveTo>
                    <a:pt x="259" y="209"/>
                  </a:moveTo>
                  <a:lnTo>
                    <a:pt x="286" y="0"/>
                  </a:lnTo>
                  <a:lnTo>
                    <a:pt x="236" y="0"/>
                  </a:lnTo>
                  <a:lnTo>
                    <a:pt x="206" y="84"/>
                  </a:lnTo>
                  <a:lnTo>
                    <a:pt x="26" y="191"/>
                  </a:lnTo>
                  <a:lnTo>
                    <a:pt x="0" y="233"/>
                  </a:lnTo>
                  <a:lnTo>
                    <a:pt x="29" y="327"/>
                  </a:lnTo>
                  <a:lnTo>
                    <a:pt x="133" y="210"/>
                  </a:lnTo>
                  <a:lnTo>
                    <a:pt x="259" y="209"/>
                  </a:lnTo>
                  <a:close/>
                </a:path>
              </a:pathLst>
            </a:custGeom>
            <a:solidFill>
              <a:srgbClr val="0382B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fr-FR">
                <a:solidFill>
                  <a:srgbClr val="626469"/>
                </a:solidFill>
                <a:latin typeface="Arial" charset="0"/>
              </a:endParaRPr>
            </a:p>
          </p:txBody>
        </p:sp>
        <p:sp>
          <p:nvSpPr>
            <p:cNvPr id="68" name="Freeform 46"/>
            <p:cNvSpPr>
              <a:spLocks/>
            </p:cNvSpPr>
            <p:nvPr/>
          </p:nvSpPr>
          <p:spPr bwMode="auto">
            <a:xfrm>
              <a:off x="3061" y="1564"/>
              <a:ext cx="486" cy="566"/>
            </a:xfrm>
            <a:custGeom>
              <a:avLst/>
              <a:gdLst/>
              <a:ahLst/>
              <a:cxnLst>
                <a:cxn ang="0">
                  <a:pos x="0" y="192"/>
                </a:cxn>
                <a:cxn ang="0">
                  <a:pos x="140" y="256"/>
                </a:cxn>
                <a:cxn ang="0">
                  <a:pos x="224" y="456"/>
                </a:cxn>
                <a:cxn ang="0">
                  <a:pos x="268" y="534"/>
                </a:cxn>
                <a:cxn ang="0">
                  <a:pos x="474" y="409"/>
                </a:cxn>
                <a:cxn ang="0">
                  <a:pos x="522" y="424"/>
                </a:cxn>
                <a:cxn ang="0">
                  <a:pos x="550" y="434"/>
                </a:cxn>
                <a:cxn ang="0">
                  <a:pos x="603" y="452"/>
                </a:cxn>
                <a:cxn ang="0">
                  <a:pos x="652" y="470"/>
                </a:cxn>
                <a:cxn ang="0">
                  <a:pos x="710" y="492"/>
                </a:cxn>
                <a:cxn ang="0">
                  <a:pos x="775" y="539"/>
                </a:cxn>
                <a:cxn ang="0">
                  <a:pos x="854" y="617"/>
                </a:cxn>
                <a:cxn ang="0">
                  <a:pos x="938" y="703"/>
                </a:cxn>
                <a:cxn ang="0">
                  <a:pos x="1029" y="797"/>
                </a:cxn>
                <a:cxn ang="0">
                  <a:pos x="1100" y="934"/>
                </a:cxn>
                <a:cxn ang="0">
                  <a:pos x="1138" y="1110"/>
                </a:cxn>
                <a:cxn ang="0">
                  <a:pos x="1238" y="1327"/>
                </a:cxn>
                <a:cxn ang="0">
                  <a:pos x="1316" y="1452"/>
                </a:cxn>
                <a:cxn ang="0">
                  <a:pos x="1423" y="1640"/>
                </a:cxn>
                <a:cxn ang="0">
                  <a:pos x="1461" y="1626"/>
                </a:cxn>
                <a:cxn ang="0">
                  <a:pos x="1377" y="1432"/>
                </a:cxn>
                <a:cxn ang="0">
                  <a:pos x="1418" y="1344"/>
                </a:cxn>
                <a:cxn ang="0">
                  <a:pos x="1376" y="1187"/>
                </a:cxn>
                <a:cxn ang="0">
                  <a:pos x="1321" y="1035"/>
                </a:cxn>
                <a:cxn ang="0">
                  <a:pos x="1278" y="937"/>
                </a:cxn>
                <a:cxn ang="0">
                  <a:pos x="1203" y="795"/>
                </a:cxn>
                <a:cxn ang="0">
                  <a:pos x="1116" y="656"/>
                </a:cxn>
                <a:cxn ang="0">
                  <a:pos x="1051" y="568"/>
                </a:cxn>
                <a:cxn ang="0">
                  <a:pos x="948" y="445"/>
                </a:cxn>
                <a:cxn ang="0">
                  <a:pos x="874" y="368"/>
                </a:cxn>
                <a:cxn ang="0">
                  <a:pos x="798" y="296"/>
                </a:cxn>
                <a:cxn ang="0">
                  <a:pos x="716" y="227"/>
                </a:cxn>
                <a:cxn ang="0">
                  <a:pos x="588" y="132"/>
                </a:cxn>
                <a:cxn ang="0">
                  <a:pos x="453" y="49"/>
                </a:cxn>
                <a:cxn ang="0">
                  <a:pos x="184" y="0"/>
                </a:cxn>
                <a:cxn ang="0">
                  <a:pos x="98" y="160"/>
                </a:cxn>
              </a:cxnLst>
              <a:rect l="0" t="0" r="r" b="b"/>
              <a:pathLst>
                <a:path w="1461" h="1702">
                  <a:moveTo>
                    <a:pt x="98" y="160"/>
                  </a:moveTo>
                  <a:lnTo>
                    <a:pt x="0" y="192"/>
                  </a:lnTo>
                  <a:lnTo>
                    <a:pt x="46" y="252"/>
                  </a:lnTo>
                  <a:lnTo>
                    <a:pt x="140" y="256"/>
                  </a:lnTo>
                  <a:lnTo>
                    <a:pt x="55" y="337"/>
                  </a:lnTo>
                  <a:lnTo>
                    <a:pt x="224" y="456"/>
                  </a:lnTo>
                  <a:lnTo>
                    <a:pt x="123" y="601"/>
                  </a:lnTo>
                  <a:lnTo>
                    <a:pt x="268" y="534"/>
                  </a:lnTo>
                  <a:lnTo>
                    <a:pt x="375" y="397"/>
                  </a:lnTo>
                  <a:lnTo>
                    <a:pt x="474" y="409"/>
                  </a:lnTo>
                  <a:lnTo>
                    <a:pt x="513" y="421"/>
                  </a:lnTo>
                  <a:lnTo>
                    <a:pt x="522" y="424"/>
                  </a:lnTo>
                  <a:lnTo>
                    <a:pt x="531" y="427"/>
                  </a:lnTo>
                  <a:lnTo>
                    <a:pt x="550" y="434"/>
                  </a:lnTo>
                  <a:lnTo>
                    <a:pt x="586" y="446"/>
                  </a:lnTo>
                  <a:lnTo>
                    <a:pt x="603" y="452"/>
                  </a:lnTo>
                  <a:lnTo>
                    <a:pt x="621" y="460"/>
                  </a:lnTo>
                  <a:lnTo>
                    <a:pt x="652" y="470"/>
                  </a:lnTo>
                  <a:lnTo>
                    <a:pt x="682" y="482"/>
                  </a:lnTo>
                  <a:lnTo>
                    <a:pt x="710" y="492"/>
                  </a:lnTo>
                  <a:lnTo>
                    <a:pt x="738" y="504"/>
                  </a:lnTo>
                  <a:lnTo>
                    <a:pt x="775" y="539"/>
                  </a:lnTo>
                  <a:lnTo>
                    <a:pt x="814" y="577"/>
                  </a:lnTo>
                  <a:lnTo>
                    <a:pt x="854" y="617"/>
                  </a:lnTo>
                  <a:lnTo>
                    <a:pt x="896" y="660"/>
                  </a:lnTo>
                  <a:lnTo>
                    <a:pt x="938" y="703"/>
                  </a:lnTo>
                  <a:lnTo>
                    <a:pt x="984" y="750"/>
                  </a:lnTo>
                  <a:lnTo>
                    <a:pt x="1029" y="797"/>
                  </a:lnTo>
                  <a:lnTo>
                    <a:pt x="1077" y="849"/>
                  </a:lnTo>
                  <a:lnTo>
                    <a:pt x="1100" y="934"/>
                  </a:lnTo>
                  <a:lnTo>
                    <a:pt x="1120" y="1021"/>
                  </a:lnTo>
                  <a:lnTo>
                    <a:pt x="1138" y="1110"/>
                  </a:lnTo>
                  <a:lnTo>
                    <a:pt x="1156" y="1203"/>
                  </a:lnTo>
                  <a:lnTo>
                    <a:pt x="1238" y="1327"/>
                  </a:lnTo>
                  <a:lnTo>
                    <a:pt x="1278" y="1390"/>
                  </a:lnTo>
                  <a:lnTo>
                    <a:pt x="1316" y="1452"/>
                  </a:lnTo>
                  <a:lnTo>
                    <a:pt x="1388" y="1577"/>
                  </a:lnTo>
                  <a:lnTo>
                    <a:pt x="1423" y="1640"/>
                  </a:lnTo>
                  <a:lnTo>
                    <a:pt x="1456" y="1702"/>
                  </a:lnTo>
                  <a:lnTo>
                    <a:pt x="1461" y="1626"/>
                  </a:lnTo>
                  <a:lnTo>
                    <a:pt x="1456" y="1569"/>
                  </a:lnTo>
                  <a:lnTo>
                    <a:pt x="1377" y="1432"/>
                  </a:lnTo>
                  <a:lnTo>
                    <a:pt x="1430" y="1398"/>
                  </a:lnTo>
                  <a:lnTo>
                    <a:pt x="1418" y="1344"/>
                  </a:lnTo>
                  <a:lnTo>
                    <a:pt x="1405" y="1291"/>
                  </a:lnTo>
                  <a:lnTo>
                    <a:pt x="1376" y="1187"/>
                  </a:lnTo>
                  <a:lnTo>
                    <a:pt x="1340" y="1085"/>
                  </a:lnTo>
                  <a:lnTo>
                    <a:pt x="1321" y="1035"/>
                  </a:lnTo>
                  <a:lnTo>
                    <a:pt x="1300" y="987"/>
                  </a:lnTo>
                  <a:lnTo>
                    <a:pt x="1278" y="937"/>
                  </a:lnTo>
                  <a:lnTo>
                    <a:pt x="1254" y="889"/>
                  </a:lnTo>
                  <a:lnTo>
                    <a:pt x="1203" y="795"/>
                  </a:lnTo>
                  <a:lnTo>
                    <a:pt x="1146" y="702"/>
                  </a:lnTo>
                  <a:lnTo>
                    <a:pt x="1116" y="656"/>
                  </a:lnTo>
                  <a:lnTo>
                    <a:pt x="1084" y="612"/>
                  </a:lnTo>
                  <a:lnTo>
                    <a:pt x="1051" y="568"/>
                  </a:lnTo>
                  <a:lnTo>
                    <a:pt x="1017" y="526"/>
                  </a:lnTo>
                  <a:lnTo>
                    <a:pt x="948" y="445"/>
                  </a:lnTo>
                  <a:lnTo>
                    <a:pt x="910" y="406"/>
                  </a:lnTo>
                  <a:lnTo>
                    <a:pt x="874" y="368"/>
                  </a:lnTo>
                  <a:lnTo>
                    <a:pt x="836" y="331"/>
                  </a:lnTo>
                  <a:lnTo>
                    <a:pt x="798" y="296"/>
                  </a:lnTo>
                  <a:lnTo>
                    <a:pt x="757" y="260"/>
                  </a:lnTo>
                  <a:lnTo>
                    <a:pt x="716" y="227"/>
                  </a:lnTo>
                  <a:lnTo>
                    <a:pt x="632" y="163"/>
                  </a:lnTo>
                  <a:lnTo>
                    <a:pt x="588" y="132"/>
                  </a:lnTo>
                  <a:lnTo>
                    <a:pt x="544" y="103"/>
                  </a:lnTo>
                  <a:lnTo>
                    <a:pt x="453" y="49"/>
                  </a:lnTo>
                  <a:lnTo>
                    <a:pt x="430" y="42"/>
                  </a:lnTo>
                  <a:lnTo>
                    <a:pt x="184" y="0"/>
                  </a:lnTo>
                  <a:lnTo>
                    <a:pt x="3" y="73"/>
                  </a:lnTo>
                  <a:lnTo>
                    <a:pt x="98" y="160"/>
                  </a:lnTo>
                  <a:close/>
                </a:path>
              </a:pathLst>
            </a:custGeom>
            <a:solidFill>
              <a:srgbClr val="0382B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fr-FR">
                <a:solidFill>
                  <a:srgbClr val="626469"/>
                </a:solidFill>
                <a:latin typeface="Arial" charset="0"/>
              </a:endParaRPr>
            </a:p>
          </p:txBody>
        </p:sp>
        <p:sp>
          <p:nvSpPr>
            <p:cNvPr id="69" name="Freeform 47"/>
            <p:cNvSpPr>
              <a:spLocks/>
            </p:cNvSpPr>
            <p:nvPr/>
          </p:nvSpPr>
          <p:spPr bwMode="auto">
            <a:xfrm>
              <a:off x="3155" y="2126"/>
              <a:ext cx="60" cy="60"/>
            </a:xfrm>
            <a:custGeom>
              <a:avLst/>
              <a:gdLst/>
              <a:ahLst/>
              <a:cxnLst>
                <a:cxn ang="0">
                  <a:pos x="144" y="42"/>
                </a:cxn>
                <a:cxn ang="0">
                  <a:pos x="35" y="0"/>
                </a:cxn>
                <a:cxn ang="0">
                  <a:pos x="0" y="77"/>
                </a:cxn>
                <a:cxn ang="0">
                  <a:pos x="116" y="182"/>
                </a:cxn>
                <a:cxn ang="0">
                  <a:pos x="185" y="148"/>
                </a:cxn>
                <a:cxn ang="0">
                  <a:pos x="144" y="42"/>
                </a:cxn>
              </a:cxnLst>
              <a:rect l="0" t="0" r="r" b="b"/>
              <a:pathLst>
                <a:path w="185" h="182">
                  <a:moveTo>
                    <a:pt x="144" y="42"/>
                  </a:moveTo>
                  <a:lnTo>
                    <a:pt x="35" y="0"/>
                  </a:lnTo>
                  <a:lnTo>
                    <a:pt x="0" y="77"/>
                  </a:lnTo>
                  <a:lnTo>
                    <a:pt x="116" y="182"/>
                  </a:lnTo>
                  <a:lnTo>
                    <a:pt x="185" y="148"/>
                  </a:lnTo>
                  <a:lnTo>
                    <a:pt x="144" y="42"/>
                  </a:lnTo>
                  <a:close/>
                </a:path>
              </a:pathLst>
            </a:custGeom>
            <a:solidFill>
              <a:srgbClr val="0382B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fr-FR">
                <a:solidFill>
                  <a:srgbClr val="626469"/>
                </a:solidFill>
                <a:latin typeface="Arial" charset="0"/>
              </a:endParaRPr>
            </a:p>
          </p:txBody>
        </p:sp>
        <p:sp>
          <p:nvSpPr>
            <p:cNvPr id="70" name="Freeform 48"/>
            <p:cNvSpPr>
              <a:spLocks/>
            </p:cNvSpPr>
            <p:nvPr/>
          </p:nvSpPr>
          <p:spPr bwMode="auto">
            <a:xfrm>
              <a:off x="2217" y="1492"/>
              <a:ext cx="1334" cy="1336"/>
            </a:xfrm>
            <a:custGeom>
              <a:avLst/>
              <a:gdLst/>
              <a:ahLst/>
              <a:cxnLst>
                <a:cxn ang="0">
                  <a:pos x="3817" y="2848"/>
                </a:cxn>
                <a:cxn ang="0">
                  <a:pos x="3785" y="2913"/>
                </a:cxn>
                <a:cxn ang="0">
                  <a:pos x="3715" y="3039"/>
                </a:cxn>
                <a:cxn ang="0">
                  <a:pos x="3635" y="3159"/>
                </a:cxn>
                <a:cxn ang="0">
                  <a:pos x="3609" y="3193"/>
                </a:cxn>
                <a:cxn ang="0">
                  <a:pos x="3599" y="3207"/>
                </a:cxn>
                <a:cxn ang="0">
                  <a:pos x="3548" y="3274"/>
                </a:cxn>
                <a:cxn ang="0">
                  <a:pos x="3451" y="3383"/>
                </a:cxn>
                <a:cxn ang="0">
                  <a:pos x="3347" y="3485"/>
                </a:cxn>
                <a:cxn ang="0">
                  <a:pos x="3235" y="3578"/>
                </a:cxn>
                <a:cxn ang="0">
                  <a:pos x="3201" y="3603"/>
                </a:cxn>
                <a:cxn ang="0">
                  <a:pos x="3187" y="3614"/>
                </a:cxn>
                <a:cxn ang="0">
                  <a:pos x="3120" y="3664"/>
                </a:cxn>
                <a:cxn ang="0">
                  <a:pos x="2996" y="3740"/>
                </a:cxn>
                <a:cxn ang="0">
                  <a:pos x="2891" y="3796"/>
                </a:cxn>
                <a:cxn ang="0">
                  <a:pos x="2826" y="3829"/>
                </a:cxn>
                <a:cxn ang="0">
                  <a:pos x="2711" y="3876"/>
                </a:cxn>
                <a:cxn ang="0">
                  <a:pos x="2616" y="3908"/>
                </a:cxn>
                <a:cxn ang="0">
                  <a:pos x="2497" y="3943"/>
                </a:cxn>
                <a:cxn ang="0">
                  <a:pos x="2204" y="3996"/>
                </a:cxn>
                <a:cxn ang="0">
                  <a:pos x="2003" y="4006"/>
                </a:cxn>
                <a:cxn ang="0">
                  <a:pos x="1800" y="3996"/>
                </a:cxn>
                <a:cxn ang="0">
                  <a:pos x="1506" y="3943"/>
                </a:cxn>
                <a:cxn ang="0">
                  <a:pos x="1223" y="3849"/>
                </a:cxn>
                <a:cxn ang="0">
                  <a:pos x="1004" y="3740"/>
                </a:cxn>
                <a:cxn ang="0">
                  <a:pos x="805" y="3608"/>
                </a:cxn>
                <a:cxn ang="0">
                  <a:pos x="620" y="3452"/>
                </a:cxn>
                <a:cxn ang="0">
                  <a:pos x="455" y="3274"/>
                </a:cxn>
                <a:cxn ang="0">
                  <a:pos x="366" y="3159"/>
                </a:cxn>
                <a:cxn ang="0">
                  <a:pos x="287" y="3039"/>
                </a:cxn>
                <a:cxn ang="0">
                  <a:pos x="175" y="2826"/>
                </a:cxn>
                <a:cxn ang="0">
                  <a:pos x="119" y="2688"/>
                </a:cxn>
                <a:cxn ang="0">
                  <a:pos x="60" y="2498"/>
                </a:cxn>
                <a:cxn ang="0">
                  <a:pos x="9" y="2205"/>
                </a:cxn>
                <a:cxn ang="0">
                  <a:pos x="2" y="1901"/>
                </a:cxn>
                <a:cxn ang="0">
                  <a:pos x="38" y="1603"/>
                </a:cxn>
                <a:cxn ang="0">
                  <a:pos x="119" y="1315"/>
                </a:cxn>
                <a:cxn ang="0">
                  <a:pos x="240" y="1048"/>
                </a:cxn>
                <a:cxn ang="0">
                  <a:pos x="395" y="805"/>
                </a:cxn>
                <a:cxn ang="0">
                  <a:pos x="587" y="587"/>
                </a:cxn>
                <a:cxn ang="0">
                  <a:pos x="805" y="395"/>
                </a:cxn>
                <a:cxn ang="0">
                  <a:pos x="1047" y="240"/>
                </a:cxn>
                <a:cxn ang="0">
                  <a:pos x="1315" y="118"/>
                </a:cxn>
                <a:cxn ang="0">
                  <a:pos x="1603" y="38"/>
                </a:cxn>
                <a:cxn ang="0">
                  <a:pos x="1901" y="2"/>
                </a:cxn>
                <a:cxn ang="0">
                  <a:pos x="2204" y="9"/>
                </a:cxn>
                <a:cxn ang="0">
                  <a:pos x="2497" y="60"/>
                </a:cxn>
                <a:cxn ang="0">
                  <a:pos x="2688" y="118"/>
                </a:cxn>
                <a:cxn ang="0">
                  <a:pos x="2826" y="175"/>
                </a:cxn>
                <a:cxn ang="0">
                  <a:pos x="3038" y="286"/>
                </a:cxn>
                <a:cxn ang="0">
                  <a:pos x="3158" y="366"/>
                </a:cxn>
                <a:cxn ang="0">
                  <a:pos x="3273" y="455"/>
                </a:cxn>
                <a:cxn ang="0">
                  <a:pos x="3451" y="620"/>
                </a:cxn>
                <a:cxn ang="0">
                  <a:pos x="3607" y="805"/>
                </a:cxn>
                <a:cxn ang="0">
                  <a:pos x="3739" y="1004"/>
                </a:cxn>
                <a:cxn ang="0">
                  <a:pos x="3848" y="1223"/>
                </a:cxn>
                <a:cxn ang="0">
                  <a:pos x="3942" y="1506"/>
                </a:cxn>
                <a:cxn ang="0">
                  <a:pos x="3995" y="1800"/>
                </a:cxn>
                <a:cxn ang="0">
                  <a:pos x="4005" y="2003"/>
                </a:cxn>
                <a:cxn ang="0">
                  <a:pos x="3995" y="2205"/>
                </a:cxn>
                <a:cxn ang="0">
                  <a:pos x="3942" y="2498"/>
                </a:cxn>
                <a:cxn ang="0">
                  <a:pos x="3907" y="2616"/>
                </a:cxn>
                <a:cxn ang="0">
                  <a:pos x="3875" y="2711"/>
                </a:cxn>
              </a:cxnLst>
              <a:rect l="0" t="0" r="r" b="b"/>
              <a:pathLst>
                <a:path w="4005" h="4006">
                  <a:moveTo>
                    <a:pt x="3848" y="2783"/>
                  </a:moveTo>
                  <a:lnTo>
                    <a:pt x="3828" y="2826"/>
                  </a:lnTo>
                  <a:lnTo>
                    <a:pt x="3817" y="2848"/>
                  </a:lnTo>
                  <a:lnTo>
                    <a:pt x="3807" y="2871"/>
                  </a:lnTo>
                  <a:lnTo>
                    <a:pt x="3795" y="2891"/>
                  </a:lnTo>
                  <a:lnTo>
                    <a:pt x="3785" y="2913"/>
                  </a:lnTo>
                  <a:lnTo>
                    <a:pt x="3763" y="2956"/>
                  </a:lnTo>
                  <a:lnTo>
                    <a:pt x="3739" y="2997"/>
                  </a:lnTo>
                  <a:lnTo>
                    <a:pt x="3715" y="3039"/>
                  </a:lnTo>
                  <a:lnTo>
                    <a:pt x="3689" y="3080"/>
                  </a:lnTo>
                  <a:lnTo>
                    <a:pt x="3663" y="3121"/>
                  </a:lnTo>
                  <a:lnTo>
                    <a:pt x="3635" y="3159"/>
                  </a:lnTo>
                  <a:lnTo>
                    <a:pt x="3620" y="3178"/>
                  </a:lnTo>
                  <a:lnTo>
                    <a:pt x="3613" y="3188"/>
                  </a:lnTo>
                  <a:lnTo>
                    <a:pt x="3609" y="3193"/>
                  </a:lnTo>
                  <a:lnTo>
                    <a:pt x="3607" y="3199"/>
                  </a:lnTo>
                  <a:lnTo>
                    <a:pt x="3602" y="3202"/>
                  </a:lnTo>
                  <a:lnTo>
                    <a:pt x="3599" y="3207"/>
                  </a:lnTo>
                  <a:lnTo>
                    <a:pt x="3591" y="3217"/>
                  </a:lnTo>
                  <a:lnTo>
                    <a:pt x="3577" y="3236"/>
                  </a:lnTo>
                  <a:lnTo>
                    <a:pt x="3548" y="3274"/>
                  </a:lnTo>
                  <a:lnTo>
                    <a:pt x="3516" y="3310"/>
                  </a:lnTo>
                  <a:lnTo>
                    <a:pt x="3485" y="3347"/>
                  </a:lnTo>
                  <a:lnTo>
                    <a:pt x="3451" y="3383"/>
                  </a:lnTo>
                  <a:lnTo>
                    <a:pt x="3419" y="3419"/>
                  </a:lnTo>
                  <a:lnTo>
                    <a:pt x="3383" y="3452"/>
                  </a:lnTo>
                  <a:lnTo>
                    <a:pt x="3347" y="3485"/>
                  </a:lnTo>
                  <a:lnTo>
                    <a:pt x="3309" y="3517"/>
                  </a:lnTo>
                  <a:lnTo>
                    <a:pt x="3273" y="3549"/>
                  </a:lnTo>
                  <a:lnTo>
                    <a:pt x="3235" y="3578"/>
                  </a:lnTo>
                  <a:lnTo>
                    <a:pt x="3216" y="3592"/>
                  </a:lnTo>
                  <a:lnTo>
                    <a:pt x="3206" y="3599"/>
                  </a:lnTo>
                  <a:lnTo>
                    <a:pt x="3201" y="3603"/>
                  </a:lnTo>
                  <a:lnTo>
                    <a:pt x="3198" y="3608"/>
                  </a:lnTo>
                  <a:lnTo>
                    <a:pt x="3192" y="3610"/>
                  </a:lnTo>
                  <a:lnTo>
                    <a:pt x="3187" y="3614"/>
                  </a:lnTo>
                  <a:lnTo>
                    <a:pt x="3177" y="3621"/>
                  </a:lnTo>
                  <a:lnTo>
                    <a:pt x="3158" y="3635"/>
                  </a:lnTo>
                  <a:lnTo>
                    <a:pt x="3120" y="3664"/>
                  </a:lnTo>
                  <a:lnTo>
                    <a:pt x="3079" y="3689"/>
                  </a:lnTo>
                  <a:lnTo>
                    <a:pt x="3038" y="3716"/>
                  </a:lnTo>
                  <a:lnTo>
                    <a:pt x="2996" y="3740"/>
                  </a:lnTo>
                  <a:lnTo>
                    <a:pt x="2955" y="3764"/>
                  </a:lnTo>
                  <a:lnTo>
                    <a:pt x="2912" y="3786"/>
                  </a:lnTo>
                  <a:lnTo>
                    <a:pt x="2891" y="3796"/>
                  </a:lnTo>
                  <a:lnTo>
                    <a:pt x="2870" y="3808"/>
                  </a:lnTo>
                  <a:lnTo>
                    <a:pt x="2847" y="3818"/>
                  </a:lnTo>
                  <a:lnTo>
                    <a:pt x="2826" y="3829"/>
                  </a:lnTo>
                  <a:lnTo>
                    <a:pt x="2783" y="3849"/>
                  </a:lnTo>
                  <a:lnTo>
                    <a:pt x="2735" y="3867"/>
                  </a:lnTo>
                  <a:lnTo>
                    <a:pt x="2711" y="3876"/>
                  </a:lnTo>
                  <a:lnTo>
                    <a:pt x="2688" y="3885"/>
                  </a:lnTo>
                  <a:lnTo>
                    <a:pt x="2640" y="3901"/>
                  </a:lnTo>
                  <a:lnTo>
                    <a:pt x="2616" y="3908"/>
                  </a:lnTo>
                  <a:lnTo>
                    <a:pt x="2604" y="3912"/>
                  </a:lnTo>
                  <a:lnTo>
                    <a:pt x="2593" y="3916"/>
                  </a:lnTo>
                  <a:lnTo>
                    <a:pt x="2497" y="3943"/>
                  </a:lnTo>
                  <a:lnTo>
                    <a:pt x="2401" y="3967"/>
                  </a:lnTo>
                  <a:lnTo>
                    <a:pt x="2303" y="3984"/>
                  </a:lnTo>
                  <a:lnTo>
                    <a:pt x="2204" y="3996"/>
                  </a:lnTo>
                  <a:lnTo>
                    <a:pt x="2103" y="4003"/>
                  </a:lnTo>
                  <a:lnTo>
                    <a:pt x="2053" y="4005"/>
                  </a:lnTo>
                  <a:lnTo>
                    <a:pt x="2003" y="4006"/>
                  </a:lnTo>
                  <a:lnTo>
                    <a:pt x="1951" y="4005"/>
                  </a:lnTo>
                  <a:lnTo>
                    <a:pt x="1901" y="4003"/>
                  </a:lnTo>
                  <a:lnTo>
                    <a:pt x="1800" y="3996"/>
                  </a:lnTo>
                  <a:lnTo>
                    <a:pt x="1700" y="3984"/>
                  </a:lnTo>
                  <a:lnTo>
                    <a:pt x="1603" y="3967"/>
                  </a:lnTo>
                  <a:lnTo>
                    <a:pt x="1506" y="3943"/>
                  </a:lnTo>
                  <a:lnTo>
                    <a:pt x="1410" y="3916"/>
                  </a:lnTo>
                  <a:lnTo>
                    <a:pt x="1315" y="3885"/>
                  </a:lnTo>
                  <a:lnTo>
                    <a:pt x="1223" y="3849"/>
                  </a:lnTo>
                  <a:lnTo>
                    <a:pt x="1133" y="3808"/>
                  </a:lnTo>
                  <a:lnTo>
                    <a:pt x="1047" y="3764"/>
                  </a:lnTo>
                  <a:lnTo>
                    <a:pt x="1004" y="3740"/>
                  </a:lnTo>
                  <a:lnTo>
                    <a:pt x="963" y="3716"/>
                  </a:lnTo>
                  <a:lnTo>
                    <a:pt x="883" y="3664"/>
                  </a:lnTo>
                  <a:lnTo>
                    <a:pt x="805" y="3608"/>
                  </a:lnTo>
                  <a:lnTo>
                    <a:pt x="729" y="3549"/>
                  </a:lnTo>
                  <a:lnTo>
                    <a:pt x="656" y="3485"/>
                  </a:lnTo>
                  <a:lnTo>
                    <a:pt x="620" y="3452"/>
                  </a:lnTo>
                  <a:lnTo>
                    <a:pt x="587" y="3419"/>
                  </a:lnTo>
                  <a:lnTo>
                    <a:pt x="518" y="3347"/>
                  </a:lnTo>
                  <a:lnTo>
                    <a:pt x="455" y="3274"/>
                  </a:lnTo>
                  <a:lnTo>
                    <a:pt x="423" y="3236"/>
                  </a:lnTo>
                  <a:lnTo>
                    <a:pt x="395" y="3199"/>
                  </a:lnTo>
                  <a:lnTo>
                    <a:pt x="366" y="3159"/>
                  </a:lnTo>
                  <a:lnTo>
                    <a:pt x="339" y="3121"/>
                  </a:lnTo>
                  <a:lnTo>
                    <a:pt x="312" y="3080"/>
                  </a:lnTo>
                  <a:lnTo>
                    <a:pt x="287" y="3039"/>
                  </a:lnTo>
                  <a:lnTo>
                    <a:pt x="240" y="2956"/>
                  </a:lnTo>
                  <a:lnTo>
                    <a:pt x="195" y="2871"/>
                  </a:lnTo>
                  <a:lnTo>
                    <a:pt x="175" y="2826"/>
                  </a:lnTo>
                  <a:lnTo>
                    <a:pt x="157" y="2783"/>
                  </a:lnTo>
                  <a:lnTo>
                    <a:pt x="137" y="2735"/>
                  </a:lnTo>
                  <a:lnTo>
                    <a:pt x="119" y="2688"/>
                  </a:lnTo>
                  <a:lnTo>
                    <a:pt x="102" y="2640"/>
                  </a:lnTo>
                  <a:lnTo>
                    <a:pt x="87" y="2594"/>
                  </a:lnTo>
                  <a:lnTo>
                    <a:pt x="60" y="2498"/>
                  </a:lnTo>
                  <a:lnTo>
                    <a:pt x="38" y="2402"/>
                  </a:lnTo>
                  <a:lnTo>
                    <a:pt x="21" y="2303"/>
                  </a:lnTo>
                  <a:lnTo>
                    <a:pt x="9" y="2205"/>
                  </a:lnTo>
                  <a:lnTo>
                    <a:pt x="2" y="2104"/>
                  </a:lnTo>
                  <a:lnTo>
                    <a:pt x="0" y="2003"/>
                  </a:lnTo>
                  <a:lnTo>
                    <a:pt x="2" y="1901"/>
                  </a:lnTo>
                  <a:lnTo>
                    <a:pt x="9" y="1800"/>
                  </a:lnTo>
                  <a:lnTo>
                    <a:pt x="21" y="1701"/>
                  </a:lnTo>
                  <a:lnTo>
                    <a:pt x="38" y="1603"/>
                  </a:lnTo>
                  <a:lnTo>
                    <a:pt x="60" y="1506"/>
                  </a:lnTo>
                  <a:lnTo>
                    <a:pt x="87" y="1410"/>
                  </a:lnTo>
                  <a:lnTo>
                    <a:pt x="119" y="1315"/>
                  </a:lnTo>
                  <a:lnTo>
                    <a:pt x="157" y="1223"/>
                  </a:lnTo>
                  <a:lnTo>
                    <a:pt x="195" y="1133"/>
                  </a:lnTo>
                  <a:lnTo>
                    <a:pt x="240" y="1048"/>
                  </a:lnTo>
                  <a:lnTo>
                    <a:pt x="287" y="963"/>
                  </a:lnTo>
                  <a:lnTo>
                    <a:pt x="339" y="883"/>
                  </a:lnTo>
                  <a:lnTo>
                    <a:pt x="395" y="805"/>
                  </a:lnTo>
                  <a:lnTo>
                    <a:pt x="455" y="729"/>
                  </a:lnTo>
                  <a:lnTo>
                    <a:pt x="518" y="656"/>
                  </a:lnTo>
                  <a:lnTo>
                    <a:pt x="587" y="587"/>
                  </a:lnTo>
                  <a:lnTo>
                    <a:pt x="656" y="518"/>
                  </a:lnTo>
                  <a:lnTo>
                    <a:pt x="729" y="455"/>
                  </a:lnTo>
                  <a:lnTo>
                    <a:pt x="805" y="395"/>
                  </a:lnTo>
                  <a:lnTo>
                    <a:pt x="883" y="339"/>
                  </a:lnTo>
                  <a:lnTo>
                    <a:pt x="963" y="286"/>
                  </a:lnTo>
                  <a:lnTo>
                    <a:pt x="1047" y="240"/>
                  </a:lnTo>
                  <a:lnTo>
                    <a:pt x="1133" y="195"/>
                  </a:lnTo>
                  <a:lnTo>
                    <a:pt x="1223" y="157"/>
                  </a:lnTo>
                  <a:lnTo>
                    <a:pt x="1315" y="118"/>
                  </a:lnTo>
                  <a:lnTo>
                    <a:pt x="1410" y="87"/>
                  </a:lnTo>
                  <a:lnTo>
                    <a:pt x="1506" y="60"/>
                  </a:lnTo>
                  <a:lnTo>
                    <a:pt x="1603" y="38"/>
                  </a:lnTo>
                  <a:lnTo>
                    <a:pt x="1700" y="21"/>
                  </a:lnTo>
                  <a:lnTo>
                    <a:pt x="1800" y="9"/>
                  </a:lnTo>
                  <a:lnTo>
                    <a:pt x="1901" y="2"/>
                  </a:lnTo>
                  <a:lnTo>
                    <a:pt x="2003" y="0"/>
                  </a:lnTo>
                  <a:lnTo>
                    <a:pt x="2103" y="2"/>
                  </a:lnTo>
                  <a:lnTo>
                    <a:pt x="2204" y="9"/>
                  </a:lnTo>
                  <a:lnTo>
                    <a:pt x="2303" y="21"/>
                  </a:lnTo>
                  <a:lnTo>
                    <a:pt x="2401" y="38"/>
                  </a:lnTo>
                  <a:lnTo>
                    <a:pt x="2497" y="60"/>
                  </a:lnTo>
                  <a:lnTo>
                    <a:pt x="2593" y="87"/>
                  </a:lnTo>
                  <a:lnTo>
                    <a:pt x="2640" y="102"/>
                  </a:lnTo>
                  <a:lnTo>
                    <a:pt x="2688" y="118"/>
                  </a:lnTo>
                  <a:lnTo>
                    <a:pt x="2735" y="136"/>
                  </a:lnTo>
                  <a:lnTo>
                    <a:pt x="2783" y="157"/>
                  </a:lnTo>
                  <a:lnTo>
                    <a:pt x="2826" y="175"/>
                  </a:lnTo>
                  <a:lnTo>
                    <a:pt x="2870" y="195"/>
                  </a:lnTo>
                  <a:lnTo>
                    <a:pt x="2955" y="240"/>
                  </a:lnTo>
                  <a:lnTo>
                    <a:pt x="3038" y="286"/>
                  </a:lnTo>
                  <a:lnTo>
                    <a:pt x="3079" y="312"/>
                  </a:lnTo>
                  <a:lnTo>
                    <a:pt x="3120" y="339"/>
                  </a:lnTo>
                  <a:lnTo>
                    <a:pt x="3158" y="366"/>
                  </a:lnTo>
                  <a:lnTo>
                    <a:pt x="3198" y="395"/>
                  </a:lnTo>
                  <a:lnTo>
                    <a:pt x="3235" y="423"/>
                  </a:lnTo>
                  <a:lnTo>
                    <a:pt x="3273" y="455"/>
                  </a:lnTo>
                  <a:lnTo>
                    <a:pt x="3347" y="518"/>
                  </a:lnTo>
                  <a:lnTo>
                    <a:pt x="3419" y="587"/>
                  </a:lnTo>
                  <a:lnTo>
                    <a:pt x="3451" y="620"/>
                  </a:lnTo>
                  <a:lnTo>
                    <a:pt x="3485" y="656"/>
                  </a:lnTo>
                  <a:lnTo>
                    <a:pt x="3548" y="729"/>
                  </a:lnTo>
                  <a:lnTo>
                    <a:pt x="3607" y="805"/>
                  </a:lnTo>
                  <a:lnTo>
                    <a:pt x="3663" y="883"/>
                  </a:lnTo>
                  <a:lnTo>
                    <a:pt x="3715" y="963"/>
                  </a:lnTo>
                  <a:lnTo>
                    <a:pt x="3739" y="1004"/>
                  </a:lnTo>
                  <a:lnTo>
                    <a:pt x="3763" y="1048"/>
                  </a:lnTo>
                  <a:lnTo>
                    <a:pt x="3807" y="1133"/>
                  </a:lnTo>
                  <a:lnTo>
                    <a:pt x="3848" y="1223"/>
                  </a:lnTo>
                  <a:lnTo>
                    <a:pt x="3884" y="1315"/>
                  </a:lnTo>
                  <a:lnTo>
                    <a:pt x="3915" y="1410"/>
                  </a:lnTo>
                  <a:lnTo>
                    <a:pt x="3942" y="1506"/>
                  </a:lnTo>
                  <a:lnTo>
                    <a:pt x="3966" y="1603"/>
                  </a:lnTo>
                  <a:lnTo>
                    <a:pt x="3983" y="1701"/>
                  </a:lnTo>
                  <a:lnTo>
                    <a:pt x="3995" y="1800"/>
                  </a:lnTo>
                  <a:lnTo>
                    <a:pt x="4002" y="1901"/>
                  </a:lnTo>
                  <a:lnTo>
                    <a:pt x="4004" y="1951"/>
                  </a:lnTo>
                  <a:lnTo>
                    <a:pt x="4005" y="2003"/>
                  </a:lnTo>
                  <a:lnTo>
                    <a:pt x="4004" y="2053"/>
                  </a:lnTo>
                  <a:lnTo>
                    <a:pt x="4002" y="2104"/>
                  </a:lnTo>
                  <a:lnTo>
                    <a:pt x="3995" y="2205"/>
                  </a:lnTo>
                  <a:lnTo>
                    <a:pt x="3983" y="2303"/>
                  </a:lnTo>
                  <a:lnTo>
                    <a:pt x="3966" y="2402"/>
                  </a:lnTo>
                  <a:lnTo>
                    <a:pt x="3942" y="2498"/>
                  </a:lnTo>
                  <a:lnTo>
                    <a:pt x="3915" y="2594"/>
                  </a:lnTo>
                  <a:lnTo>
                    <a:pt x="3911" y="2604"/>
                  </a:lnTo>
                  <a:lnTo>
                    <a:pt x="3907" y="2616"/>
                  </a:lnTo>
                  <a:lnTo>
                    <a:pt x="3900" y="2640"/>
                  </a:lnTo>
                  <a:lnTo>
                    <a:pt x="3884" y="2688"/>
                  </a:lnTo>
                  <a:lnTo>
                    <a:pt x="3875" y="2711"/>
                  </a:lnTo>
                  <a:lnTo>
                    <a:pt x="3866" y="2735"/>
                  </a:lnTo>
                  <a:lnTo>
                    <a:pt x="3848" y="2783"/>
                  </a:lnTo>
                </a:path>
              </a:pathLst>
            </a:custGeom>
            <a:noFill/>
            <a:ln w="17463">
              <a:solidFill>
                <a:srgbClr val="ABE0EC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fr-FR">
                <a:solidFill>
                  <a:srgbClr val="626469"/>
                </a:solidFill>
                <a:latin typeface="Arial" charset="0"/>
              </a:endParaRPr>
            </a:p>
          </p:txBody>
        </p:sp>
      </p:grpSp>
      <p:cxnSp>
        <p:nvCxnSpPr>
          <p:cNvPr id="10259" name="Shape 63"/>
          <p:cNvCxnSpPr>
            <a:cxnSpLocks noChangeShapeType="1"/>
          </p:cNvCxnSpPr>
          <p:nvPr/>
        </p:nvCxnSpPr>
        <p:spPr bwMode="auto">
          <a:xfrm rot="10800000">
            <a:off x="7596188" y="5021610"/>
            <a:ext cx="863600" cy="388937"/>
          </a:xfrm>
          <a:prstGeom prst="bentConnector3">
            <a:avLst>
              <a:gd name="adj1" fmla="val 50000"/>
            </a:avLst>
          </a:prstGeom>
          <a:noFill/>
          <a:ln w="28575" cap="rnd" algn="ctr">
            <a:solidFill>
              <a:srgbClr val="99CC00"/>
            </a:solidFill>
            <a:round/>
            <a:headEnd type="oval" w="lg" len="lg"/>
            <a:tailEnd type="oval" w="lg" len="lg"/>
          </a:ln>
        </p:spPr>
      </p:cxnSp>
      <p:pic>
        <p:nvPicPr>
          <p:cNvPr id="10260" name="Picture 1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027988" y="4305647"/>
            <a:ext cx="581025" cy="747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7" name="Ellipse 79"/>
          <p:cNvSpPr/>
          <p:nvPr/>
        </p:nvSpPr>
        <p:spPr bwMode="auto">
          <a:xfrm flipV="1">
            <a:off x="7956550" y="4950172"/>
            <a:ext cx="144463" cy="142875"/>
          </a:xfrm>
          <a:prstGeom prst="ellipse">
            <a:avLst/>
          </a:prstGeom>
          <a:solidFill>
            <a:srgbClr val="92D050"/>
          </a:solidFill>
          <a:ln w="12700" cap="flat" cmpd="sng" algn="ctr">
            <a:solidFill>
              <a:srgbClr val="92D050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>
              <a:defRPr/>
            </a:pPr>
            <a:endParaRPr lang="fr-FR" sz="1600">
              <a:solidFill>
                <a:srgbClr val="626469"/>
              </a:solidFill>
              <a:latin typeface="Arial" charset="0"/>
            </a:endParaRPr>
          </a:p>
        </p:txBody>
      </p:sp>
      <p:pic>
        <p:nvPicPr>
          <p:cNvPr id="10262" name="Picture 60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39750" y="2780928"/>
            <a:ext cx="1728788" cy="160337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</p:pic>
      <p:pic>
        <p:nvPicPr>
          <p:cNvPr id="10263" name="Picture 2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924300" y="2564829"/>
            <a:ext cx="1030288" cy="79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4" name="Picture 55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716463" y="4499967"/>
            <a:ext cx="885825" cy="65722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</p:pic>
      <p:pic>
        <p:nvPicPr>
          <p:cNvPr id="10265" name="Picture 57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084888" y="4737447"/>
            <a:ext cx="1439862" cy="113982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</p:pic>
      <p:pic>
        <p:nvPicPr>
          <p:cNvPr id="10266" name="Picture 11" descr="Multimedia Authoring Tool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6262688" y="4881910"/>
            <a:ext cx="1143000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9"/>
          <p:cNvSpPr>
            <a:spLocks noChangeArrowheads="1"/>
          </p:cNvSpPr>
          <p:nvPr/>
        </p:nvSpPr>
        <p:spPr bwMode="gray">
          <a:xfrm>
            <a:off x="0" y="692150"/>
            <a:ext cx="9144000" cy="1460500"/>
          </a:xfrm>
          <a:prstGeom prst="rect">
            <a:avLst/>
          </a:prstGeom>
          <a:solidFill>
            <a:srgbClr val="00B050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r>
              <a:rPr lang="en-US" altLang="ja-JP" dirty="0">
                <a:solidFill>
                  <a:schemeClr val="bg1"/>
                </a:solidFill>
                <a:latin typeface="+mj-lt"/>
                <a:ea typeface="メイリオ" pitchFamily="50" charset="-128"/>
                <a:cs typeface="メイリオ" pitchFamily="50" charset="-128"/>
              </a:rPr>
              <a:t/>
            </a:r>
            <a:br>
              <a:rPr lang="en-US" altLang="ja-JP" dirty="0">
                <a:solidFill>
                  <a:schemeClr val="bg1"/>
                </a:solidFill>
                <a:latin typeface="+mj-lt"/>
                <a:ea typeface="メイリオ" pitchFamily="50" charset="-128"/>
                <a:cs typeface="メイリオ" pitchFamily="50" charset="-128"/>
              </a:rPr>
            </a:br>
            <a:endParaRPr lang="ja-JP" altLang="en-US" sz="5400" dirty="0">
              <a:solidFill>
                <a:schemeClr val="bg1"/>
              </a:solidFill>
              <a:latin typeface="+mj-lt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1028" name="Title 1"/>
          <p:cNvSpPr>
            <a:spLocks noGrp="1"/>
          </p:cNvSpPr>
          <p:nvPr>
            <p:ph type="title"/>
          </p:nvPr>
        </p:nvSpPr>
        <p:spPr>
          <a:xfrm>
            <a:off x="250825" y="0"/>
            <a:ext cx="8713788" cy="776288"/>
          </a:xfrm>
        </p:spPr>
        <p:txBody>
          <a:bodyPr/>
          <a:lstStyle/>
          <a:p>
            <a:pPr>
              <a:spcAft>
                <a:spcPts val="1200"/>
              </a:spcAft>
            </a:pPr>
            <a:r>
              <a:rPr lang="ru-RU" altLang="ja-JP" sz="2800" dirty="0" smtClean="0">
                <a:solidFill>
                  <a:srgbClr val="00B050"/>
                </a:solidFill>
                <a:ea typeface="ＭＳ Ｐゴシック" pitchFamily="34" charset="-128"/>
              </a:rPr>
              <a:t>Новая панель оператора</a:t>
            </a:r>
            <a:r>
              <a:rPr lang="en-US" altLang="ja-JP" sz="2800" dirty="0" smtClean="0">
                <a:solidFill>
                  <a:srgbClr val="00B050"/>
                </a:solidFill>
                <a:ea typeface="ＭＳ Ｐゴシック" pitchFamily="34" charset="-128"/>
              </a:rPr>
              <a:t> </a:t>
            </a:r>
            <a:r>
              <a:rPr lang="en-US" altLang="ja-JP" sz="2800" dirty="0" err="1" smtClean="0">
                <a:solidFill>
                  <a:srgbClr val="00B050"/>
                </a:solidFill>
                <a:ea typeface="ＭＳ Ｐゴシック" pitchFamily="34" charset="-128"/>
              </a:rPr>
              <a:t>Magelis</a:t>
            </a:r>
            <a:r>
              <a:rPr lang="en-US" altLang="ja-JP" sz="2800" dirty="0" smtClean="0">
                <a:solidFill>
                  <a:srgbClr val="00B050"/>
                </a:solidFill>
                <a:ea typeface="ＭＳ Ｐゴシック" pitchFamily="34" charset="-128"/>
              </a:rPr>
              <a:t> GTU</a:t>
            </a:r>
            <a:endParaRPr lang="en-US" sz="2400" dirty="0" smtClean="0">
              <a:solidFill>
                <a:srgbClr val="00B050"/>
              </a:solidFill>
              <a:effectLst/>
            </a:endParaRPr>
          </a:p>
        </p:txBody>
      </p:sp>
      <p:sp>
        <p:nvSpPr>
          <p:cNvPr id="1029" name="Rectangle 33"/>
          <p:cNvSpPr>
            <a:spLocks noChangeArrowheads="1"/>
          </p:cNvSpPr>
          <p:nvPr/>
        </p:nvSpPr>
        <p:spPr bwMode="auto">
          <a:xfrm>
            <a:off x="158750" y="704850"/>
            <a:ext cx="794226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fr-FR" sz="2400" b="1" dirty="0" smtClean="0">
                <a:solidFill>
                  <a:schemeClr val="bg1"/>
                </a:solidFill>
                <a:effectLst/>
              </a:rPr>
              <a:t>Профессиональное управление данными</a:t>
            </a:r>
            <a:endParaRPr lang="en-US" altLang="fr-FR" sz="2400" b="1" dirty="0">
              <a:solidFill>
                <a:schemeClr val="bg1"/>
              </a:solidFill>
              <a:effectLst/>
            </a:endParaRPr>
          </a:p>
        </p:txBody>
      </p:sp>
      <p:sp>
        <p:nvSpPr>
          <p:cNvPr id="8" name="Rounded Rectangle 7"/>
          <p:cNvSpPr/>
          <p:nvPr/>
        </p:nvSpPr>
        <p:spPr bwMode="auto">
          <a:xfrm>
            <a:off x="1727684" y="1232756"/>
            <a:ext cx="2798763" cy="5562600"/>
          </a:xfrm>
          <a:prstGeom prst="roundRect">
            <a:avLst>
              <a:gd name="adj" fmla="val 10117"/>
            </a:avLst>
          </a:prstGeom>
          <a:solidFill>
            <a:schemeClr val="bg2">
              <a:lumMod val="20000"/>
              <a:lumOff val="80000"/>
            </a:schemeClr>
          </a:solidFill>
          <a:ln w="38100" cap="flat" cmpd="sng" algn="ctr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>
              <a:lnSpc>
                <a:spcPct val="80000"/>
              </a:lnSpc>
              <a:spcAft>
                <a:spcPts val="1200"/>
              </a:spcAft>
              <a:buClr>
                <a:schemeClr val="accent1"/>
              </a:buClr>
              <a:defRPr/>
            </a:pPr>
            <a:r>
              <a:rPr lang="en-US" b="1" dirty="0">
                <a:solidFill>
                  <a:srgbClr val="00B050"/>
                </a:solidFill>
                <a:effectLst/>
                <a:latin typeface="Arial" charset="0"/>
                <a:ea typeface="HG丸ｺﾞｼｯｸM-PRO" pitchFamily="49" charset="-128"/>
              </a:rPr>
              <a:t>Dual </a:t>
            </a:r>
            <a:r>
              <a:rPr lang="en-US" b="1" dirty="0" err="1">
                <a:solidFill>
                  <a:srgbClr val="00B050"/>
                </a:solidFill>
                <a:effectLst/>
                <a:latin typeface="Arial" charset="0"/>
                <a:ea typeface="HG丸ｺﾞｼｯｸM-PRO" pitchFamily="49" charset="-128"/>
              </a:rPr>
              <a:t>Lan</a:t>
            </a:r>
            <a:endParaRPr lang="en-US" b="1" dirty="0">
              <a:solidFill>
                <a:srgbClr val="00B050"/>
              </a:solidFill>
              <a:effectLst/>
              <a:latin typeface="Arial" charset="0"/>
              <a:ea typeface="HG丸ｺﾞｼｯｸM-PRO" pitchFamily="49" charset="-128"/>
            </a:endParaRPr>
          </a:p>
        </p:txBody>
      </p:sp>
      <p:sp>
        <p:nvSpPr>
          <p:cNvPr id="11" name="Rounded Rectangle 10"/>
          <p:cNvSpPr/>
          <p:nvPr/>
        </p:nvSpPr>
        <p:spPr bwMode="auto">
          <a:xfrm>
            <a:off x="1800709" y="1623281"/>
            <a:ext cx="2663825" cy="2736850"/>
          </a:xfrm>
          <a:prstGeom prst="roundRect">
            <a:avLst>
              <a:gd name="adj" fmla="val 6849"/>
            </a:avLst>
          </a:prstGeom>
          <a:solidFill>
            <a:schemeClr val="bg1"/>
          </a:solidFill>
          <a:ln w="38100" cap="flat" cmpd="sng" algn="ctr">
            <a:solidFill>
              <a:schemeClr val="bg1">
                <a:lumMod val="95000"/>
              </a:schemeClr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>
              <a:spcAft>
                <a:spcPts val="1200"/>
              </a:spcAft>
              <a:buClr>
                <a:schemeClr val="accent1"/>
              </a:buClr>
              <a:defRPr/>
            </a:pPr>
            <a:r>
              <a:rPr lang="ru-RU" sz="1600" dirty="0" smtClean="0">
                <a:ea typeface="HG丸ｺﾞｼｯｸM-PRO" pitchFamily="49" charset="-128"/>
              </a:rPr>
              <a:t>О</a:t>
            </a:r>
            <a:r>
              <a:rPr lang="ru-RU" sz="1600" dirty="0" smtClean="0">
                <a:effectLst/>
                <a:latin typeface="Arial" charset="0"/>
                <a:ea typeface="HG丸ｺﾞｼｯｸM-PRO" pitchFamily="49" charset="-128"/>
              </a:rPr>
              <a:t>тдельное</a:t>
            </a:r>
            <a:r>
              <a:rPr lang="en-US" sz="1600" dirty="0" smtClean="0">
                <a:effectLst/>
                <a:latin typeface="Arial" charset="0"/>
                <a:ea typeface="HG丸ｺﾞｼｯｸM-PRO" pitchFamily="49" charset="-128"/>
              </a:rPr>
              <a:t> </a:t>
            </a:r>
            <a:r>
              <a:rPr lang="en-US" sz="1600" dirty="0">
                <a:effectLst/>
                <a:latin typeface="Arial" charset="0"/>
                <a:ea typeface="HG丸ｺﾞｼｯｸM-PRO" pitchFamily="49" charset="-128"/>
              </a:rPr>
              <a:t>IT </a:t>
            </a:r>
            <a:r>
              <a:rPr lang="ru-RU" sz="1600" dirty="0" smtClean="0">
                <a:effectLst/>
                <a:latin typeface="Arial" charset="0"/>
                <a:ea typeface="HG丸ｺﾞｼｯｸM-PRO" pitchFamily="49" charset="-128"/>
              </a:rPr>
              <a:t>и</a:t>
            </a:r>
            <a:r>
              <a:rPr lang="en-US" sz="1600" dirty="0" smtClean="0">
                <a:effectLst/>
                <a:latin typeface="Arial" charset="0"/>
                <a:ea typeface="HG丸ｺﾞｼｯｸM-PRO" pitchFamily="49" charset="-128"/>
              </a:rPr>
              <a:t> </a:t>
            </a:r>
            <a:r>
              <a:rPr lang="en-US" sz="1600" dirty="0">
                <a:effectLst/>
                <a:latin typeface="Arial" charset="0"/>
                <a:ea typeface="HG丸ｺﾞｼｯｸM-PRO" pitchFamily="49" charset="-128"/>
              </a:rPr>
              <a:t>PLC </a:t>
            </a:r>
            <a:r>
              <a:rPr lang="ru-RU" sz="1600" dirty="0" smtClean="0">
                <a:effectLst/>
                <a:latin typeface="Arial" charset="0"/>
                <a:ea typeface="HG丸ｺﾞｼｯｸM-PRO" pitchFamily="49" charset="-128"/>
              </a:rPr>
              <a:t>подключение с двумя разными </a:t>
            </a:r>
            <a:r>
              <a:rPr lang="en-US" sz="1600" dirty="0" smtClean="0">
                <a:effectLst/>
                <a:latin typeface="Arial" charset="0"/>
                <a:ea typeface="HG丸ｺﾞｼｯｸM-PRO" pitchFamily="49" charset="-128"/>
              </a:rPr>
              <a:t>IP </a:t>
            </a:r>
            <a:r>
              <a:rPr lang="ru-RU" sz="1600" dirty="0" smtClean="0">
                <a:effectLst/>
                <a:latin typeface="Arial" charset="0"/>
                <a:ea typeface="HG丸ｺﾞｼｯｸM-PRO" pitchFamily="49" charset="-128"/>
              </a:rPr>
              <a:t>адресами для разных потоков </a:t>
            </a:r>
            <a:endParaRPr lang="en-US" altLang="ja-JP" sz="1600" dirty="0">
              <a:effectLst/>
              <a:latin typeface="Arial" charset="0"/>
              <a:ea typeface="HG丸ｺﾞｼｯｸM-PRO" pitchFamily="49" charset="-128"/>
            </a:endParaRPr>
          </a:p>
        </p:txBody>
      </p:sp>
      <p:sp>
        <p:nvSpPr>
          <p:cNvPr id="14" name="Rounded Rectangle 13"/>
          <p:cNvSpPr/>
          <p:nvPr/>
        </p:nvSpPr>
        <p:spPr bwMode="auto">
          <a:xfrm>
            <a:off x="4644008" y="1232756"/>
            <a:ext cx="3024188" cy="5562600"/>
          </a:xfrm>
          <a:prstGeom prst="roundRect">
            <a:avLst>
              <a:gd name="adj" fmla="val 10117"/>
            </a:avLst>
          </a:prstGeom>
          <a:solidFill>
            <a:schemeClr val="bg2">
              <a:lumMod val="20000"/>
              <a:lumOff val="80000"/>
            </a:schemeClr>
          </a:solidFill>
          <a:ln w="38100" cap="flat" cmpd="sng" algn="ctr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>
              <a:lnSpc>
                <a:spcPct val="80000"/>
              </a:lnSpc>
              <a:spcAft>
                <a:spcPts val="1200"/>
              </a:spcAft>
              <a:buClr>
                <a:schemeClr val="accent1"/>
              </a:buClr>
              <a:defRPr/>
            </a:pPr>
            <a:r>
              <a:rPr lang="ru-RU" b="1" dirty="0" smtClean="0">
                <a:solidFill>
                  <a:srgbClr val="00B050"/>
                </a:solidFill>
                <a:effectLst/>
                <a:latin typeface="Arial" charset="0"/>
                <a:ea typeface="HG丸ｺﾞｼｯｸM-PRO" pitchFamily="49" charset="-128"/>
              </a:rPr>
              <a:t>Все типы данных</a:t>
            </a:r>
            <a:endParaRPr lang="en-US" sz="1800" dirty="0">
              <a:solidFill>
                <a:srgbClr val="00B050"/>
              </a:solidFill>
              <a:effectLst/>
            </a:endParaRPr>
          </a:p>
        </p:txBody>
      </p:sp>
      <p:sp>
        <p:nvSpPr>
          <p:cNvPr id="15" name="Rounded Rectangle 14"/>
          <p:cNvSpPr/>
          <p:nvPr/>
        </p:nvSpPr>
        <p:spPr bwMode="auto">
          <a:xfrm>
            <a:off x="4715446" y="1623281"/>
            <a:ext cx="2881312" cy="5040313"/>
          </a:xfrm>
          <a:prstGeom prst="roundRect">
            <a:avLst>
              <a:gd name="adj" fmla="val 6849"/>
            </a:avLst>
          </a:prstGeom>
          <a:solidFill>
            <a:schemeClr val="bg1"/>
          </a:solidFill>
          <a:ln w="38100" cap="flat" cmpd="sng" algn="ctr">
            <a:solidFill>
              <a:schemeClr val="bg1">
                <a:lumMod val="95000"/>
              </a:schemeClr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>
              <a:spcAft>
                <a:spcPts val="1200"/>
              </a:spcAft>
              <a:buClr>
                <a:schemeClr val="accent1"/>
              </a:buClr>
              <a:buFont typeface="Arial" pitchFamily="34" charset="0"/>
              <a:buChar char="•"/>
              <a:defRPr/>
            </a:pPr>
            <a:r>
              <a:rPr lang="en-US" sz="1600" dirty="0">
                <a:effectLst/>
                <a:latin typeface="Arial" charset="0"/>
                <a:ea typeface="HG丸ｺﾞｼｯｸM-PRO" pitchFamily="49" charset="-128"/>
              </a:rPr>
              <a:t> </a:t>
            </a:r>
            <a:r>
              <a:rPr lang="ru-RU" sz="1600" dirty="0" smtClean="0">
                <a:effectLst/>
                <a:latin typeface="Arial" charset="0"/>
                <a:ea typeface="HG丸ｺﾞｼｯｸM-PRO" pitchFamily="49" charset="-128"/>
              </a:rPr>
              <a:t>Отображение </a:t>
            </a:r>
            <a:r>
              <a:rPr lang="en-US" sz="1600" dirty="0" smtClean="0">
                <a:effectLst/>
                <a:latin typeface="Arial" charset="0"/>
                <a:ea typeface="HG丸ｺﾞｼｯｸM-PRO" pitchFamily="49" charset="-128"/>
              </a:rPr>
              <a:t>Office </a:t>
            </a:r>
            <a:r>
              <a:rPr lang="ru-RU" sz="1600" dirty="0" smtClean="0">
                <a:effectLst/>
                <a:latin typeface="Arial" charset="0"/>
                <a:ea typeface="HG丸ｺﾞｼｯｸM-PRO" pitchFamily="49" charset="-128"/>
              </a:rPr>
              <a:t>и</a:t>
            </a:r>
            <a:r>
              <a:rPr lang="en-US" sz="1600" dirty="0" smtClean="0">
                <a:effectLst/>
                <a:latin typeface="Arial" charset="0"/>
                <a:ea typeface="HG丸ｺﾞｼｯｸM-PRO" pitchFamily="49" charset="-128"/>
              </a:rPr>
              <a:t> </a:t>
            </a:r>
            <a:r>
              <a:rPr lang="en-US" sz="1600" dirty="0" err="1">
                <a:effectLst/>
                <a:latin typeface="Arial" charset="0"/>
                <a:ea typeface="HG丸ｺﾞｼｯｸM-PRO" pitchFamily="49" charset="-128"/>
              </a:rPr>
              <a:t>Pdf</a:t>
            </a:r>
            <a:r>
              <a:rPr lang="en-US" sz="1600" dirty="0">
                <a:effectLst/>
                <a:latin typeface="Arial" charset="0"/>
                <a:ea typeface="HG丸ｺﾞｼｯｸM-PRO" pitchFamily="49" charset="-128"/>
              </a:rPr>
              <a:t> </a:t>
            </a:r>
            <a:r>
              <a:rPr lang="ru-RU" sz="1600" dirty="0" smtClean="0">
                <a:effectLst/>
                <a:latin typeface="Arial" charset="0"/>
                <a:ea typeface="HG丸ｺﾞｼｯｸM-PRO" pitchFamily="49" charset="-128"/>
              </a:rPr>
              <a:t>документов</a:t>
            </a:r>
            <a:r>
              <a:rPr lang="en-US" sz="1600" dirty="0" smtClean="0">
                <a:effectLst/>
                <a:latin typeface="Arial" charset="0"/>
                <a:ea typeface="HG丸ｺﾞｼｯｸM-PRO" pitchFamily="49" charset="-128"/>
              </a:rPr>
              <a:t>, </a:t>
            </a:r>
            <a:r>
              <a:rPr lang="en-US" sz="1600" dirty="0">
                <a:effectLst/>
                <a:latin typeface="Arial" charset="0"/>
                <a:ea typeface="HG丸ｺﾞｼｯｸM-PRO" pitchFamily="49" charset="-128"/>
              </a:rPr>
              <a:t>CAD  </a:t>
            </a:r>
            <a:r>
              <a:rPr lang="ru-RU" sz="1600" dirty="0" smtClean="0">
                <a:effectLst/>
                <a:latin typeface="Arial" charset="0"/>
                <a:ea typeface="HG丸ｺﾞｼｯｸM-PRO" pitchFamily="49" charset="-128"/>
              </a:rPr>
              <a:t>файлов</a:t>
            </a:r>
            <a:r>
              <a:rPr lang="en-US" sz="1600" dirty="0" smtClean="0">
                <a:effectLst/>
                <a:latin typeface="Arial" charset="0"/>
                <a:ea typeface="HG丸ｺﾞｼｯｸM-PRO" pitchFamily="49" charset="-128"/>
              </a:rPr>
              <a:t>, </a:t>
            </a:r>
            <a:r>
              <a:rPr lang="en-US" sz="1600" dirty="0">
                <a:effectLst/>
                <a:latin typeface="Arial" charset="0"/>
                <a:ea typeface="HG丸ｺﾞｼｯｸM-PRO" pitchFamily="49" charset="-128"/>
              </a:rPr>
              <a:t>Web </a:t>
            </a:r>
            <a:r>
              <a:rPr lang="ru-RU" sz="1600" dirty="0" smtClean="0">
                <a:effectLst/>
                <a:latin typeface="Arial" charset="0"/>
                <a:ea typeface="HG丸ｺﾞｼｯｸM-PRO" pitchFamily="49" charset="-128"/>
              </a:rPr>
              <a:t>страниц</a:t>
            </a:r>
            <a:r>
              <a:rPr lang="en-US" sz="1600" dirty="0" smtClean="0">
                <a:effectLst/>
                <a:latin typeface="Arial" charset="0"/>
                <a:ea typeface="HG丸ｺﾞｼｯｸM-PRO" pitchFamily="49" charset="-128"/>
              </a:rPr>
              <a:t> </a:t>
            </a:r>
            <a:r>
              <a:rPr lang="ru-RU" sz="1600" dirty="0" smtClean="0">
                <a:effectLst/>
                <a:latin typeface="Arial" charset="0"/>
                <a:ea typeface="HG丸ｺﾞｼｯｸM-PRO" pitchFamily="49" charset="-128"/>
              </a:rPr>
              <a:t>и</a:t>
            </a:r>
            <a:r>
              <a:rPr lang="en-US" sz="1600" dirty="0" smtClean="0">
                <a:effectLst/>
                <a:latin typeface="Arial" charset="0"/>
                <a:ea typeface="HG丸ｺﾞｼｯｸM-PRO" pitchFamily="49" charset="-128"/>
              </a:rPr>
              <a:t> </a:t>
            </a:r>
            <a:r>
              <a:rPr lang="en-US" sz="1600" dirty="0">
                <a:effectLst/>
                <a:latin typeface="Arial" charset="0"/>
                <a:ea typeface="HG丸ｺﾞｼｯｸM-PRO" pitchFamily="49" charset="-128"/>
              </a:rPr>
              <a:t>Multimedia  </a:t>
            </a:r>
            <a:r>
              <a:rPr lang="en-US" sz="1600" dirty="0" smtClean="0">
                <a:effectLst/>
                <a:latin typeface="Arial" charset="0"/>
                <a:ea typeface="HG丸ｺﾞｼｯｸM-PRO" pitchFamily="49" charset="-128"/>
              </a:rPr>
              <a:t>(</a:t>
            </a:r>
            <a:r>
              <a:rPr lang="ru-RU" sz="1600" dirty="0" smtClean="0">
                <a:effectLst/>
                <a:latin typeface="Arial" charset="0"/>
                <a:ea typeface="HG丸ｺﾞｼｯｸM-PRO" pitchFamily="49" charset="-128"/>
              </a:rPr>
              <a:t>звук и видео</a:t>
            </a:r>
            <a:r>
              <a:rPr lang="en-US" sz="1600" dirty="0" smtClean="0">
                <a:effectLst/>
                <a:latin typeface="Arial" charset="0"/>
                <a:ea typeface="HG丸ｺﾞｼｯｸM-PRO" pitchFamily="49" charset="-128"/>
              </a:rPr>
              <a:t>)</a:t>
            </a:r>
            <a:endParaRPr lang="en-US" sz="1600" dirty="0">
              <a:effectLst/>
              <a:latin typeface="Arial" charset="0"/>
              <a:ea typeface="HG丸ｺﾞｼｯｸM-PRO" pitchFamily="49" charset="-128"/>
            </a:endParaRPr>
          </a:p>
          <a:p>
            <a:pPr>
              <a:spcAft>
                <a:spcPts val="1200"/>
              </a:spcAft>
              <a:buClr>
                <a:schemeClr val="accent1"/>
              </a:buClr>
              <a:buFont typeface="Arial" pitchFamily="34" charset="0"/>
              <a:buChar char="•"/>
              <a:defRPr/>
            </a:pPr>
            <a:r>
              <a:rPr lang="en-US" sz="1600" dirty="0">
                <a:effectLst/>
                <a:latin typeface="Arial" charset="0"/>
                <a:ea typeface="HG丸ｺﾞｼｯｸM-PRO" pitchFamily="49" charset="-128"/>
              </a:rPr>
              <a:t> </a:t>
            </a:r>
            <a:r>
              <a:rPr lang="ru-RU" sz="1600" dirty="0" smtClean="0">
                <a:effectLst/>
                <a:latin typeface="Arial" charset="0"/>
                <a:ea typeface="HG丸ｺﾞｼｯｸM-PRO" pitchFamily="49" charset="-128"/>
              </a:rPr>
              <a:t>Подключение видео камеры и запись видео</a:t>
            </a:r>
            <a:r>
              <a:rPr lang="en-US" sz="1600" dirty="0" smtClean="0">
                <a:effectLst/>
                <a:latin typeface="Arial" charset="0"/>
                <a:ea typeface="HG丸ｺﾞｼｯｸM-PRO" pitchFamily="49" charset="-128"/>
              </a:rPr>
              <a:t>.</a:t>
            </a:r>
            <a:endParaRPr lang="en-US" altLang="ja-JP" sz="1400" dirty="0">
              <a:effectLst/>
              <a:latin typeface="Arial" charset="0"/>
              <a:ea typeface="HG丸ｺﾞｼｯｸM-PRO" pitchFamily="49" charset="-128"/>
            </a:endParaRPr>
          </a:p>
        </p:txBody>
      </p:sp>
      <p:sp>
        <p:nvSpPr>
          <p:cNvPr id="26" name="Rounded Rectangle 25"/>
          <p:cNvSpPr/>
          <p:nvPr/>
        </p:nvSpPr>
        <p:spPr bwMode="auto">
          <a:xfrm>
            <a:off x="1800709" y="4745894"/>
            <a:ext cx="2735858" cy="1917700"/>
          </a:xfrm>
          <a:prstGeom prst="roundRect">
            <a:avLst>
              <a:gd name="adj" fmla="val 6849"/>
            </a:avLst>
          </a:prstGeom>
          <a:solidFill>
            <a:schemeClr val="bg1"/>
          </a:solidFill>
          <a:ln w="38100" cap="flat" cmpd="sng" algn="ctr">
            <a:solidFill>
              <a:schemeClr val="bg1">
                <a:lumMod val="95000"/>
              </a:schemeClr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>
              <a:spcAft>
                <a:spcPts val="0"/>
              </a:spcAft>
              <a:buClr>
                <a:schemeClr val="accent1"/>
              </a:buClr>
              <a:buFont typeface="Arial" pitchFamily="34" charset="0"/>
              <a:buChar char="•"/>
              <a:defRPr/>
            </a:pPr>
            <a:r>
              <a:rPr lang="en-US" altLang="ja-JP" sz="1600" dirty="0">
                <a:effectLst/>
                <a:latin typeface="Arial" charset="0"/>
                <a:ea typeface="HG丸ｺﾞｼｯｸM-PRO" pitchFamily="49" charset="-128"/>
              </a:rPr>
              <a:t> SD </a:t>
            </a:r>
            <a:r>
              <a:rPr lang="ru-RU" altLang="ja-JP" sz="1600" dirty="0" smtClean="0">
                <a:effectLst/>
                <a:latin typeface="Arial" charset="0"/>
                <a:ea typeface="HG丸ｺﾞｼｯｸM-PRO" pitchFamily="49" charset="-128"/>
              </a:rPr>
              <a:t>слот</a:t>
            </a:r>
            <a:endParaRPr lang="en-US" altLang="ja-JP" sz="1600" dirty="0">
              <a:effectLst/>
              <a:latin typeface="Arial" charset="0"/>
              <a:ea typeface="HG丸ｺﾞｼｯｸM-PRO" pitchFamily="49" charset="-128"/>
            </a:endParaRPr>
          </a:p>
          <a:p>
            <a:pPr>
              <a:spcAft>
                <a:spcPts val="0"/>
              </a:spcAft>
              <a:buClr>
                <a:schemeClr val="accent1"/>
              </a:buClr>
              <a:buFont typeface="Arial" pitchFamily="34" charset="0"/>
              <a:buChar char="•"/>
              <a:defRPr/>
            </a:pPr>
            <a:r>
              <a:rPr lang="en-US" altLang="ja-JP" sz="1600" dirty="0">
                <a:effectLst/>
                <a:latin typeface="Arial" charset="0"/>
                <a:ea typeface="HG丸ｺﾞｼｯｸM-PRO" pitchFamily="49" charset="-128"/>
              </a:rPr>
              <a:t> </a:t>
            </a:r>
            <a:r>
              <a:rPr lang="ru-RU" altLang="ja-JP" sz="1600" dirty="0" smtClean="0">
                <a:effectLst/>
                <a:latin typeface="Arial" charset="0"/>
                <a:ea typeface="HG丸ｺﾞｼｯｸM-PRO" pitchFamily="49" charset="-128"/>
              </a:rPr>
              <a:t>Второй</a:t>
            </a:r>
            <a:r>
              <a:rPr lang="en-US" altLang="ja-JP" sz="1600" dirty="0" smtClean="0">
                <a:effectLst/>
                <a:latin typeface="Arial" charset="0"/>
                <a:ea typeface="HG丸ｺﾞｼｯｸM-PRO" pitchFamily="49" charset="-128"/>
              </a:rPr>
              <a:t> </a:t>
            </a:r>
            <a:r>
              <a:rPr lang="en-US" altLang="ja-JP" sz="1600" dirty="0" err="1">
                <a:effectLst/>
                <a:latin typeface="Arial" charset="0"/>
                <a:ea typeface="HG丸ｺﾞｼｯｸM-PRO" pitchFamily="49" charset="-128"/>
              </a:rPr>
              <a:t>CFast</a:t>
            </a:r>
            <a:r>
              <a:rPr lang="en-US" altLang="ja-JP" sz="1600" dirty="0">
                <a:effectLst/>
                <a:latin typeface="Arial" charset="0"/>
                <a:ea typeface="HG丸ｺﾞｼｯｸM-PRO" pitchFamily="49" charset="-128"/>
              </a:rPr>
              <a:t> </a:t>
            </a:r>
            <a:r>
              <a:rPr lang="ru-RU" altLang="ja-JP" sz="1600" dirty="0" smtClean="0">
                <a:effectLst/>
                <a:latin typeface="Arial" charset="0"/>
                <a:ea typeface="HG丸ｺﾞｼｯｸM-PRO" pitchFamily="49" charset="-128"/>
              </a:rPr>
              <a:t>слот</a:t>
            </a:r>
            <a:r>
              <a:rPr lang="en-US" altLang="ja-JP" sz="1600" dirty="0" smtClean="0">
                <a:effectLst/>
                <a:latin typeface="Arial" charset="0"/>
                <a:ea typeface="HG丸ｺﾞｼｯｸM-PRO" pitchFamily="49" charset="-128"/>
              </a:rPr>
              <a:t> </a:t>
            </a:r>
            <a:r>
              <a:rPr lang="ru-RU" altLang="ja-JP" sz="1600" dirty="0" smtClean="0">
                <a:effectLst/>
                <a:latin typeface="Arial" charset="0"/>
                <a:ea typeface="HG丸ｺﾞｼｯｸM-PRO" pitchFamily="49" charset="-128"/>
              </a:rPr>
              <a:t>для ведения журнала или хранения важных данных</a:t>
            </a:r>
            <a:r>
              <a:rPr lang="en-US" altLang="ja-JP" sz="1600" dirty="0" smtClean="0">
                <a:effectLst/>
                <a:latin typeface="Arial" charset="0"/>
                <a:ea typeface="HG丸ｺﾞｼｯｸM-PRO" pitchFamily="49" charset="-128"/>
              </a:rPr>
              <a:t> (</a:t>
            </a:r>
            <a:r>
              <a:rPr lang="ru-RU" altLang="ja-JP" sz="1600" dirty="0" smtClean="0">
                <a:ea typeface="HG丸ｺﾞｼｯｸM-PRO" pitchFamily="49" charset="-128"/>
              </a:rPr>
              <a:t>на</a:t>
            </a:r>
            <a:r>
              <a:rPr lang="en-US" altLang="ja-JP" sz="1600" dirty="0" smtClean="0">
                <a:effectLst/>
                <a:latin typeface="Arial" charset="0"/>
                <a:ea typeface="HG丸ｺﾞｼｯｸM-PRO" pitchFamily="49" charset="-128"/>
              </a:rPr>
              <a:t> </a:t>
            </a:r>
            <a:r>
              <a:rPr lang="en-US" altLang="ja-JP" sz="1600" dirty="0">
                <a:effectLst/>
                <a:latin typeface="Arial" charset="0"/>
                <a:ea typeface="HG丸ｺﾞｼｯｸM-PRO" pitchFamily="49" charset="-128"/>
              </a:rPr>
              <a:t>Open Box)</a:t>
            </a:r>
            <a:endParaRPr lang="en-US" altLang="ja-JP" sz="1600" dirty="0">
              <a:latin typeface="Arial" charset="0"/>
              <a:ea typeface="HG丸ｺﾞｼｯｸM-PRO" pitchFamily="49" charset="-128"/>
            </a:endParaRPr>
          </a:p>
        </p:txBody>
      </p:sp>
      <p:sp>
        <p:nvSpPr>
          <p:cNvPr id="72" name="Rectangle 71"/>
          <p:cNvSpPr/>
          <p:nvPr/>
        </p:nvSpPr>
        <p:spPr>
          <a:xfrm>
            <a:off x="1818172" y="4431569"/>
            <a:ext cx="2574925" cy="31393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80000"/>
              </a:lnSpc>
              <a:spcAft>
                <a:spcPts val="1200"/>
              </a:spcAft>
              <a:buClr>
                <a:schemeClr val="accent1"/>
              </a:buClr>
              <a:defRPr/>
            </a:pPr>
            <a:r>
              <a:rPr lang="en-US" dirty="0">
                <a:solidFill>
                  <a:srgbClr val="00B0F0"/>
                </a:solidFill>
                <a:latin typeface="Arial" charset="0"/>
                <a:ea typeface="HG丸ｺﾞｼｯｸM-PRO" pitchFamily="49" charset="-128"/>
              </a:rPr>
              <a:t> </a:t>
            </a:r>
            <a:r>
              <a:rPr lang="ru-RU" b="1" dirty="0" smtClean="0">
                <a:solidFill>
                  <a:srgbClr val="00B050"/>
                </a:solidFill>
                <a:effectLst/>
                <a:latin typeface="Arial" charset="0"/>
                <a:ea typeface="HG丸ｺﾞｼｯｸM-PRO" pitchFamily="49" charset="-128"/>
              </a:rPr>
              <a:t>Хранение данных</a:t>
            </a:r>
            <a:endParaRPr lang="en-US" b="1" dirty="0">
              <a:solidFill>
                <a:srgbClr val="00B050"/>
              </a:solidFill>
              <a:effectLst/>
              <a:latin typeface="Arial" charset="0"/>
              <a:ea typeface="HG丸ｺﾞｼｯｸM-PRO" pitchFamily="49" charset="-128"/>
            </a:endParaRPr>
          </a:p>
        </p:txBody>
      </p:sp>
      <p:pic>
        <p:nvPicPr>
          <p:cNvPr id="1038" name="Picture 1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97996" y="4710969"/>
            <a:ext cx="468312" cy="51276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6922071" y="4279169"/>
          <a:ext cx="612775" cy="755650"/>
        </p:xfrm>
        <a:graphic>
          <a:graphicData uri="http://schemas.openxmlformats.org/presentationml/2006/ole">
            <p:oleObj spid="_x0000_s51202" name="Bitmap Image" r:id="rId4" imgW="1600200" imgH="1971675" progId="PBrush">
              <p:embed/>
            </p:oleObj>
          </a:graphicData>
        </a:graphic>
      </p:graphicFrame>
      <p:pic>
        <p:nvPicPr>
          <p:cNvPr id="1039" name="Picture 3" descr="http://www.ventespriveesbmw.fr/wp-content/uploads/2013/02/1360791467_web_camera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97996" y="4045806"/>
            <a:ext cx="593725" cy="592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2" name="Line 18"/>
          <p:cNvSpPr>
            <a:spLocks noChangeShapeType="1"/>
          </p:cNvSpPr>
          <p:nvPr/>
        </p:nvSpPr>
        <p:spPr bwMode="auto">
          <a:xfrm flipV="1">
            <a:off x="6598221" y="4926869"/>
            <a:ext cx="488950" cy="952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solidFill>
                <a:srgbClr val="626469"/>
              </a:solidFill>
              <a:latin typeface="Arial" charset="0"/>
            </a:endParaRPr>
          </a:p>
        </p:txBody>
      </p:sp>
      <p:sp>
        <p:nvSpPr>
          <p:cNvPr id="83" name="Line 18"/>
          <p:cNvSpPr>
            <a:spLocks noChangeShapeType="1"/>
          </p:cNvSpPr>
          <p:nvPr/>
        </p:nvSpPr>
        <p:spPr bwMode="auto">
          <a:xfrm>
            <a:off x="5050408" y="4934806"/>
            <a:ext cx="3810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solidFill>
                <a:srgbClr val="626469"/>
              </a:solidFill>
              <a:latin typeface="Arial" charset="0"/>
            </a:endParaRPr>
          </a:p>
        </p:txBody>
      </p:sp>
      <p:sp>
        <p:nvSpPr>
          <p:cNvPr id="84" name="Line 18"/>
          <p:cNvSpPr>
            <a:spLocks noChangeShapeType="1"/>
          </p:cNvSpPr>
          <p:nvPr/>
        </p:nvSpPr>
        <p:spPr bwMode="auto">
          <a:xfrm>
            <a:off x="5050408" y="4422044"/>
            <a:ext cx="3810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solidFill>
                <a:srgbClr val="626469"/>
              </a:solidFill>
              <a:latin typeface="Arial" charset="0"/>
            </a:endParaRPr>
          </a:p>
        </p:txBody>
      </p:sp>
      <p:pic>
        <p:nvPicPr>
          <p:cNvPr id="1043" name="Picture 23" descr="https://encrypted-tbn3.gstatic.com/images?q=tbn:ANd9GcSc3zNHEyjuCxZfRF4Oc0WKzsdeIdsea5CV4ky0PRrQTP_m3yEC3Q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706171" y="3494944"/>
            <a:ext cx="431800" cy="420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44" name="図 60" descr="PDF.jpg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-789592">
            <a:off x="6242621" y="3531456"/>
            <a:ext cx="365125" cy="39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45" name="Picture 471" descr="http://ts2.mm.bing.net/th?id=H.5040991377687661&amp;w=156&amp;h=149&amp;c=7&amp;rs=1&amp;pid=1.7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626671" y="5242781"/>
            <a:ext cx="431800" cy="41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46" name="Picture 11" descr="https://encrypted-tbn1.gstatic.com/images?q=tbn:ANd9GcRLe84iWDKgJQdjhWbhzZWONxh2Vui874AOhFriTY8zFyGu3inP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266308" y="3494944"/>
            <a:ext cx="431800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47" name="Picture 37" descr="http://ts1.mm.bing.net/th?id=H.4521819895367092&amp;pid=1.7&amp;w=136&amp;h=141&amp;c=7&amp;rs=1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 rot="1282828">
            <a:off x="5809233" y="3545744"/>
            <a:ext cx="339725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48" name="Picture 888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129908" y="5282469"/>
            <a:ext cx="431800" cy="363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" name="Rectangle 35"/>
          <p:cNvSpPr/>
          <p:nvPr/>
        </p:nvSpPr>
        <p:spPr>
          <a:xfrm>
            <a:off x="5518721" y="5944456"/>
            <a:ext cx="960437" cy="306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fr-FR" altLang="ja-JP" sz="1400" i="1" dirty="0">
                <a:effectLst/>
                <a:latin typeface="Arial" charset="0"/>
                <a:ea typeface="HG丸ｺﾞｼｯｸM-PRO" pitchFamily="49" charset="-128"/>
              </a:rPr>
              <a:t>Open box</a:t>
            </a:r>
            <a:endParaRPr lang="en-US" sz="1400" dirty="0"/>
          </a:p>
        </p:txBody>
      </p:sp>
      <p:pic>
        <p:nvPicPr>
          <p:cNvPr id="1054" name="Picture 2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3024672" y="6041294"/>
            <a:ext cx="360362" cy="484187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</p:spPr>
      </p:pic>
      <p:pic>
        <p:nvPicPr>
          <p:cNvPr id="1055" name="Picture 5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3600934" y="5871431"/>
            <a:ext cx="755650" cy="65087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</p:pic>
      <p:pic>
        <p:nvPicPr>
          <p:cNvPr id="1056" name="Picture 37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2016609" y="2702781"/>
            <a:ext cx="2065338" cy="16510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</p:pic>
      <p:pic>
        <p:nvPicPr>
          <p:cNvPr id="1057" name="Picture 38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5447283" y="4185506"/>
            <a:ext cx="1179513" cy="93345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</p:pic>
      <p:pic>
        <p:nvPicPr>
          <p:cNvPr id="1058" name="Picture 7" descr="https://encrypted-tbn1.gstatic.com/images?q=tbn:ANd9GcRzvHAJfP5NRnPPapOeU949Mfnr2HxrQVPQZ4y9DW63JQFTEBrY6Q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5515546" y="4287106"/>
            <a:ext cx="992187" cy="731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Rectangle 69"/>
          <p:cNvSpPr>
            <a:spLocks noChangeArrowheads="1"/>
          </p:cNvSpPr>
          <p:nvPr/>
        </p:nvSpPr>
        <p:spPr bwMode="auto">
          <a:xfrm>
            <a:off x="0" y="5571237"/>
            <a:ext cx="5459551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kumimoji="1" lang="en-US" altLang="ja-JP" sz="1400" b="1" dirty="0" smtClean="0">
                <a:solidFill>
                  <a:srgbClr val="009530"/>
                </a:solidFill>
                <a:ea typeface="ＭＳ Ｐゴシック" charset="-128"/>
              </a:rPr>
              <a:t>	MDA</a:t>
            </a:r>
            <a:r>
              <a:rPr kumimoji="1" lang="en-US" altLang="ja-JP" sz="1400" b="1" dirty="0" smtClean="0">
                <a:solidFill>
                  <a:srgbClr val="009530"/>
                </a:solidFill>
                <a:ea typeface="ＭＳ Ｐゴシック" charset="-128"/>
              </a:rPr>
              <a:t> </a:t>
            </a:r>
            <a:r>
              <a:rPr kumimoji="1" lang="en-US" altLang="ja-JP" sz="1400" b="1" dirty="0">
                <a:solidFill>
                  <a:srgbClr val="009530"/>
                </a:solidFill>
                <a:ea typeface="ＭＳ Ｐゴシック" charset="-128"/>
              </a:rPr>
              <a:t>: </a:t>
            </a:r>
            <a:endParaRPr kumimoji="1" lang="en-US" altLang="ja-JP" sz="1400" b="1" dirty="0" smtClean="0">
              <a:solidFill>
                <a:srgbClr val="009530"/>
              </a:solidFill>
              <a:ea typeface="ＭＳ Ｐゴシック" charset="-128"/>
            </a:endParaRPr>
          </a:p>
          <a:p>
            <a:pPr lvl="1"/>
            <a:r>
              <a:rPr kumimoji="1" lang="ru-RU" altLang="ja-JP" sz="1400" dirty="0" smtClean="0">
                <a:solidFill>
                  <a:srgbClr val="009530"/>
                </a:solidFill>
                <a:ea typeface="ＭＳ Ｐゴシック" charset="-128"/>
              </a:rPr>
              <a:t>2 х Гигабит</a:t>
            </a:r>
            <a:r>
              <a:rPr kumimoji="1" lang="en-US" altLang="ja-JP" sz="1400" dirty="0" smtClean="0">
                <a:solidFill>
                  <a:srgbClr val="009530"/>
                </a:solidFill>
                <a:ea typeface="ＭＳ Ｐゴシック" charset="-128"/>
              </a:rPr>
              <a:t> </a:t>
            </a:r>
            <a:r>
              <a:rPr kumimoji="1" lang="en-US" altLang="ja-JP" sz="1400" dirty="0" smtClean="0">
                <a:solidFill>
                  <a:srgbClr val="009530"/>
                </a:solidFill>
                <a:ea typeface="ＭＳ Ｐゴシック" charset="-128"/>
              </a:rPr>
              <a:t>Ethernet </a:t>
            </a:r>
            <a:r>
              <a:rPr kumimoji="1" lang="en-US" altLang="ja-JP" sz="1400" dirty="0" smtClean="0">
                <a:solidFill>
                  <a:srgbClr val="009530"/>
                </a:solidFill>
                <a:ea typeface="ＭＳ Ｐゴシック" charset="-128"/>
              </a:rPr>
              <a:t>(</a:t>
            </a:r>
            <a:r>
              <a:rPr kumimoji="1" lang="ru-RU" altLang="ja-JP" sz="1400" dirty="0" smtClean="0">
                <a:solidFill>
                  <a:srgbClr val="009530"/>
                </a:solidFill>
                <a:ea typeface="ＭＳ Ｐゴシック" charset="-128"/>
              </a:rPr>
              <a:t>снизу</a:t>
            </a:r>
            <a:r>
              <a:rPr kumimoji="1" lang="en-US" altLang="ja-JP" sz="1400" dirty="0" smtClean="0">
                <a:solidFill>
                  <a:srgbClr val="009530"/>
                </a:solidFill>
                <a:ea typeface="ＭＳ Ｐゴシック" charset="-128"/>
              </a:rPr>
              <a:t>)</a:t>
            </a:r>
            <a:endParaRPr kumimoji="1" lang="en-US" altLang="ja-JP" sz="1400" dirty="0" smtClean="0">
              <a:solidFill>
                <a:srgbClr val="009530"/>
              </a:solidFill>
              <a:ea typeface="ＭＳ Ｐゴシック" charset="-128"/>
            </a:endParaRPr>
          </a:p>
          <a:p>
            <a:pPr fontAlgn="t"/>
            <a:r>
              <a:rPr kumimoji="1" lang="en-US" altLang="ja-JP" sz="1400" dirty="0" smtClean="0">
                <a:solidFill>
                  <a:srgbClr val="009530"/>
                </a:solidFill>
                <a:ea typeface="ＭＳ Ｐゴシック" charset="-128"/>
              </a:rPr>
              <a:t>       </a:t>
            </a:r>
            <a:r>
              <a:rPr kumimoji="1" lang="ru-RU" altLang="ja-JP" sz="1400" dirty="0" smtClean="0">
                <a:solidFill>
                  <a:srgbClr val="009530"/>
                </a:solidFill>
                <a:ea typeface="ＭＳ Ｐゴシック" charset="-128"/>
              </a:rPr>
              <a:t>Возможность питания через дисплей</a:t>
            </a:r>
            <a:endParaRPr kumimoji="1" lang="en-US" altLang="ja-JP" sz="1400" dirty="0" smtClean="0">
              <a:solidFill>
                <a:srgbClr val="009530"/>
              </a:solidFill>
              <a:ea typeface="ＭＳ Ｐゴシック" charset="-128"/>
            </a:endParaRPr>
          </a:p>
          <a:p>
            <a:pPr fontAlgn="t"/>
            <a:r>
              <a:rPr kumimoji="1" lang="en-US" sz="1400" b="1" dirty="0" smtClean="0">
                <a:solidFill>
                  <a:srgbClr val="009530"/>
                </a:solidFill>
                <a:ea typeface="ＭＳ Ｐゴシック" charset="-128"/>
              </a:rPr>
              <a:t>      </a:t>
            </a:r>
            <a:r>
              <a:rPr kumimoji="1" lang="en-US" sz="1400" b="1" dirty="0" smtClean="0"/>
              <a:t> </a:t>
            </a:r>
            <a:r>
              <a:rPr kumimoji="1" lang="ru-RU" sz="1400" dirty="0" smtClean="0">
                <a:solidFill>
                  <a:srgbClr val="009530"/>
                </a:solidFill>
              </a:rPr>
              <a:t>Режим сервера</a:t>
            </a:r>
            <a:r>
              <a:rPr kumimoji="1" lang="en-US" sz="1400" dirty="0" smtClean="0">
                <a:solidFill>
                  <a:srgbClr val="009530"/>
                </a:solidFill>
              </a:rPr>
              <a:t> :</a:t>
            </a:r>
            <a:r>
              <a:rPr kumimoji="1" lang="ru-RU" sz="1400" dirty="0" smtClean="0">
                <a:solidFill>
                  <a:srgbClr val="009530"/>
                </a:solidFill>
              </a:rPr>
              <a:t> Клон</a:t>
            </a:r>
            <a:r>
              <a:rPr kumimoji="1" lang="en-US" sz="1400" dirty="0" smtClean="0">
                <a:solidFill>
                  <a:srgbClr val="009530"/>
                </a:solidFill>
              </a:rPr>
              <a:t> ,</a:t>
            </a:r>
            <a:r>
              <a:rPr kumimoji="1" lang="ru-RU" sz="1400" dirty="0" smtClean="0">
                <a:solidFill>
                  <a:srgbClr val="009530"/>
                </a:solidFill>
              </a:rPr>
              <a:t> Расширить</a:t>
            </a:r>
            <a:r>
              <a:rPr kumimoji="1" lang="en-US" sz="1400" dirty="0" smtClean="0">
                <a:solidFill>
                  <a:srgbClr val="009530"/>
                </a:solidFill>
              </a:rPr>
              <a:t> </a:t>
            </a:r>
            <a:r>
              <a:rPr kumimoji="1" lang="ru-RU" sz="1400" dirty="0" smtClean="0">
                <a:solidFill>
                  <a:srgbClr val="009530"/>
                </a:solidFill>
              </a:rPr>
              <a:t>для</a:t>
            </a:r>
            <a:r>
              <a:rPr kumimoji="1" lang="en-US" sz="1400" dirty="0" smtClean="0">
                <a:solidFill>
                  <a:srgbClr val="009530"/>
                </a:solidFill>
              </a:rPr>
              <a:t> </a:t>
            </a:r>
            <a:r>
              <a:rPr kumimoji="1" lang="en-US" sz="1400" dirty="0" smtClean="0">
                <a:solidFill>
                  <a:srgbClr val="009530"/>
                </a:solidFill>
              </a:rPr>
              <a:t>Open Box</a:t>
            </a:r>
            <a:endParaRPr kumimoji="1" lang="ja-JP" altLang="fr-FR" sz="1400" dirty="0" smtClean="0">
              <a:solidFill>
                <a:srgbClr val="009530"/>
              </a:solidFill>
            </a:endParaRPr>
          </a:p>
          <a:p>
            <a:pPr fontAlgn="t"/>
            <a:r>
              <a:rPr kumimoji="1" lang="en-US" sz="1400" dirty="0" smtClean="0">
                <a:solidFill>
                  <a:srgbClr val="009530"/>
                </a:solidFill>
              </a:rPr>
              <a:t>       </a:t>
            </a:r>
            <a:endParaRPr kumimoji="1" lang="en-US" altLang="ja-JP" sz="1400" dirty="0">
              <a:solidFill>
                <a:srgbClr val="009530"/>
              </a:solidFill>
              <a:ea typeface="ＭＳ Ｐゴシック" charset="-128"/>
            </a:endParaRPr>
          </a:p>
        </p:txBody>
      </p:sp>
      <p:sp>
        <p:nvSpPr>
          <p:cNvPr id="49" name="Titre 1"/>
          <p:cNvSpPr txBox="1">
            <a:spLocks/>
          </p:cNvSpPr>
          <p:nvPr/>
        </p:nvSpPr>
        <p:spPr>
          <a:xfrm>
            <a:off x="447748" y="116632"/>
            <a:ext cx="8229600" cy="926306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9530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Magelis</a:t>
            </a:r>
            <a: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9530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 GTU ,</a:t>
            </a:r>
            <a:r>
              <a:rPr kumimoji="0" lang="en-US" sz="3600" b="1" i="0" u="none" strike="noStrike" kern="1200" cap="none" spc="0" normalizeH="0" noProof="0" dirty="0" smtClean="0">
                <a:ln>
                  <a:noFill/>
                </a:ln>
                <a:solidFill>
                  <a:srgbClr val="009530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 </a:t>
            </a:r>
            <a:r>
              <a:rPr kumimoji="0" lang="ru-RU" sz="3600" b="1" i="0" u="none" strike="noStrike" kern="1200" cap="none" spc="0" normalizeH="0" noProof="0" dirty="0" smtClean="0">
                <a:ln>
                  <a:noFill/>
                </a:ln>
                <a:solidFill>
                  <a:srgbClr val="009530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Адаптер для нескольких дисплеев (</a:t>
            </a:r>
            <a:r>
              <a:rPr kumimoji="0" lang="en-US" sz="3600" b="1" i="0" u="none" strike="noStrike" kern="1200" cap="none" spc="0" normalizeH="0" noProof="0" dirty="0" smtClean="0">
                <a:ln>
                  <a:noFill/>
                </a:ln>
                <a:solidFill>
                  <a:srgbClr val="009530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MDA</a:t>
            </a:r>
            <a:r>
              <a:rPr kumimoji="0" lang="ru-RU" sz="3600" b="1" i="0" u="none" strike="noStrike" kern="1200" cap="none" spc="0" normalizeH="0" noProof="0" dirty="0" smtClean="0">
                <a:ln>
                  <a:noFill/>
                </a:ln>
                <a:solidFill>
                  <a:srgbClr val="009530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)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009530"/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50" name="Rectangle 49"/>
          <p:cNvSpPr/>
          <p:nvPr/>
        </p:nvSpPr>
        <p:spPr>
          <a:xfrm>
            <a:off x="801832" y="1200166"/>
            <a:ext cx="647208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altLang="ja-JP" sz="2000" dirty="0" smtClean="0">
                <a:solidFill>
                  <a:schemeClr val="tx2"/>
                </a:solidFill>
              </a:rPr>
              <a:t>Конфигурирование</a:t>
            </a:r>
            <a:r>
              <a:rPr lang="en-US" altLang="ja-JP" sz="2000" dirty="0" smtClean="0">
                <a:solidFill>
                  <a:schemeClr val="tx2"/>
                </a:solidFill>
              </a:rPr>
              <a:t> </a:t>
            </a:r>
            <a:r>
              <a:rPr lang="en-US" altLang="ja-JP" sz="2000" dirty="0" smtClean="0">
                <a:solidFill>
                  <a:schemeClr val="tx2"/>
                </a:solidFill>
              </a:rPr>
              <a:t>: </a:t>
            </a:r>
            <a:r>
              <a:rPr lang="ru-RU" altLang="ja-JP" sz="2000" dirty="0" smtClean="0">
                <a:solidFill>
                  <a:srgbClr val="777777"/>
                </a:solidFill>
              </a:rPr>
              <a:t>только</a:t>
            </a:r>
            <a:r>
              <a:rPr lang="en-US" altLang="ja-JP" sz="2000" dirty="0" smtClean="0">
                <a:solidFill>
                  <a:srgbClr val="777777"/>
                </a:solidFill>
              </a:rPr>
              <a:t> </a:t>
            </a:r>
            <a:r>
              <a:rPr lang="ru-RU" altLang="ja-JP" sz="2000" dirty="0" smtClean="0">
                <a:solidFill>
                  <a:srgbClr val="777777"/>
                </a:solidFill>
              </a:rPr>
              <a:t>через </a:t>
            </a:r>
            <a:r>
              <a:rPr lang="en-US" altLang="ja-JP" sz="2000" dirty="0" smtClean="0">
                <a:solidFill>
                  <a:srgbClr val="777777"/>
                </a:solidFill>
              </a:rPr>
              <a:t>VJXD</a:t>
            </a:r>
            <a:endParaRPr lang="en-US" altLang="ja-JP" sz="2000" dirty="0" smtClean="0">
              <a:solidFill>
                <a:schemeClr val="tx2"/>
              </a:solidFill>
            </a:endParaRPr>
          </a:p>
          <a:p>
            <a:pPr>
              <a:buFont typeface="Wingdings" pitchFamily="2" charset="2"/>
              <a:buChar char="Ø"/>
            </a:pPr>
            <a:r>
              <a:rPr lang="ru-RU" altLang="ja-JP" sz="2000" dirty="0" smtClean="0">
                <a:solidFill>
                  <a:schemeClr val="tx2"/>
                </a:solidFill>
              </a:rPr>
              <a:t>Примеры использования</a:t>
            </a:r>
            <a:r>
              <a:rPr lang="en-US" altLang="ja-JP" sz="2000" dirty="0" smtClean="0">
                <a:solidFill>
                  <a:schemeClr val="tx2"/>
                </a:solidFill>
              </a:rPr>
              <a:t>:</a:t>
            </a:r>
            <a:endParaRPr lang="en-US" altLang="ja-JP" sz="2000" dirty="0" smtClean="0">
              <a:solidFill>
                <a:schemeClr val="tx2"/>
              </a:solidFill>
            </a:endParaRPr>
          </a:p>
          <a:p>
            <a:pPr lvl="2">
              <a:buFontTx/>
              <a:buChar char="-"/>
            </a:pPr>
            <a:r>
              <a:rPr lang="en-US" altLang="ja-JP" sz="2000" dirty="0" smtClean="0">
                <a:solidFill>
                  <a:srgbClr val="777777"/>
                </a:solidFill>
              </a:rPr>
              <a:t> </a:t>
            </a:r>
            <a:r>
              <a:rPr lang="ru-RU" altLang="ja-JP" sz="2000" dirty="0" smtClean="0">
                <a:solidFill>
                  <a:srgbClr val="777777"/>
                </a:solidFill>
              </a:rPr>
              <a:t>Несколько дисплеев</a:t>
            </a:r>
            <a:r>
              <a:rPr lang="en-US" altLang="ja-JP" sz="2000" dirty="0" smtClean="0">
                <a:solidFill>
                  <a:srgbClr val="777777"/>
                </a:solidFill>
              </a:rPr>
              <a:t> </a:t>
            </a:r>
            <a:r>
              <a:rPr lang="en-US" altLang="ja-JP" sz="2000" dirty="0" smtClean="0">
                <a:solidFill>
                  <a:srgbClr val="777777"/>
                </a:solidFill>
              </a:rPr>
              <a:t>HMI</a:t>
            </a:r>
          </a:p>
          <a:p>
            <a:pPr lvl="2">
              <a:buFontTx/>
              <a:buChar char="-"/>
            </a:pPr>
            <a:r>
              <a:rPr lang="en-US" altLang="ja-JP" sz="2000" dirty="0" smtClean="0">
                <a:solidFill>
                  <a:srgbClr val="777777"/>
                </a:solidFill>
              </a:rPr>
              <a:t> </a:t>
            </a:r>
            <a:r>
              <a:rPr lang="ru-RU" altLang="ja-JP" sz="2000" dirty="0" smtClean="0">
                <a:solidFill>
                  <a:srgbClr val="777777"/>
                </a:solidFill>
              </a:rPr>
              <a:t>Удаленный дисплей</a:t>
            </a:r>
            <a:r>
              <a:rPr lang="en-US" altLang="ja-JP" sz="2000" dirty="0" smtClean="0">
                <a:solidFill>
                  <a:srgbClr val="777777"/>
                </a:solidFill>
              </a:rPr>
              <a:t> </a:t>
            </a:r>
            <a:r>
              <a:rPr lang="en-US" altLang="ja-JP" sz="2000" dirty="0" smtClean="0">
                <a:solidFill>
                  <a:srgbClr val="777777"/>
                </a:solidFill>
              </a:rPr>
              <a:t>HMI</a:t>
            </a:r>
            <a:endParaRPr lang="fr-FR" dirty="0">
              <a:solidFill>
                <a:srgbClr val="777777"/>
              </a:solidFill>
            </a:endParaRPr>
          </a:p>
        </p:txBody>
      </p:sp>
      <p:grpSp>
        <p:nvGrpSpPr>
          <p:cNvPr id="2" name="グループ化 56"/>
          <p:cNvGrpSpPr>
            <a:grpSpLocks/>
          </p:cNvGrpSpPr>
          <p:nvPr/>
        </p:nvGrpSpPr>
        <p:grpSpPr bwMode="auto">
          <a:xfrm>
            <a:off x="250825" y="2599139"/>
            <a:ext cx="7915799" cy="2875703"/>
            <a:chOff x="-70546" y="1674227"/>
            <a:chExt cx="11645070" cy="4705756"/>
          </a:xfrm>
        </p:grpSpPr>
        <p:pic>
          <p:nvPicPr>
            <p:cNvPr id="52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-70546" y="3260725"/>
              <a:ext cx="2035873" cy="14556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3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292080" y="2408710"/>
              <a:ext cx="1296144" cy="1018945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</p:spPr>
        </p:pic>
        <p:sp>
          <p:nvSpPr>
            <p:cNvPr id="54" name="テキスト ボックス 8"/>
            <p:cNvSpPr txBox="1"/>
            <p:nvPr/>
          </p:nvSpPr>
          <p:spPr>
            <a:xfrm>
              <a:off x="898645" y="2443035"/>
              <a:ext cx="588521" cy="92220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kumimoji="1" lang="en-US" altLang="ja-JP" sz="5400" b="1" dirty="0">
                  <a:solidFill>
                    <a:srgbClr val="00B050"/>
                  </a:solidFill>
                </a:rPr>
                <a:t>+</a:t>
              </a:r>
              <a:endParaRPr kumimoji="1" lang="ja-JP" altLang="en-US" sz="5400" b="1" dirty="0">
                <a:solidFill>
                  <a:srgbClr val="00B050"/>
                </a:solidFill>
              </a:endParaRPr>
            </a:p>
          </p:txBody>
        </p:sp>
        <p:pic>
          <p:nvPicPr>
            <p:cNvPr id="55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220072" y="3848870"/>
              <a:ext cx="1296144" cy="10189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6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220072" y="5361038"/>
              <a:ext cx="1296144" cy="10189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7" name="テキスト ボックス 14"/>
            <p:cNvSpPr txBox="1"/>
            <p:nvPr/>
          </p:nvSpPr>
          <p:spPr>
            <a:xfrm>
              <a:off x="6515280" y="2408623"/>
              <a:ext cx="588521" cy="92220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kumimoji="1" lang="en-US" altLang="ja-JP" sz="5400" b="1" dirty="0">
                  <a:solidFill>
                    <a:srgbClr val="00B050"/>
                  </a:solidFill>
                </a:rPr>
                <a:t>+</a:t>
              </a:r>
              <a:endParaRPr kumimoji="1" lang="ja-JP" altLang="en-US" sz="5400" b="1" dirty="0">
                <a:solidFill>
                  <a:srgbClr val="00B050"/>
                </a:solidFill>
              </a:endParaRPr>
            </a:p>
          </p:txBody>
        </p:sp>
        <p:sp>
          <p:nvSpPr>
            <p:cNvPr id="60" name="テキスト ボックス 15"/>
            <p:cNvSpPr txBox="1"/>
            <p:nvPr/>
          </p:nvSpPr>
          <p:spPr>
            <a:xfrm>
              <a:off x="6498933" y="3959486"/>
              <a:ext cx="588521" cy="92480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kumimoji="1" lang="en-US" altLang="ja-JP" sz="5400" b="1" dirty="0">
                  <a:solidFill>
                    <a:srgbClr val="00B050"/>
                  </a:solidFill>
                </a:rPr>
                <a:t>+</a:t>
              </a:r>
              <a:endParaRPr kumimoji="1" lang="ja-JP" altLang="en-US" sz="5400" b="1" dirty="0">
                <a:solidFill>
                  <a:srgbClr val="00B050"/>
                </a:solidFill>
              </a:endParaRPr>
            </a:p>
          </p:txBody>
        </p:sp>
        <p:sp>
          <p:nvSpPr>
            <p:cNvPr id="61" name="テキスト ボックス 16"/>
            <p:cNvSpPr txBox="1"/>
            <p:nvPr/>
          </p:nvSpPr>
          <p:spPr>
            <a:xfrm>
              <a:off x="6480250" y="5396048"/>
              <a:ext cx="588521" cy="92220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kumimoji="1" lang="en-US" altLang="ja-JP" sz="5400" b="1" dirty="0">
                  <a:solidFill>
                    <a:srgbClr val="00B050"/>
                  </a:solidFill>
                </a:rPr>
                <a:t>+</a:t>
              </a:r>
              <a:endParaRPr kumimoji="1" lang="ja-JP" altLang="en-US" sz="5400" b="1" dirty="0">
                <a:solidFill>
                  <a:srgbClr val="00B050"/>
                </a:solidFill>
              </a:endParaRPr>
            </a:p>
          </p:txBody>
        </p:sp>
        <p:cxnSp>
          <p:nvCxnSpPr>
            <p:cNvPr id="62" name="直線コネクタ 18"/>
            <p:cNvCxnSpPr>
              <a:cxnSpLocks noChangeShapeType="1"/>
            </p:cNvCxnSpPr>
            <p:nvPr/>
          </p:nvCxnSpPr>
          <p:spPr bwMode="auto">
            <a:xfrm>
              <a:off x="1922309" y="3869359"/>
              <a:ext cx="806430" cy="1"/>
            </a:xfrm>
            <a:prstGeom prst="line">
              <a:avLst/>
            </a:prstGeom>
            <a:noFill/>
            <a:ln w="38100" algn="ctr">
              <a:solidFill>
                <a:srgbClr val="009530"/>
              </a:solidFill>
              <a:round/>
              <a:headEnd type="none" w="sm" len="sm"/>
              <a:tailEnd type="none" w="sm" len="sm"/>
            </a:ln>
          </p:spPr>
        </p:cxnSp>
        <p:cxnSp>
          <p:nvCxnSpPr>
            <p:cNvPr id="63" name="直線コネクタ 19"/>
            <p:cNvCxnSpPr>
              <a:cxnSpLocks noChangeShapeType="1"/>
            </p:cNvCxnSpPr>
            <p:nvPr/>
          </p:nvCxnSpPr>
          <p:spPr bwMode="auto">
            <a:xfrm>
              <a:off x="2699792" y="3002063"/>
              <a:ext cx="2592288" cy="0"/>
            </a:xfrm>
            <a:prstGeom prst="line">
              <a:avLst/>
            </a:prstGeom>
            <a:noFill/>
            <a:ln w="38100" algn="ctr">
              <a:solidFill>
                <a:srgbClr val="009530"/>
              </a:solidFill>
              <a:round/>
              <a:headEnd type="none" w="sm" len="sm"/>
              <a:tailEnd type="none" w="sm" len="sm"/>
            </a:ln>
          </p:spPr>
        </p:cxnSp>
        <p:cxnSp>
          <p:nvCxnSpPr>
            <p:cNvPr id="64" name="直線コネクタ 20"/>
            <p:cNvCxnSpPr>
              <a:cxnSpLocks noChangeShapeType="1"/>
            </p:cNvCxnSpPr>
            <p:nvPr/>
          </p:nvCxnSpPr>
          <p:spPr bwMode="auto">
            <a:xfrm>
              <a:off x="4355976" y="4293096"/>
              <a:ext cx="864096" cy="0"/>
            </a:xfrm>
            <a:prstGeom prst="line">
              <a:avLst/>
            </a:prstGeom>
            <a:noFill/>
            <a:ln w="38100" algn="ctr">
              <a:solidFill>
                <a:srgbClr val="009530"/>
              </a:solidFill>
              <a:round/>
              <a:headEnd type="none" w="sm" len="sm"/>
              <a:tailEnd type="none" w="sm" len="sm"/>
            </a:ln>
          </p:spPr>
        </p:cxnSp>
        <p:cxnSp>
          <p:nvCxnSpPr>
            <p:cNvPr id="65" name="直線コネクタ 21"/>
            <p:cNvCxnSpPr>
              <a:cxnSpLocks noChangeShapeType="1"/>
            </p:cNvCxnSpPr>
            <p:nvPr/>
          </p:nvCxnSpPr>
          <p:spPr bwMode="auto">
            <a:xfrm>
              <a:off x="4355976" y="5733256"/>
              <a:ext cx="864096" cy="0"/>
            </a:xfrm>
            <a:prstGeom prst="line">
              <a:avLst/>
            </a:prstGeom>
            <a:noFill/>
            <a:ln w="38100" algn="ctr">
              <a:solidFill>
                <a:srgbClr val="009530"/>
              </a:solidFill>
              <a:round/>
              <a:headEnd type="none" w="sm" len="sm"/>
              <a:tailEnd type="none" w="sm" len="sm"/>
            </a:ln>
          </p:spPr>
        </p:cxnSp>
        <p:cxnSp>
          <p:nvCxnSpPr>
            <p:cNvPr id="66" name="直線コネクタ 22"/>
            <p:cNvCxnSpPr>
              <a:cxnSpLocks noChangeShapeType="1"/>
            </p:cNvCxnSpPr>
            <p:nvPr/>
          </p:nvCxnSpPr>
          <p:spPr bwMode="auto">
            <a:xfrm>
              <a:off x="4375024" y="3198112"/>
              <a:ext cx="0" cy="1094984"/>
            </a:xfrm>
            <a:prstGeom prst="line">
              <a:avLst/>
            </a:prstGeom>
            <a:noFill/>
            <a:ln w="38100" algn="ctr">
              <a:solidFill>
                <a:srgbClr val="009530"/>
              </a:solidFill>
              <a:round/>
              <a:headEnd type="none" w="sm" len="sm"/>
              <a:tailEnd type="none" w="sm" len="sm"/>
            </a:ln>
          </p:spPr>
        </p:cxnSp>
        <p:sp>
          <p:nvSpPr>
            <p:cNvPr id="67" name="テキスト ボックス 25"/>
            <p:cNvSpPr txBox="1"/>
            <p:nvPr/>
          </p:nvSpPr>
          <p:spPr>
            <a:xfrm>
              <a:off x="9205659" y="2595662"/>
              <a:ext cx="2368865" cy="95691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kumimoji="1" lang="en-US" altLang="ja-JP" sz="1600" b="1" dirty="0">
                  <a:solidFill>
                    <a:srgbClr val="777777"/>
                  </a:solidFill>
                  <a:effectLst/>
                </a:rPr>
                <a:t>GTU  </a:t>
              </a:r>
              <a:r>
                <a:rPr kumimoji="1" lang="ru-RU" altLang="ja-JP" sz="1600" b="1" dirty="0" smtClean="0">
                  <a:solidFill>
                    <a:srgbClr val="777777"/>
                  </a:solidFill>
                </a:rPr>
                <a:t>Дисплей</a:t>
              </a:r>
              <a:endParaRPr kumimoji="1" lang="en-US" altLang="ja-JP" sz="1600" b="1" dirty="0">
                <a:solidFill>
                  <a:srgbClr val="777777"/>
                </a:solidFill>
                <a:effectLst/>
              </a:endParaRPr>
            </a:p>
            <a:p>
              <a:pPr>
                <a:defRPr/>
              </a:pPr>
              <a:endParaRPr lang="en-US" altLang="ja-JP" sz="1600" dirty="0"/>
            </a:p>
          </p:txBody>
        </p:sp>
        <p:sp>
          <p:nvSpPr>
            <p:cNvPr id="68" name="テキスト ボックス 26"/>
            <p:cNvSpPr txBox="1">
              <a:spLocks noChangeArrowheads="1"/>
            </p:cNvSpPr>
            <p:nvPr/>
          </p:nvSpPr>
          <p:spPr bwMode="auto">
            <a:xfrm>
              <a:off x="202506" y="4598479"/>
              <a:ext cx="1646290" cy="554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en-US" altLang="ja-JP" sz="1600" b="1" dirty="0">
                  <a:solidFill>
                    <a:srgbClr val="777777"/>
                  </a:solidFill>
                  <a:effectLst/>
                </a:rPr>
                <a:t>GTU BOX</a:t>
              </a:r>
              <a:endParaRPr kumimoji="1" lang="ja-JP" altLang="en-US" sz="1600" b="1" dirty="0">
                <a:solidFill>
                  <a:srgbClr val="777777"/>
                </a:solidFill>
                <a:effectLst/>
              </a:endParaRPr>
            </a:p>
          </p:txBody>
        </p:sp>
        <p:sp>
          <p:nvSpPr>
            <p:cNvPr id="69" name="テキスト ボックス 28"/>
            <p:cNvSpPr txBox="1">
              <a:spLocks noChangeArrowheads="1"/>
            </p:cNvSpPr>
            <p:nvPr/>
          </p:nvSpPr>
          <p:spPr bwMode="auto">
            <a:xfrm>
              <a:off x="5203147" y="2686090"/>
              <a:ext cx="1092321" cy="5036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ja-JP" sz="1400" dirty="0" smtClean="0">
                  <a:solidFill>
                    <a:srgbClr val="FF0000"/>
                  </a:solidFill>
                  <a:effectLst/>
                </a:rPr>
                <a:t>   </a:t>
              </a:r>
              <a:r>
                <a:rPr lang="en-US" altLang="ja-JP" sz="1400" b="1" dirty="0" smtClean="0">
                  <a:solidFill>
                    <a:srgbClr val="FF0000"/>
                  </a:solidFill>
                  <a:effectLst/>
                </a:rPr>
                <a:t>MDA</a:t>
              </a:r>
              <a:endParaRPr kumimoji="1" lang="ja-JP" altLang="en-US" sz="1400" b="1" dirty="0">
                <a:solidFill>
                  <a:srgbClr val="FF0000"/>
                </a:solidFill>
                <a:effectLst/>
              </a:endParaRPr>
            </a:p>
          </p:txBody>
        </p:sp>
        <p:sp>
          <p:nvSpPr>
            <p:cNvPr id="70" name="テキスト ボックス 29"/>
            <p:cNvSpPr txBox="1">
              <a:spLocks noChangeArrowheads="1"/>
            </p:cNvSpPr>
            <p:nvPr/>
          </p:nvSpPr>
          <p:spPr bwMode="auto">
            <a:xfrm>
              <a:off x="5137047" y="4154192"/>
              <a:ext cx="271761" cy="5036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endParaRPr kumimoji="1" lang="ja-JP" altLang="en-US" sz="1400" dirty="0">
                <a:solidFill>
                  <a:srgbClr val="FF0000"/>
                </a:solidFill>
                <a:effectLst/>
              </a:endParaRPr>
            </a:p>
          </p:txBody>
        </p:sp>
        <p:sp>
          <p:nvSpPr>
            <p:cNvPr id="72" name="テキスト ボックス 35"/>
            <p:cNvSpPr txBox="1">
              <a:spLocks noChangeArrowheads="1"/>
            </p:cNvSpPr>
            <p:nvPr/>
          </p:nvSpPr>
          <p:spPr bwMode="auto">
            <a:xfrm>
              <a:off x="2003288" y="1804341"/>
              <a:ext cx="847068" cy="6043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ru-RU" altLang="ja-JP" dirty="0" smtClean="0">
                  <a:solidFill>
                    <a:srgbClr val="777777"/>
                  </a:solidFill>
                </a:rPr>
                <a:t>или</a:t>
              </a:r>
              <a:endParaRPr kumimoji="1" lang="ja-JP" altLang="en-US" dirty="0">
                <a:solidFill>
                  <a:srgbClr val="777777"/>
                </a:solidFill>
                <a:effectLst/>
              </a:endParaRPr>
            </a:p>
          </p:txBody>
        </p:sp>
        <p:pic>
          <p:nvPicPr>
            <p:cNvPr id="73" name="Picture 6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755543" y="1713386"/>
              <a:ext cx="904876" cy="6953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4" name="テキスト ボックス 37"/>
            <p:cNvSpPr txBox="1">
              <a:spLocks noChangeArrowheads="1"/>
            </p:cNvSpPr>
            <p:nvPr/>
          </p:nvSpPr>
          <p:spPr bwMode="auto">
            <a:xfrm>
              <a:off x="3660418" y="1674227"/>
              <a:ext cx="2521394" cy="5036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altLang="ja-JP" sz="1400" b="1" dirty="0" smtClean="0">
                  <a:solidFill>
                    <a:srgbClr val="777777"/>
                  </a:solidFill>
                  <a:effectLst/>
                </a:rPr>
                <a:t>Адаптер питания</a:t>
              </a:r>
              <a:endParaRPr kumimoji="1" lang="ja-JP" altLang="en-US" sz="1400" b="1" dirty="0">
                <a:solidFill>
                  <a:srgbClr val="777777"/>
                </a:solidFill>
                <a:effectLst/>
              </a:endParaRPr>
            </a:p>
          </p:txBody>
        </p:sp>
        <p:cxnSp>
          <p:nvCxnSpPr>
            <p:cNvPr id="75" name="直線コネクタ 39"/>
            <p:cNvCxnSpPr>
              <a:cxnSpLocks noChangeShapeType="1"/>
            </p:cNvCxnSpPr>
            <p:nvPr/>
          </p:nvCxnSpPr>
          <p:spPr bwMode="auto">
            <a:xfrm flipV="1">
              <a:off x="2709935" y="2990848"/>
              <a:ext cx="0" cy="870200"/>
            </a:xfrm>
            <a:prstGeom prst="line">
              <a:avLst/>
            </a:prstGeom>
            <a:noFill/>
            <a:ln w="38100" algn="ctr">
              <a:solidFill>
                <a:srgbClr val="009530"/>
              </a:solidFill>
              <a:round/>
              <a:headEnd type="none" w="sm" len="sm"/>
              <a:tailEnd type="none" w="sm" len="sm"/>
            </a:ln>
          </p:spPr>
        </p:cxnSp>
        <p:cxnSp>
          <p:nvCxnSpPr>
            <p:cNvPr id="76" name="直線コネクタ 41"/>
            <p:cNvCxnSpPr>
              <a:cxnSpLocks noChangeShapeType="1"/>
            </p:cNvCxnSpPr>
            <p:nvPr/>
          </p:nvCxnSpPr>
          <p:spPr bwMode="auto">
            <a:xfrm>
              <a:off x="4355976" y="3212976"/>
              <a:ext cx="936104" cy="0"/>
            </a:xfrm>
            <a:prstGeom prst="line">
              <a:avLst/>
            </a:prstGeom>
            <a:noFill/>
            <a:ln w="38100" algn="ctr">
              <a:solidFill>
                <a:srgbClr val="009530"/>
              </a:solidFill>
              <a:round/>
              <a:headEnd type="none" w="sm" len="sm"/>
              <a:tailEnd type="none" w="sm" len="sm"/>
            </a:ln>
          </p:spPr>
        </p:cxnSp>
        <p:cxnSp>
          <p:nvCxnSpPr>
            <p:cNvPr id="77" name="直線コネクタ 43"/>
            <p:cNvCxnSpPr>
              <a:cxnSpLocks noChangeShapeType="1"/>
            </p:cNvCxnSpPr>
            <p:nvPr/>
          </p:nvCxnSpPr>
          <p:spPr bwMode="auto">
            <a:xfrm>
              <a:off x="4355976" y="4653136"/>
              <a:ext cx="864096" cy="0"/>
            </a:xfrm>
            <a:prstGeom prst="line">
              <a:avLst/>
            </a:prstGeom>
            <a:noFill/>
            <a:ln w="38100" algn="ctr">
              <a:solidFill>
                <a:srgbClr val="009530"/>
              </a:solidFill>
              <a:round/>
              <a:headEnd type="none" w="sm" len="sm"/>
              <a:tailEnd type="none" w="sm" len="sm"/>
            </a:ln>
          </p:spPr>
        </p:cxnSp>
        <p:cxnSp>
          <p:nvCxnSpPr>
            <p:cNvPr id="78" name="直線コネクタ 45"/>
            <p:cNvCxnSpPr>
              <a:cxnSpLocks noChangeShapeType="1"/>
            </p:cNvCxnSpPr>
            <p:nvPr/>
          </p:nvCxnSpPr>
          <p:spPr bwMode="auto">
            <a:xfrm>
              <a:off x="4375028" y="4653136"/>
              <a:ext cx="0" cy="1080120"/>
            </a:xfrm>
            <a:prstGeom prst="line">
              <a:avLst/>
            </a:prstGeom>
            <a:noFill/>
            <a:ln w="38100" algn="ctr">
              <a:solidFill>
                <a:srgbClr val="009530"/>
              </a:solidFill>
              <a:round/>
              <a:headEnd type="none" w="sm" len="sm"/>
              <a:tailEnd type="none" w="sm" len="sm"/>
            </a:ln>
          </p:spPr>
        </p:cxnSp>
      </p:grpSp>
      <p:sp>
        <p:nvSpPr>
          <p:cNvPr id="79" name="テキスト ボックス 57"/>
          <p:cNvSpPr txBox="1">
            <a:spLocks noChangeArrowheads="1"/>
          </p:cNvSpPr>
          <p:nvPr/>
        </p:nvSpPr>
        <p:spPr bwMode="auto">
          <a:xfrm>
            <a:off x="6772275" y="3898121"/>
            <a:ext cx="135572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en-US" altLang="ja-JP" sz="1800" dirty="0" smtClean="0">
                <a:solidFill>
                  <a:srgbClr val="00B050"/>
                </a:solidFill>
                <a:effectLst/>
              </a:rPr>
              <a:t>M</a:t>
            </a:r>
            <a:r>
              <a:rPr kumimoji="1" lang="ru-RU" altLang="ja-JP" sz="1800" dirty="0" smtClean="0">
                <a:solidFill>
                  <a:srgbClr val="00B050"/>
                </a:solidFill>
                <a:effectLst/>
              </a:rPr>
              <a:t>аксимум</a:t>
            </a:r>
            <a:r>
              <a:rPr kumimoji="1" lang="en-US" altLang="ja-JP" sz="1800" dirty="0" smtClean="0">
                <a:solidFill>
                  <a:srgbClr val="00B050"/>
                </a:solidFill>
                <a:effectLst/>
              </a:rPr>
              <a:t>:</a:t>
            </a:r>
            <a:endParaRPr kumimoji="1" lang="ru-RU" altLang="ja-JP" sz="1800" dirty="0" smtClean="0">
              <a:solidFill>
                <a:srgbClr val="00B050"/>
              </a:solidFill>
              <a:effectLst/>
            </a:endParaRPr>
          </a:p>
          <a:p>
            <a:r>
              <a:rPr kumimoji="1" lang="en-US" altLang="ja-JP" sz="1800" dirty="0" smtClean="0">
                <a:solidFill>
                  <a:srgbClr val="00B050"/>
                </a:solidFill>
                <a:effectLst/>
              </a:rPr>
              <a:t>3</a:t>
            </a:r>
            <a:r>
              <a:rPr lang="ja-JP" altLang="en-US" sz="1800" smtClean="0">
                <a:solidFill>
                  <a:srgbClr val="00B050"/>
                </a:solidFill>
                <a:effectLst/>
              </a:rPr>
              <a:t> </a:t>
            </a:r>
            <a:r>
              <a:rPr kumimoji="1" lang="ru-RU" altLang="ja-JP" sz="1800" dirty="0" smtClean="0">
                <a:solidFill>
                  <a:srgbClr val="00B050"/>
                </a:solidFill>
                <a:effectLst/>
              </a:rPr>
              <a:t>дисплея</a:t>
            </a:r>
            <a:endParaRPr kumimoji="1" lang="ja-JP" altLang="en-US" sz="1800">
              <a:solidFill>
                <a:srgbClr val="00B050"/>
              </a:solidFill>
              <a:effectLst/>
            </a:endParaRPr>
          </a:p>
        </p:txBody>
      </p:sp>
      <p:pic>
        <p:nvPicPr>
          <p:cNvPr id="80" name="Picture 6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34975" y="2441506"/>
            <a:ext cx="1225550" cy="947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" name="Picture 6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403850" y="4834746"/>
            <a:ext cx="1152525" cy="890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" name="Picture 6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403850" y="2890059"/>
            <a:ext cx="1152525" cy="890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" name="Picture 6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403850" y="3898121"/>
            <a:ext cx="1152525" cy="890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5" name="テキスト ボックス 33"/>
          <p:cNvSpPr txBox="1"/>
          <p:nvPr/>
        </p:nvSpPr>
        <p:spPr>
          <a:xfrm>
            <a:off x="1677304" y="3995668"/>
            <a:ext cx="11096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1400" b="1" dirty="0" smtClean="0">
                <a:solidFill>
                  <a:schemeClr val="tx2"/>
                </a:solidFill>
              </a:rPr>
              <a:t>Ethernet</a:t>
            </a:r>
            <a:endParaRPr kumimoji="1" lang="ja-JP" altLang="en-US" sz="1400" b="1" dirty="0">
              <a:solidFill>
                <a:schemeClr val="tx2"/>
              </a:solidFill>
            </a:endParaRPr>
          </a:p>
        </p:txBody>
      </p:sp>
      <p:sp>
        <p:nvSpPr>
          <p:cNvPr id="86" name="テキスト ボックス 28"/>
          <p:cNvSpPr txBox="1">
            <a:spLocks noChangeArrowheads="1"/>
          </p:cNvSpPr>
          <p:nvPr/>
        </p:nvSpPr>
        <p:spPr bwMode="auto">
          <a:xfrm>
            <a:off x="3847151" y="4111783"/>
            <a:ext cx="742511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1400" dirty="0" smtClean="0">
                <a:solidFill>
                  <a:srgbClr val="FF0000"/>
                </a:solidFill>
                <a:effectLst/>
              </a:rPr>
              <a:t>   </a:t>
            </a:r>
            <a:r>
              <a:rPr lang="en-US" altLang="ja-JP" sz="1400" b="1" dirty="0" smtClean="0">
                <a:solidFill>
                  <a:srgbClr val="FF0000"/>
                </a:solidFill>
                <a:effectLst/>
              </a:rPr>
              <a:t>MDA</a:t>
            </a:r>
            <a:endParaRPr kumimoji="1" lang="ja-JP" altLang="en-US" sz="1400" b="1" dirty="0">
              <a:solidFill>
                <a:srgbClr val="FF0000"/>
              </a:solidFill>
              <a:effectLst/>
            </a:endParaRPr>
          </a:p>
        </p:txBody>
      </p:sp>
      <p:sp>
        <p:nvSpPr>
          <p:cNvPr id="87" name="テキスト ボックス 28"/>
          <p:cNvSpPr txBox="1">
            <a:spLocks noChangeArrowheads="1"/>
          </p:cNvSpPr>
          <p:nvPr/>
        </p:nvSpPr>
        <p:spPr bwMode="auto">
          <a:xfrm>
            <a:off x="3835646" y="5079625"/>
            <a:ext cx="742511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1400" dirty="0" smtClean="0">
                <a:solidFill>
                  <a:srgbClr val="FF0000"/>
                </a:solidFill>
                <a:effectLst/>
              </a:rPr>
              <a:t>   </a:t>
            </a:r>
            <a:r>
              <a:rPr lang="en-US" altLang="ja-JP" sz="1400" b="1" dirty="0" smtClean="0">
                <a:solidFill>
                  <a:srgbClr val="FF0000"/>
                </a:solidFill>
                <a:effectLst/>
              </a:rPr>
              <a:t>MDA</a:t>
            </a:r>
            <a:endParaRPr kumimoji="1" lang="ja-JP" altLang="en-US" sz="1400" b="1" dirty="0">
              <a:solidFill>
                <a:srgbClr val="FF0000"/>
              </a:solidFill>
              <a:effectLst/>
            </a:endParaRPr>
          </a:p>
        </p:txBody>
      </p:sp>
      <p:sp>
        <p:nvSpPr>
          <p:cNvPr id="88" name="Rectangle 87"/>
          <p:cNvSpPr/>
          <p:nvPr/>
        </p:nvSpPr>
        <p:spPr>
          <a:xfrm>
            <a:off x="5328084" y="5823265"/>
            <a:ext cx="36004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t"/>
            <a:r>
              <a:rPr kumimoji="1" lang="en-US" sz="1400" dirty="0" smtClean="0">
                <a:solidFill>
                  <a:srgbClr val="009530"/>
                </a:solidFill>
              </a:rPr>
              <a:t>DHCP server: </a:t>
            </a:r>
            <a:r>
              <a:rPr kumimoji="1" lang="ru-RU" sz="1400" dirty="0" smtClean="0">
                <a:solidFill>
                  <a:srgbClr val="009530"/>
                </a:solidFill>
              </a:rPr>
              <a:t>устанавливает локальный </a:t>
            </a:r>
            <a:r>
              <a:rPr kumimoji="1" lang="en-US" altLang="ja-JP" sz="1400" dirty="0" smtClean="0">
                <a:solidFill>
                  <a:srgbClr val="009530"/>
                </a:solidFill>
              </a:rPr>
              <a:t>IP </a:t>
            </a:r>
            <a:r>
              <a:rPr kumimoji="1" lang="ru-RU" altLang="ja-JP" sz="1400" dirty="0" smtClean="0">
                <a:solidFill>
                  <a:srgbClr val="009530"/>
                </a:solidFill>
              </a:rPr>
              <a:t>адрес для</a:t>
            </a:r>
            <a:r>
              <a:rPr kumimoji="1" lang="en-US" altLang="ja-JP" sz="1400" dirty="0" smtClean="0">
                <a:solidFill>
                  <a:srgbClr val="009530"/>
                </a:solidFill>
              </a:rPr>
              <a:t> MDA</a:t>
            </a:r>
            <a:endParaRPr kumimoji="1" lang="ru-RU" sz="1400" dirty="0" smtClean="0">
              <a:solidFill>
                <a:srgbClr val="009530"/>
              </a:solidFill>
            </a:endParaRPr>
          </a:p>
          <a:p>
            <a:pPr fontAlgn="t"/>
            <a:r>
              <a:rPr kumimoji="1" lang="ru-RU" sz="1400" dirty="0" smtClean="0">
                <a:solidFill>
                  <a:srgbClr val="009530"/>
                </a:solidFill>
              </a:rPr>
              <a:t>Улучшенное </a:t>
            </a:r>
            <a:r>
              <a:rPr kumimoji="1" lang="en-US" sz="1400" dirty="0" smtClean="0">
                <a:solidFill>
                  <a:srgbClr val="009530"/>
                </a:solidFill>
              </a:rPr>
              <a:t>touch</a:t>
            </a:r>
            <a:r>
              <a:rPr kumimoji="1" lang="ru-RU" sz="1400" dirty="0" smtClean="0">
                <a:solidFill>
                  <a:srgbClr val="009530"/>
                </a:solidFill>
              </a:rPr>
              <a:t> управление</a:t>
            </a:r>
            <a:endParaRPr lang="fr-FR" sz="1400" dirty="0" smtClean="0">
              <a:solidFill>
                <a:srgbClr val="009530"/>
              </a:solidFill>
            </a:endParaRPr>
          </a:p>
          <a:p>
            <a:pPr fontAlgn="t"/>
            <a:r>
              <a:rPr kumimoji="1" lang="en-US" sz="1400" dirty="0" smtClean="0">
                <a:solidFill>
                  <a:srgbClr val="009530"/>
                </a:solidFill>
              </a:rPr>
              <a:t> </a:t>
            </a:r>
            <a:endParaRPr lang="fr-FR" sz="1400" dirty="0" smtClean="0">
              <a:solidFill>
                <a:srgbClr val="009530"/>
              </a:solidFill>
            </a:endParaRPr>
          </a:p>
        </p:txBody>
      </p:sp>
      <p:sp>
        <p:nvSpPr>
          <p:cNvPr id="39" name="Rounded Rectangle 38"/>
          <p:cNvSpPr/>
          <p:nvPr/>
        </p:nvSpPr>
        <p:spPr bwMode="auto">
          <a:xfrm>
            <a:off x="7308304" y="260648"/>
            <a:ext cx="1368152" cy="720080"/>
          </a:xfrm>
          <a:prstGeom prst="roundRect">
            <a:avLst/>
          </a:prstGeom>
          <a:solidFill>
            <a:srgbClr val="FFC000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SEOptimist" pitchFamily="50" charset="0"/>
              </a:rPr>
              <a:t>В начале 2016 года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SEOptimist" pitchFamily="50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9"/>
          <p:cNvSpPr>
            <a:spLocks noChangeArrowheads="1"/>
          </p:cNvSpPr>
          <p:nvPr/>
        </p:nvSpPr>
        <p:spPr bwMode="gray">
          <a:xfrm>
            <a:off x="0" y="681038"/>
            <a:ext cx="9144000" cy="1019175"/>
          </a:xfrm>
          <a:prstGeom prst="rect">
            <a:avLst/>
          </a:prstGeom>
          <a:solidFill>
            <a:srgbClr val="00B050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r>
              <a:rPr lang="en-US" altLang="ja-JP" dirty="0">
                <a:solidFill>
                  <a:schemeClr val="bg1"/>
                </a:solidFill>
                <a:latin typeface="+mj-lt"/>
                <a:ea typeface="メイリオ" pitchFamily="50" charset="-128"/>
                <a:cs typeface="メイリオ" pitchFamily="50" charset="-128"/>
              </a:rPr>
              <a:t/>
            </a:r>
            <a:br>
              <a:rPr lang="en-US" altLang="ja-JP" dirty="0">
                <a:solidFill>
                  <a:schemeClr val="bg1"/>
                </a:solidFill>
                <a:latin typeface="+mj-lt"/>
                <a:ea typeface="メイリオ" pitchFamily="50" charset="-128"/>
                <a:cs typeface="メイリオ" pitchFamily="50" charset="-128"/>
              </a:rPr>
            </a:br>
            <a:endParaRPr lang="ja-JP" altLang="en-US" sz="5400" dirty="0">
              <a:solidFill>
                <a:schemeClr val="bg1"/>
              </a:solidFill>
              <a:latin typeface="+mj-lt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4" name="Rounded Rectangle 3"/>
          <p:cNvSpPr/>
          <p:nvPr/>
        </p:nvSpPr>
        <p:spPr bwMode="auto">
          <a:xfrm>
            <a:off x="85725" y="1511300"/>
            <a:ext cx="4414838" cy="5256213"/>
          </a:xfrm>
          <a:prstGeom prst="roundRect">
            <a:avLst>
              <a:gd name="adj" fmla="val 7838"/>
            </a:avLst>
          </a:prstGeom>
          <a:solidFill>
            <a:schemeClr val="bg1">
              <a:lumMod val="85000"/>
            </a:schemeClr>
          </a:solidFill>
          <a:ln w="127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>
              <a:defRPr/>
            </a:pPr>
            <a:endParaRPr lang="en-US" sz="1800">
              <a:effectLst/>
            </a:endParaRPr>
          </a:p>
        </p:txBody>
      </p:sp>
      <p:sp>
        <p:nvSpPr>
          <p:cNvPr id="35" name="Rounded Rectangle 34"/>
          <p:cNvSpPr/>
          <p:nvPr/>
        </p:nvSpPr>
        <p:spPr bwMode="auto">
          <a:xfrm>
            <a:off x="4643438" y="1125538"/>
            <a:ext cx="4371975" cy="5688012"/>
          </a:xfrm>
          <a:prstGeom prst="roundRect">
            <a:avLst>
              <a:gd name="adj" fmla="val 7838"/>
            </a:avLst>
          </a:prstGeom>
          <a:solidFill>
            <a:schemeClr val="bg1">
              <a:lumMod val="85000"/>
            </a:schemeClr>
          </a:solidFill>
          <a:ln w="127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>
              <a:defRPr/>
            </a:pPr>
            <a:endParaRPr lang="en-US" sz="1800">
              <a:effectLst/>
            </a:endParaRPr>
          </a:p>
        </p:txBody>
      </p:sp>
      <p:sp>
        <p:nvSpPr>
          <p:cNvPr id="5" name="Rounded Rectangle 4"/>
          <p:cNvSpPr/>
          <p:nvPr/>
        </p:nvSpPr>
        <p:spPr bwMode="auto">
          <a:xfrm>
            <a:off x="196850" y="1916113"/>
            <a:ext cx="4192588" cy="4752975"/>
          </a:xfrm>
          <a:prstGeom prst="roundRect">
            <a:avLst>
              <a:gd name="adj" fmla="val 7908"/>
            </a:avLst>
          </a:prstGeom>
          <a:solidFill>
            <a:schemeClr val="bg1"/>
          </a:solidFill>
          <a:ln w="38100" cap="flat" cmpd="sng" algn="ctr">
            <a:solidFill>
              <a:schemeClr val="bg1">
                <a:lumMod val="95000"/>
              </a:schemeClr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>
              <a:defRPr/>
            </a:pPr>
            <a:endParaRPr lang="en-US" sz="1800">
              <a:effectLst/>
            </a:endParaRPr>
          </a:p>
        </p:txBody>
      </p:sp>
      <p:sp>
        <p:nvSpPr>
          <p:cNvPr id="11270" name="Title 1"/>
          <p:cNvSpPr>
            <a:spLocks noGrp="1"/>
          </p:cNvSpPr>
          <p:nvPr>
            <p:ph type="title"/>
          </p:nvPr>
        </p:nvSpPr>
        <p:spPr>
          <a:xfrm>
            <a:off x="144463" y="608013"/>
            <a:ext cx="8964612" cy="876300"/>
          </a:xfrm>
        </p:spPr>
        <p:txBody>
          <a:bodyPr/>
          <a:lstStyle/>
          <a:p>
            <a:pPr>
              <a:spcAft>
                <a:spcPts val="1200"/>
              </a:spcAft>
            </a:pPr>
            <a:r>
              <a:rPr lang="ru-RU" sz="2800" b="1" dirty="0" smtClean="0">
                <a:solidFill>
                  <a:schemeClr val="bg1"/>
                </a:solidFill>
                <a:effectLst/>
              </a:rPr>
              <a:t>Быстрая и легкая интеграция в существующую архитектуру</a:t>
            </a:r>
            <a:endParaRPr lang="en-US" sz="2400" b="1" dirty="0" smtClean="0">
              <a:solidFill>
                <a:schemeClr val="bg1"/>
              </a:solidFill>
              <a:effectLst/>
            </a:endParaRPr>
          </a:p>
        </p:txBody>
      </p:sp>
      <p:sp>
        <p:nvSpPr>
          <p:cNvPr id="11271" name="Text Box 211"/>
          <p:cNvSpPr txBox="1">
            <a:spLocks noChangeArrowheads="1"/>
          </p:cNvSpPr>
          <p:nvPr/>
        </p:nvSpPr>
        <p:spPr bwMode="auto">
          <a:xfrm>
            <a:off x="304800" y="1506538"/>
            <a:ext cx="3976688" cy="338137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r>
              <a:rPr lang="ru-RU" sz="1600" b="1" dirty="0" smtClean="0">
                <a:solidFill>
                  <a:srgbClr val="00B050"/>
                </a:solidFill>
                <a:effectLst/>
              </a:rPr>
              <a:t>Архитектура для машин</a:t>
            </a:r>
            <a:endParaRPr lang="fr-FR" sz="1600" b="1" dirty="0">
              <a:solidFill>
                <a:srgbClr val="00B050"/>
              </a:solidFill>
              <a:effectLst/>
            </a:endParaRPr>
          </a:p>
        </p:txBody>
      </p:sp>
      <p:sp>
        <p:nvSpPr>
          <p:cNvPr id="11272" name="Rectangle 35"/>
          <p:cNvSpPr>
            <a:spLocks noChangeArrowheads="1"/>
          </p:cNvSpPr>
          <p:nvPr/>
        </p:nvSpPr>
        <p:spPr bwMode="auto">
          <a:xfrm>
            <a:off x="250825" y="1960563"/>
            <a:ext cx="4138613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600" dirty="0" err="1">
                <a:solidFill>
                  <a:srgbClr val="626469"/>
                </a:solidFill>
                <a:effectLst/>
              </a:rPr>
              <a:t>Magelis</a:t>
            </a:r>
            <a:r>
              <a:rPr lang="en-US" sz="1600" dirty="0">
                <a:solidFill>
                  <a:srgbClr val="626469"/>
                </a:solidFill>
                <a:effectLst/>
              </a:rPr>
              <a:t> GTU </a:t>
            </a:r>
            <a:r>
              <a:rPr lang="ru-RU" sz="1600" dirty="0" smtClean="0">
                <a:solidFill>
                  <a:srgbClr val="626469"/>
                </a:solidFill>
                <a:effectLst/>
              </a:rPr>
              <a:t>полностью интегрируется с </a:t>
            </a:r>
            <a:r>
              <a:rPr lang="en-US" sz="1600" dirty="0" err="1" smtClean="0">
                <a:solidFill>
                  <a:srgbClr val="626469"/>
                </a:solidFill>
                <a:effectLst/>
              </a:rPr>
              <a:t>SoMachine</a:t>
            </a:r>
            <a:r>
              <a:rPr lang="ru-RU" sz="1600" dirty="0" smtClean="0">
                <a:solidFill>
                  <a:srgbClr val="626469"/>
                </a:solidFill>
                <a:effectLst/>
              </a:rPr>
              <a:t> для </a:t>
            </a:r>
            <a:r>
              <a:rPr lang="en-US" sz="1600" dirty="0" smtClean="0">
                <a:solidFill>
                  <a:srgbClr val="626469"/>
                </a:solidFill>
                <a:effectLst/>
              </a:rPr>
              <a:t>OEM </a:t>
            </a:r>
            <a:r>
              <a:rPr lang="ru-RU" sz="1600" dirty="0" smtClean="0">
                <a:solidFill>
                  <a:srgbClr val="626469"/>
                </a:solidFill>
                <a:effectLst/>
              </a:rPr>
              <a:t>решений и идеально подходит для приложений с</a:t>
            </a:r>
            <a:r>
              <a:rPr lang="en-US" sz="1600" dirty="0" smtClean="0">
                <a:solidFill>
                  <a:srgbClr val="626469"/>
                </a:solidFill>
                <a:effectLst/>
              </a:rPr>
              <a:t> </a:t>
            </a:r>
            <a:r>
              <a:rPr lang="en-US" sz="1600" dirty="0" err="1">
                <a:solidFill>
                  <a:srgbClr val="626469"/>
                </a:solidFill>
                <a:effectLst/>
              </a:rPr>
              <a:t>Lexium</a:t>
            </a:r>
            <a:r>
              <a:rPr lang="en-US" sz="1600" dirty="0">
                <a:solidFill>
                  <a:srgbClr val="626469"/>
                </a:solidFill>
                <a:effectLst/>
              </a:rPr>
              <a:t> </a:t>
            </a:r>
            <a:r>
              <a:rPr lang="ru-RU" sz="1600" dirty="0" smtClean="0">
                <a:solidFill>
                  <a:srgbClr val="626469"/>
                </a:solidFill>
              </a:rPr>
              <a:t>или</a:t>
            </a:r>
            <a:r>
              <a:rPr lang="en-US" sz="1600" dirty="0" smtClean="0">
                <a:solidFill>
                  <a:srgbClr val="626469"/>
                </a:solidFill>
                <a:effectLst/>
              </a:rPr>
              <a:t> </a:t>
            </a:r>
            <a:r>
              <a:rPr lang="en-US" sz="1600" dirty="0" err="1">
                <a:solidFill>
                  <a:srgbClr val="626469"/>
                </a:solidFill>
                <a:effectLst/>
              </a:rPr>
              <a:t>PacDrive</a:t>
            </a:r>
            <a:r>
              <a:rPr lang="en-US" sz="1600" dirty="0">
                <a:solidFill>
                  <a:srgbClr val="626469"/>
                </a:solidFill>
                <a:effectLst/>
              </a:rPr>
              <a:t> </a:t>
            </a:r>
            <a:r>
              <a:rPr lang="ru-RU" sz="1600" dirty="0" smtClean="0">
                <a:solidFill>
                  <a:srgbClr val="626469"/>
                </a:solidFill>
                <a:effectLst/>
              </a:rPr>
              <a:t>решениями</a:t>
            </a:r>
            <a:r>
              <a:rPr lang="en-US" sz="1600" dirty="0" smtClean="0">
                <a:solidFill>
                  <a:srgbClr val="626469"/>
                </a:solidFill>
                <a:effectLst/>
              </a:rPr>
              <a:t>.</a:t>
            </a:r>
            <a:endParaRPr lang="fr-FR" sz="1600" dirty="0">
              <a:solidFill>
                <a:srgbClr val="626469"/>
              </a:solidFill>
              <a:effectLst/>
            </a:endParaRPr>
          </a:p>
        </p:txBody>
      </p:sp>
      <p:sp>
        <p:nvSpPr>
          <p:cNvPr id="37" name="Rounded Rectangle 36"/>
          <p:cNvSpPr/>
          <p:nvPr/>
        </p:nvSpPr>
        <p:spPr bwMode="auto">
          <a:xfrm>
            <a:off x="4738688" y="1557338"/>
            <a:ext cx="4192587" cy="5184775"/>
          </a:xfrm>
          <a:prstGeom prst="roundRect">
            <a:avLst>
              <a:gd name="adj" fmla="val 7908"/>
            </a:avLst>
          </a:prstGeom>
          <a:solidFill>
            <a:schemeClr val="bg1"/>
          </a:solidFill>
          <a:ln w="38100" cap="flat" cmpd="sng" algn="ctr">
            <a:solidFill>
              <a:schemeClr val="bg1">
                <a:lumMod val="95000"/>
              </a:schemeClr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>
              <a:defRPr/>
            </a:pPr>
            <a:endParaRPr lang="en-US" sz="1800">
              <a:effectLst/>
            </a:endParaRPr>
          </a:p>
        </p:txBody>
      </p:sp>
      <p:sp>
        <p:nvSpPr>
          <p:cNvPr id="11274" name="Text Box 211"/>
          <p:cNvSpPr txBox="1">
            <a:spLocks noChangeArrowheads="1"/>
          </p:cNvSpPr>
          <p:nvPr/>
        </p:nvSpPr>
        <p:spPr bwMode="auto">
          <a:xfrm>
            <a:off x="4773613" y="1196975"/>
            <a:ext cx="3975100" cy="338138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r>
              <a:rPr lang="ru-RU" sz="1600" b="1" dirty="0" smtClean="0">
                <a:solidFill>
                  <a:srgbClr val="00B050"/>
                </a:solidFill>
                <a:effectLst/>
              </a:rPr>
              <a:t>Архитектура для заводов</a:t>
            </a:r>
            <a:endParaRPr lang="fr-FR" sz="1600" b="1" dirty="0">
              <a:solidFill>
                <a:srgbClr val="00B050"/>
              </a:solidFill>
              <a:effectLst/>
            </a:endParaRPr>
          </a:p>
        </p:txBody>
      </p:sp>
      <p:sp>
        <p:nvSpPr>
          <p:cNvPr id="11275" name="Rectangle 38"/>
          <p:cNvSpPr>
            <a:spLocks noChangeArrowheads="1"/>
          </p:cNvSpPr>
          <p:nvPr/>
        </p:nvSpPr>
        <p:spPr bwMode="auto">
          <a:xfrm>
            <a:off x="4778375" y="1557338"/>
            <a:ext cx="4176713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600" dirty="0" err="1">
                <a:solidFill>
                  <a:srgbClr val="626469"/>
                </a:solidFill>
                <a:effectLst/>
              </a:rPr>
              <a:t>Magelis</a:t>
            </a:r>
            <a:r>
              <a:rPr lang="en-US" sz="1600" dirty="0">
                <a:solidFill>
                  <a:srgbClr val="626469"/>
                </a:solidFill>
                <a:effectLst/>
              </a:rPr>
              <a:t> GTU </a:t>
            </a:r>
            <a:r>
              <a:rPr lang="ru-RU" sz="1600" dirty="0" smtClean="0">
                <a:solidFill>
                  <a:srgbClr val="626469"/>
                </a:solidFill>
                <a:effectLst/>
              </a:rPr>
              <a:t>отлично интегрируется в </a:t>
            </a:r>
            <a:r>
              <a:rPr lang="en-US" sz="1600" dirty="0" err="1" smtClean="0">
                <a:solidFill>
                  <a:srgbClr val="626469"/>
                </a:solidFill>
                <a:effectLst/>
              </a:rPr>
              <a:t>PlantStruxure</a:t>
            </a:r>
            <a:r>
              <a:rPr lang="ru-RU" sz="1600" dirty="0" smtClean="0">
                <a:solidFill>
                  <a:srgbClr val="626469"/>
                </a:solidFill>
                <a:effectLst/>
              </a:rPr>
              <a:t> концепцию</a:t>
            </a:r>
            <a:r>
              <a:rPr lang="en-US" sz="1600" dirty="0" smtClean="0">
                <a:solidFill>
                  <a:srgbClr val="626469"/>
                </a:solidFill>
                <a:effectLst/>
              </a:rPr>
              <a:t>, </a:t>
            </a:r>
            <a:r>
              <a:rPr lang="ru-RU" sz="1600" dirty="0" smtClean="0">
                <a:solidFill>
                  <a:srgbClr val="626469"/>
                </a:solidFill>
                <a:effectLst/>
              </a:rPr>
              <a:t>основанную на </a:t>
            </a:r>
            <a:r>
              <a:rPr lang="en-US" sz="1600" dirty="0" smtClean="0">
                <a:solidFill>
                  <a:srgbClr val="626469"/>
                </a:solidFill>
                <a:effectLst/>
              </a:rPr>
              <a:t>Ethernet</a:t>
            </a:r>
            <a:r>
              <a:rPr lang="ru-RU" sz="1600" dirty="0" smtClean="0">
                <a:solidFill>
                  <a:srgbClr val="626469"/>
                </a:solidFill>
                <a:effectLst/>
              </a:rPr>
              <a:t> решениях от </a:t>
            </a:r>
            <a:r>
              <a:rPr lang="en-US" sz="1600" dirty="0" smtClean="0">
                <a:solidFill>
                  <a:srgbClr val="626469"/>
                </a:solidFill>
                <a:effectLst/>
              </a:rPr>
              <a:t>Schneider </a:t>
            </a:r>
            <a:r>
              <a:rPr lang="en-US" sz="1600" dirty="0">
                <a:solidFill>
                  <a:srgbClr val="626469"/>
                </a:solidFill>
                <a:effectLst/>
              </a:rPr>
              <a:t>Electric, </a:t>
            </a:r>
            <a:r>
              <a:rPr lang="ru-RU" sz="1600" dirty="0" smtClean="0">
                <a:solidFill>
                  <a:srgbClr val="626469"/>
                </a:solidFill>
              </a:rPr>
              <a:t>таких как </a:t>
            </a:r>
            <a:r>
              <a:rPr lang="en-US" sz="1600" dirty="0" err="1" smtClean="0">
                <a:solidFill>
                  <a:srgbClr val="626469"/>
                </a:solidFill>
                <a:effectLst/>
              </a:rPr>
              <a:t>Modicon</a:t>
            </a:r>
            <a:r>
              <a:rPr lang="en-US" sz="1600" dirty="0" smtClean="0">
                <a:solidFill>
                  <a:srgbClr val="626469"/>
                </a:solidFill>
                <a:effectLst/>
              </a:rPr>
              <a:t> </a:t>
            </a:r>
            <a:r>
              <a:rPr lang="en-US" sz="1600" dirty="0">
                <a:solidFill>
                  <a:srgbClr val="626469"/>
                </a:solidFill>
                <a:effectLst/>
              </a:rPr>
              <a:t>M580.</a:t>
            </a:r>
          </a:p>
          <a:p>
            <a:r>
              <a:rPr lang="en-US" sz="1600" dirty="0">
                <a:solidFill>
                  <a:srgbClr val="626469"/>
                </a:solidFill>
                <a:effectLst/>
              </a:rPr>
              <a:t>  </a:t>
            </a:r>
            <a:r>
              <a:rPr lang="en-US" sz="1600" dirty="0">
                <a:solidFill>
                  <a:srgbClr val="626469"/>
                </a:solidFill>
                <a:effectLst/>
                <a:sym typeface="Wingdings" pitchFamily="2" charset="2"/>
              </a:rPr>
              <a:t></a:t>
            </a:r>
            <a:r>
              <a:rPr lang="en-US" sz="1600" dirty="0">
                <a:solidFill>
                  <a:srgbClr val="626469"/>
                </a:solidFill>
                <a:effectLst/>
              </a:rPr>
              <a:t> HMI </a:t>
            </a:r>
            <a:r>
              <a:rPr lang="ru-RU" sz="1600" dirty="0" smtClean="0">
                <a:solidFill>
                  <a:srgbClr val="626469"/>
                </a:solidFill>
                <a:effectLst/>
              </a:rPr>
              <a:t>приложения визуализируют процессы с</a:t>
            </a:r>
            <a:r>
              <a:rPr lang="en-US" sz="1600" dirty="0" smtClean="0">
                <a:solidFill>
                  <a:srgbClr val="626469"/>
                </a:solidFill>
                <a:effectLst/>
              </a:rPr>
              <a:t> PLC, </a:t>
            </a:r>
            <a:r>
              <a:rPr lang="ru-RU" sz="1600" dirty="0" smtClean="0">
                <a:solidFill>
                  <a:srgbClr val="626469"/>
                </a:solidFill>
                <a:effectLst/>
              </a:rPr>
              <a:t>отображают сигналы тревоги</a:t>
            </a:r>
            <a:r>
              <a:rPr lang="en-US" sz="1600" dirty="0" smtClean="0">
                <a:solidFill>
                  <a:srgbClr val="626469"/>
                </a:solidFill>
                <a:effectLst/>
              </a:rPr>
              <a:t>, </a:t>
            </a:r>
            <a:r>
              <a:rPr lang="ru-RU" sz="1600" dirty="0" smtClean="0">
                <a:solidFill>
                  <a:srgbClr val="626469"/>
                </a:solidFill>
                <a:effectLst/>
              </a:rPr>
              <a:t>осуществляют запуск </a:t>
            </a:r>
            <a:r>
              <a:rPr lang="en-US" sz="1600" dirty="0" smtClean="0">
                <a:solidFill>
                  <a:srgbClr val="626469"/>
                </a:solidFill>
                <a:effectLst/>
              </a:rPr>
              <a:t>SCADA </a:t>
            </a:r>
            <a:r>
              <a:rPr lang="fr-FR" sz="1600" dirty="0">
                <a:solidFill>
                  <a:srgbClr val="626469"/>
                </a:solidFill>
                <a:effectLst/>
              </a:rPr>
              <a:t>client </a:t>
            </a:r>
            <a:r>
              <a:rPr lang="ru-RU" sz="1600" dirty="0" smtClean="0">
                <a:solidFill>
                  <a:srgbClr val="626469"/>
                </a:solidFill>
                <a:effectLst/>
              </a:rPr>
              <a:t>приложений</a:t>
            </a:r>
            <a:r>
              <a:rPr lang="fr-FR" sz="1600" dirty="0" smtClean="0">
                <a:solidFill>
                  <a:srgbClr val="626469"/>
                </a:solidFill>
                <a:effectLst/>
              </a:rPr>
              <a:t>.</a:t>
            </a:r>
            <a:endParaRPr lang="fr-FR" sz="1600" dirty="0">
              <a:solidFill>
                <a:srgbClr val="626469"/>
              </a:solidFill>
              <a:effectLst/>
            </a:endParaRPr>
          </a:p>
        </p:txBody>
      </p:sp>
      <p:sp>
        <p:nvSpPr>
          <p:cNvPr id="14" name="Title 1"/>
          <p:cNvSpPr txBox="1">
            <a:spLocks/>
          </p:cNvSpPr>
          <p:nvPr/>
        </p:nvSpPr>
        <p:spPr bwMode="auto">
          <a:xfrm>
            <a:off x="250825" y="0"/>
            <a:ext cx="8713788" cy="776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10800" rIns="0" bIns="10800" anchor="ctr"/>
          <a:lstStyle/>
          <a:p>
            <a:pPr eaLnBrk="0" hangingPunct="0">
              <a:spcAft>
                <a:spcPts val="1200"/>
              </a:spcAft>
              <a:defRPr/>
            </a:pPr>
            <a:r>
              <a:rPr lang="ru-RU" altLang="ja-JP" sz="2800" dirty="0" smtClean="0">
                <a:solidFill>
                  <a:srgbClr val="00B050"/>
                </a:solidFill>
                <a:ea typeface="ＭＳ Ｐゴシック" pitchFamily="34" charset="-128"/>
              </a:rPr>
              <a:t>Новая панель оператора</a:t>
            </a:r>
            <a:r>
              <a:rPr lang="en-US" altLang="ja-JP" sz="2800" dirty="0" smtClean="0">
                <a:solidFill>
                  <a:srgbClr val="00B050"/>
                </a:solidFill>
                <a:ea typeface="ＭＳ Ｐゴシック" pitchFamily="34" charset="-128"/>
              </a:rPr>
              <a:t> </a:t>
            </a:r>
            <a:r>
              <a:rPr lang="en-US" altLang="ja-JP" sz="2800" dirty="0" err="1" smtClean="0">
                <a:solidFill>
                  <a:srgbClr val="00B050"/>
                </a:solidFill>
                <a:ea typeface="ＭＳ Ｐゴシック" pitchFamily="34" charset="-128"/>
              </a:rPr>
              <a:t>Magelis</a:t>
            </a:r>
            <a:r>
              <a:rPr lang="en-US" altLang="ja-JP" sz="2800" dirty="0" smtClean="0">
                <a:solidFill>
                  <a:srgbClr val="00B050"/>
                </a:solidFill>
                <a:ea typeface="ＭＳ Ｐゴシック" pitchFamily="34" charset="-128"/>
              </a:rPr>
              <a:t> GTU</a:t>
            </a:r>
            <a:endParaRPr lang="en-US" sz="2400" kern="0" dirty="0">
              <a:solidFill>
                <a:srgbClr val="00B050"/>
              </a:solidFill>
              <a:effectLst/>
              <a:latin typeface="+mj-lt"/>
              <a:ea typeface="+mj-ea"/>
              <a:cs typeface="+mj-cs"/>
            </a:endParaRPr>
          </a:p>
        </p:txBody>
      </p:sp>
      <p:pic>
        <p:nvPicPr>
          <p:cNvPr id="11277" name="Picture 1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20938" y="3074988"/>
            <a:ext cx="1863725" cy="354012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</p:pic>
      <p:pic>
        <p:nvPicPr>
          <p:cNvPr id="11278" name="Picture 1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8175" y="3068638"/>
            <a:ext cx="454025" cy="439737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</p:pic>
      <p:pic>
        <p:nvPicPr>
          <p:cNvPr id="11279" name="Picture 1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48263" y="3656013"/>
            <a:ext cx="2952750" cy="3049587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</p:pic>
      <p:pic>
        <p:nvPicPr>
          <p:cNvPr id="11280" name="Picture 1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235825" y="3357563"/>
            <a:ext cx="1511300" cy="37782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</p:pic>
      <p:sp>
        <p:nvSpPr>
          <p:cNvPr id="20" name="ZoneTexte 19"/>
          <p:cNvSpPr txBox="1"/>
          <p:nvPr/>
        </p:nvSpPr>
        <p:spPr>
          <a:xfrm>
            <a:off x="6659563" y="5300663"/>
            <a:ext cx="1109662" cy="26193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fr-FR" sz="1100" dirty="0" err="1"/>
              <a:t>Modicon</a:t>
            </a:r>
            <a:r>
              <a:rPr lang="fr-FR" sz="1100" dirty="0"/>
              <a:t> M580</a:t>
            </a:r>
            <a:endParaRPr lang="en-US" dirty="0"/>
          </a:p>
        </p:txBody>
      </p:sp>
      <p:pic>
        <p:nvPicPr>
          <p:cNvPr id="11282" name="Picture 19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39713" y="3789363"/>
            <a:ext cx="4127500" cy="264477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9"/>
          <p:cNvSpPr>
            <a:spLocks noChangeArrowheads="1"/>
          </p:cNvSpPr>
          <p:nvPr/>
        </p:nvSpPr>
        <p:spPr bwMode="gray">
          <a:xfrm>
            <a:off x="0" y="1033463"/>
            <a:ext cx="9144000" cy="1458912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r>
              <a:rPr lang="en-US" altLang="ja-JP" dirty="0">
                <a:solidFill>
                  <a:schemeClr val="bg1"/>
                </a:solidFill>
                <a:latin typeface="+mj-lt"/>
                <a:ea typeface="メイリオ" pitchFamily="50" charset="-128"/>
                <a:cs typeface="メイリオ" pitchFamily="50" charset="-128"/>
              </a:rPr>
              <a:t/>
            </a:r>
            <a:br>
              <a:rPr lang="en-US" altLang="ja-JP" dirty="0">
                <a:solidFill>
                  <a:schemeClr val="bg1"/>
                </a:solidFill>
                <a:latin typeface="+mj-lt"/>
                <a:ea typeface="メイリオ" pitchFamily="50" charset="-128"/>
                <a:cs typeface="メイリオ" pitchFamily="50" charset="-128"/>
              </a:rPr>
            </a:br>
            <a:endParaRPr lang="ja-JP" altLang="en-US" sz="5400" dirty="0">
              <a:solidFill>
                <a:schemeClr val="bg1"/>
              </a:solidFill>
              <a:latin typeface="+mj-lt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0825" y="131763"/>
            <a:ext cx="8713788" cy="776287"/>
          </a:xfrm>
        </p:spPr>
        <p:txBody>
          <a:bodyPr/>
          <a:lstStyle/>
          <a:p>
            <a:pPr>
              <a:spcAft>
                <a:spcPts val="1200"/>
              </a:spcAft>
              <a:defRPr/>
            </a:pPr>
            <a:r>
              <a:rPr lang="ru-RU" altLang="ja-JP" sz="2800" dirty="0" smtClean="0">
                <a:solidFill>
                  <a:srgbClr val="00B050"/>
                </a:solidFill>
                <a:ea typeface="ＭＳ Ｐゴシック" pitchFamily="34" charset="-128"/>
              </a:rPr>
              <a:t>Новая панель оператора</a:t>
            </a:r>
            <a:r>
              <a:rPr lang="en-US" altLang="ja-JP" sz="2800" dirty="0" smtClean="0">
                <a:solidFill>
                  <a:srgbClr val="00B050"/>
                </a:solidFill>
                <a:ea typeface="ＭＳ Ｐゴシック" pitchFamily="34" charset="-128"/>
              </a:rPr>
              <a:t> </a:t>
            </a:r>
            <a:r>
              <a:rPr lang="en-US" altLang="ja-JP" sz="2800" dirty="0" err="1" smtClean="0">
                <a:solidFill>
                  <a:srgbClr val="00B050"/>
                </a:solidFill>
                <a:ea typeface="ＭＳ Ｐゴシック" pitchFamily="34" charset="-128"/>
              </a:rPr>
              <a:t>Magelis</a:t>
            </a:r>
            <a:r>
              <a:rPr lang="en-US" altLang="ja-JP" sz="2800" dirty="0" smtClean="0">
                <a:solidFill>
                  <a:srgbClr val="00B050"/>
                </a:solidFill>
                <a:ea typeface="ＭＳ Ｐゴシック" pitchFamily="34" charset="-128"/>
              </a:rPr>
              <a:t> GTU</a:t>
            </a:r>
            <a:r>
              <a:rPr lang="en-US" altLang="ja-JP" sz="2800" dirty="0" smtClean="0">
                <a:solidFill>
                  <a:srgbClr val="00B0F0"/>
                </a:solidFill>
              </a:rPr>
              <a:t/>
            </a:r>
            <a:br>
              <a:rPr lang="en-US" altLang="ja-JP" sz="2800" dirty="0" smtClean="0">
                <a:solidFill>
                  <a:srgbClr val="00B0F0"/>
                </a:solidFill>
              </a:rPr>
            </a:br>
            <a:r>
              <a:rPr lang="ru-RU" sz="2000" dirty="0" smtClean="0">
                <a:solidFill>
                  <a:schemeClr val="bg2"/>
                </a:solidFill>
                <a:effectLst/>
              </a:rPr>
              <a:t>Независимо от ваших требований, вы найдете решение</a:t>
            </a:r>
            <a:r>
              <a:rPr lang="en-US" sz="2000" dirty="0" smtClean="0">
                <a:solidFill>
                  <a:schemeClr val="bg2"/>
                </a:solidFill>
                <a:effectLst/>
              </a:rPr>
              <a:t>!</a:t>
            </a:r>
            <a:endParaRPr lang="en-US" sz="2400" dirty="0">
              <a:solidFill>
                <a:schemeClr val="bg2"/>
              </a:solidFill>
              <a:effectLst/>
            </a:endParaRPr>
          </a:p>
        </p:txBody>
      </p:sp>
      <p:sp>
        <p:nvSpPr>
          <p:cNvPr id="12292" name="Rectangle 33"/>
          <p:cNvSpPr>
            <a:spLocks noChangeArrowheads="1"/>
          </p:cNvSpPr>
          <p:nvPr/>
        </p:nvSpPr>
        <p:spPr bwMode="auto">
          <a:xfrm>
            <a:off x="179388" y="1166813"/>
            <a:ext cx="79406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fr-FR" sz="2000" b="1" dirty="0" smtClean="0">
                <a:solidFill>
                  <a:srgbClr val="CCECFF"/>
                </a:solidFill>
                <a:effectLst/>
              </a:rPr>
              <a:t>Сертификаты для применения по всему миру</a:t>
            </a:r>
            <a:endParaRPr lang="en-US" altLang="fr-FR" sz="2000" b="1" dirty="0">
              <a:solidFill>
                <a:srgbClr val="CCECFF"/>
              </a:solidFill>
              <a:effectLst/>
            </a:endParaRPr>
          </a:p>
        </p:txBody>
      </p:sp>
      <p:sp>
        <p:nvSpPr>
          <p:cNvPr id="12293" name="Rectangle 34"/>
          <p:cNvSpPr>
            <a:spLocks noChangeArrowheads="1"/>
          </p:cNvSpPr>
          <p:nvPr/>
        </p:nvSpPr>
        <p:spPr bwMode="auto">
          <a:xfrm>
            <a:off x="179388" y="1630363"/>
            <a:ext cx="7869237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  <a:effectLst/>
              </a:rPr>
              <a:t>Включая взрывоопасные объекты </a:t>
            </a:r>
            <a:r>
              <a:rPr lang="en-US" b="1" dirty="0" smtClean="0">
                <a:solidFill>
                  <a:schemeClr val="bg1"/>
                </a:solidFill>
                <a:effectLst/>
              </a:rPr>
              <a:t>( </a:t>
            </a:r>
            <a:r>
              <a:rPr lang="en-US" b="1" dirty="0">
                <a:solidFill>
                  <a:schemeClr val="bg1"/>
                </a:solidFill>
                <a:effectLst/>
              </a:rPr>
              <a:t>Class1 Div2 , ATEX Cat 3 </a:t>
            </a:r>
            <a:r>
              <a:rPr lang="ru-RU" b="1" dirty="0" smtClean="0">
                <a:solidFill>
                  <a:schemeClr val="bg1"/>
                </a:solidFill>
                <a:effectLst/>
              </a:rPr>
              <a:t>сертификаты</a:t>
            </a:r>
            <a:r>
              <a:rPr lang="en-US" b="1" dirty="0" smtClean="0">
                <a:solidFill>
                  <a:schemeClr val="bg1"/>
                </a:solidFill>
                <a:effectLst/>
              </a:rPr>
              <a:t> </a:t>
            </a:r>
            <a:r>
              <a:rPr lang="en-US" b="1" dirty="0">
                <a:solidFill>
                  <a:schemeClr val="bg1"/>
                </a:solidFill>
                <a:effectLst/>
              </a:rPr>
              <a:t>) </a:t>
            </a:r>
            <a:r>
              <a:rPr lang="ru-RU" b="1" dirty="0" smtClean="0">
                <a:solidFill>
                  <a:schemeClr val="bg1"/>
                </a:solidFill>
                <a:effectLst/>
              </a:rPr>
              <a:t>и морское применение</a:t>
            </a:r>
            <a:r>
              <a:rPr lang="en-US" b="1" dirty="0" smtClean="0">
                <a:solidFill>
                  <a:schemeClr val="bg1"/>
                </a:solidFill>
                <a:effectLst/>
              </a:rPr>
              <a:t>.</a:t>
            </a:r>
            <a:endParaRPr lang="en-US" b="1" dirty="0">
              <a:solidFill>
                <a:schemeClr val="bg1"/>
              </a:solidFill>
              <a:effectLst/>
            </a:endParaRPr>
          </a:p>
        </p:txBody>
      </p:sp>
      <p:pic>
        <p:nvPicPr>
          <p:cNvPr id="12294" name="Picture 12"/>
          <p:cNvPicPr>
            <a:picLocks noChangeAspect="1" noChangeArrowheads="1"/>
          </p:cNvPicPr>
          <p:nvPr/>
        </p:nvPicPr>
        <p:blipFill>
          <a:blip r:embed="rId2" cstate="print"/>
          <a:srcRect r="2625"/>
          <a:stretch>
            <a:fillRect/>
          </a:stretch>
        </p:blipFill>
        <p:spPr bwMode="auto">
          <a:xfrm>
            <a:off x="5580063" y="4618038"/>
            <a:ext cx="3384550" cy="1912937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</p:pic>
      <p:pic>
        <p:nvPicPr>
          <p:cNvPr id="12295" name="Picture 1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51500" y="2627313"/>
            <a:ext cx="3313113" cy="1919287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</p:pic>
      <p:pic>
        <p:nvPicPr>
          <p:cNvPr id="12296" name="Picture 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0825" y="2865438"/>
            <a:ext cx="5400675" cy="358775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</p:pic>
      <p:pic>
        <p:nvPicPr>
          <p:cNvPr id="9" name="Picture 8" descr="eac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355976" y="3681028"/>
            <a:ext cx="742950" cy="590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31800" y="800708"/>
            <a:ext cx="8280400" cy="2088232"/>
          </a:xfrm>
        </p:spPr>
        <p:txBody>
          <a:bodyPr/>
          <a:lstStyle/>
          <a:p>
            <a:r>
              <a:rPr lang="en-GB" dirty="0" err="1" smtClean="0">
                <a:solidFill>
                  <a:schemeClr val="tx1"/>
                </a:solidFill>
                <a:latin typeface="SEOptimist" pitchFamily="50" charset="0"/>
              </a:rPr>
              <a:t>Magelis</a:t>
            </a:r>
            <a:r>
              <a:rPr lang="en-GB" dirty="0" smtClean="0">
                <a:solidFill>
                  <a:schemeClr val="tx1"/>
                </a:solidFill>
                <a:latin typeface="SEOptimist" pitchFamily="50" charset="0"/>
              </a:rPr>
              <a:t> GTU </a:t>
            </a:r>
            <a:r>
              <a:rPr lang="ru-RU" dirty="0" smtClean="0">
                <a:solidFill>
                  <a:schemeClr val="tx1"/>
                </a:solidFill>
                <a:latin typeface="SEOptimist" pitchFamily="50" charset="0"/>
              </a:rPr>
              <a:t/>
            </a:r>
            <a:br>
              <a:rPr lang="ru-RU" dirty="0" smtClean="0">
                <a:solidFill>
                  <a:schemeClr val="tx1"/>
                </a:solidFill>
                <a:latin typeface="SEOptimist" pitchFamily="50" charset="0"/>
              </a:rPr>
            </a:br>
            <a:r>
              <a:rPr lang="ru-RU" dirty="0" smtClean="0">
                <a:solidFill>
                  <a:schemeClr val="tx1"/>
                </a:solidFill>
                <a:latin typeface="SEOptimist" pitchFamily="50" charset="0"/>
              </a:rPr>
              <a:t>Линейка дисплеев и процессорных модулей</a:t>
            </a:r>
            <a:r>
              <a:rPr lang="en-GB" dirty="0" smtClean="0">
                <a:solidFill>
                  <a:schemeClr val="tx1"/>
                </a:solidFill>
                <a:latin typeface="SEOptimist" pitchFamily="50" charset="0"/>
              </a:rPr>
              <a:t/>
            </a:r>
            <a:br>
              <a:rPr lang="en-GB" dirty="0" smtClean="0">
                <a:solidFill>
                  <a:schemeClr val="tx1"/>
                </a:solidFill>
                <a:latin typeface="SEOptimist" pitchFamily="50" charset="0"/>
              </a:rPr>
            </a:br>
            <a:r>
              <a:rPr lang="ru-RU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ru-RU" sz="2000" dirty="0" smtClean="0">
                <a:solidFill>
                  <a:schemeClr val="tx1"/>
                </a:solidFill>
              </a:rPr>
              <a:t/>
            </a:r>
            <a:br>
              <a:rPr lang="ru-RU" sz="2000" dirty="0" smtClean="0">
                <a:solidFill>
                  <a:schemeClr val="tx1"/>
                </a:solidFill>
              </a:rPr>
            </a:br>
            <a:endParaRPr lang="en-US" sz="2800" dirty="0" smtClean="0">
              <a:solidFill>
                <a:schemeClr val="tx1"/>
              </a:solidFill>
            </a:endParaRPr>
          </a:p>
        </p:txBody>
      </p:sp>
      <p:pic>
        <p:nvPicPr>
          <p:cNvPr id="3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550" y="2507630"/>
            <a:ext cx="6697663" cy="30099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</p:pic>
      <p:sp>
        <p:nvSpPr>
          <p:cNvPr id="4" name="Oval 4"/>
          <p:cNvSpPr>
            <a:spLocks noChangeArrowheads="1"/>
          </p:cNvSpPr>
          <p:nvPr/>
        </p:nvSpPr>
        <p:spPr bwMode="auto">
          <a:xfrm>
            <a:off x="827088" y="2348880"/>
            <a:ext cx="6985000" cy="3168650"/>
          </a:xfrm>
          <a:prstGeom prst="roundRect">
            <a:avLst/>
          </a:prstGeom>
          <a:noFill/>
          <a:ln w="263525">
            <a:solidFill>
              <a:srgbClr val="99CC00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122" name="Rectangle 2"/>
          <p:cNvSpPr>
            <a:spLocks noChangeArrowheads="1"/>
          </p:cNvSpPr>
          <p:nvPr/>
        </p:nvSpPr>
        <p:spPr bwMode="auto">
          <a:xfrm>
            <a:off x="646113" y="188913"/>
            <a:ext cx="8497887" cy="719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10800" rIns="0" bIns="10800" anchor="ctr"/>
          <a:lstStyle/>
          <a:p>
            <a:pPr eaLnBrk="0" hangingPunct="0">
              <a:defRPr/>
            </a:pPr>
            <a:r>
              <a:rPr lang="ru-RU" altLang="ja-JP" sz="3200" dirty="0" smtClean="0">
                <a:solidFill>
                  <a:schemeClr val="accent1"/>
                </a:solidFill>
                <a:effectLst/>
                <a:latin typeface="Arial" charset="0"/>
                <a:ea typeface="ＭＳ Ｐゴシック" charset="-128"/>
              </a:rPr>
              <a:t>Новый</a:t>
            </a:r>
            <a:r>
              <a:rPr lang="en-US" altLang="ja-JP" sz="3200" dirty="0" smtClean="0">
                <a:solidFill>
                  <a:schemeClr val="accent1"/>
                </a:solidFill>
                <a:effectLst/>
                <a:latin typeface="Arial" charset="0"/>
                <a:ea typeface="ＭＳ Ｐゴシック" charset="-128"/>
              </a:rPr>
              <a:t> </a:t>
            </a:r>
            <a:r>
              <a:rPr lang="en-US" altLang="ja-JP" sz="3200" dirty="0" err="1">
                <a:solidFill>
                  <a:schemeClr val="accent1"/>
                </a:solidFill>
                <a:effectLst/>
                <a:latin typeface="Arial" charset="0"/>
                <a:ea typeface="ＭＳ Ｐゴシック" charset="-128"/>
              </a:rPr>
              <a:t>Magelis</a:t>
            </a:r>
            <a:r>
              <a:rPr lang="en-US" altLang="ja-JP" sz="3200" dirty="0">
                <a:solidFill>
                  <a:schemeClr val="accent1"/>
                </a:solidFill>
                <a:effectLst/>
                <a:latin typeface="Arial" charset="0"/>
                <a:ea typeface="ＭＳ Ｐゴシック" charset="-128"/>
              </a:rPr>
              <a:t> GTU</a:t>
            </a:r>
            <a:r>
              <a:rPr lang="en-US" altLang="ja-JP" sz="3200" dirty="0">
                <a:solidFill>
                  <a:schemeClr val="fol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ＭＳ Ｐゴシック" charset="-128"/>
              </a:rPr>
              <a:t> </a:t>
            </a:r>
            <a:r>
              <a:rPr lang="en-US" altLang="ja-JP" sz="3200" dirty="0">
                <a:solidFill>
                  <a:schemeClr val="accent1"/>
                </a:solidFill>
                <a:effectLst/>
                <a:latin typeface="Arial" charset="0"/>
                <a:ea typeface="ＭＳ Ｐゴシック" charset="-128"/>
              </a:rPr>
              <a:t/>
            </a:r>
            <a:br>
              <a:rPr lang="en-US" altLang="ja-JP" sz="3200" dirty="0">
                <a:solidFill>
                  <a:schemeClr val="accent1"/>
                </a:solidFill>
                <a:effectLst/>
                <a:latin typeface="Arial" charset="0"/>
                <a:ea typeface="ＭＳ Ｐゴシック" charset="-128"/>
              </a:rPr>
            </a:br>
            <a:r>
              <a:rPr lang="ru-RU" altLang="ja-JP" sz="3200" dirty="0" smtClean="0">
                <a:solidFill>
                  <a:schemeClr val="accent1"/>
                </a:solidFill>
                <a:effectLst/>
                <a:latin typeface="Arial" charset="0"/>
                <a:ea typeface="ＭＳ Ｐゴシック" charset="-128"/>
              </a:rPr>
              <a:t>Линейка дисплеев</a:t>
            </a:r>
            <a:endParaRPr lang="en-US" altLang="ja-JP" sz="3200" dirty="0">
              <a:solidFill>
                <a:schemeClr val="accent1"/>
              </a:solidFill>
              <a:effectLst/>
              <a:latin typeface="Arial" charset="0"/>
              <a:ea typeface="ＭＳ Ｐゴシック" charset="-128"/>
            </a:endParaRPr>
          </a:p>
        </p:txBody>
      </p:sp>
      <p:pic>
        <p:nvPicPr>
          <p:cNvPr id="14339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00338" y="1052513"/>
            <a:ext cx="3024187" cy="96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24525" y="1052513"/>
            <a:ext cx="3062288" cy="893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02" name="Tableau 101"/>
          <p:cNvGraphicFramePr>
            <a:graphicFrameLocks noGrp="1"/>
          </p:cNvGraphicFramePr>
          <p:nvPr/>
        </p:nvGraphicFramePr>
        <p:xfrm>
          <a:off x="468313" y="1916113"/>
          <a:ext cx="8280922" cy="4710625"/>
        </p:xfrm>
        <a:graphic>
          <a:graphicData uri="http://schemas.openxmlformats.org/drawingml/2006/table">
            <a:tbl>
              <a:tblPr/>
              <a:tblGrid>
                <a:gridCol w="1128354"/>
                <a:gridCol w="1095806"/>
                <a:gridCol w="1000871"/>
                <a:gridCol w="1000871"/>
                <a:gridCol w="1000871"/>
                <a:gridCol w="1000871"/>
                <a:gridCol w="1000871"/>
                <a:gridCol w="1052407"/>
              </a:tblGrid>
              <a:tr h="281462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 dirty="0" smtClean="0">
                          <a:latin typeface="Arial"/>
                        </a:rPr>
                        <a:t>Дисплей</a:t>
                      </a:r>
                      <a:endParaRPr lang="fr-FR" sz="1200" b="1" i="0" u="none" strike="noStrike" dirty="0">
                        <a:latin typeface="Arial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200" b="0" i="0" u="none" strike="noStrike" dirty="0" err="1">
                          <a:latin typeface="Arial"/>
                        </a:rPr>
                        <a:t>Touchscreen</a:t>
                      </a:r>
                      <a:r>
                        <a:rPr lang="fr-FR" sz="1200" b="0" i="0" u="none" strike="noStrike" dirty="0">
                          <a:latin typeface="Arial"/>
                        </a:rPr>
                        <a:t>, </a:t>
                      </a:r>
                      <a:r>
                        <a:rPr lang="ru-RU" sz="1200" b="0" i="0" u="none" strike="noStrike" dirty="0" smtClean="0">
                          <a:latin typeface="Arial"/>
                        </a:rPr>
                        <a:t>размер</a:t>
                      </a:r>
                      <a:endParaRPr lang="fr-FR" sz="1200" b="0" i="0" u="none" strike="noStrike" dirty="0"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200" b="0" i="0" u="none" strike="noStrike" dirty="0">
                          <a:latin typeface="Arial"/>
                        </a:rPr>
                        <a:t>7” </a:t>
                      </a:r>
                      <a:r>
                        <a:rPr lang="fr-FR" sz="1200" b="0" i="0" u="none" strike="noStrike" dirty="0" err="1">
                          <a:latin typeface="Arial"/>
                        </a:rPr>
                        <a:t>Wide</a:t>
                      </a:r>
                      <a:endParaRPr lang="fr-FR" sz="1200" b="0" i="0" u="none" strike="noStrike" dirty="0">
                        <a:latin typeface="Arial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200" b="0" i="0" u="none" strike="noStrike" dirty="0">
                          <a:latin typeface="Arial"/>
                        </a:rPr>
                        <a:t>10” </a:t>
                      </a:r>
                      <a:r>
                        <a:rPr lang="fr-FR" sz="1200" b="0" i="0" u="none" strike="noStrike" dirty="0" err="1">
                          <a:latin typeface="Arial"/>
                        </a:rPr>
                        <a:t>Wide</a:t>
                      </a:r>
                      <a:endParaRPr lang="fr-FR" sz="1200" b="0" i="0" u="none" strike="noStrike" dirty="0">
                        <a:latin typeface="Arial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200" b="0" i="0" u="none" strike="noStrike" dirty="0">
                          <a:latin typeface="Arial"/>
                        </a:rPr>
                        <a:t>12” </a:t>
                      </a:r>
                      <a:r>
                        <a:rPr lang="fr-FR" sz="1200" b="0" i="0" u="none" strike="noStrike" dirty="0" err="1">
                          <a:latin typeface="Arial"/>
                        </a:rPr>
                        <a:t>Wide</a:t>
                      </a:r>
                      <a:endParaRPr lang="fr-FR" sz="1200" b="0" i="0" u="none" strike="noStrike" dirty="0">
                        <a:latin typeface="Arial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200" b="0" i="0" u="none" strike="noStrike" dirty="0">
                          <a:latin typeface="Arial"/>
                        </a:rPr>
                        <a:t>10.4”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200" b="0" i="0" u="none" strike="noStrike">
                          <a:latin typeface="Arial"/>
                        </a:rPr>
                        <a:t>12.1”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200" b="0" i="0" u="none" strike="noStrike">
                          <a:latin typeface="Arial"/>
                        </a:rPr>
                        <a:t>15”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81462">
                <a:tc>
                  <a:txBody>
                    <a:bodyPr/>
                    <a:lstStyle/>
                    <a:p>
                      <a:pPr algn="l" fontAlgn="b"/>
                      <a:r>
                        <a:rPr lang="fr-FR" sz="1200" b="1" i="0" u="none" strike="noStrike" dirty="0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 smtClean="0">
                          <a:latin typeface="Arial"/>
                        </a:rPr>
                        <a:t>Разрешение</a:t>
                      </a:r>
                      <a:r>
                        <a:rPr lang="fr-FR" sz="1200" b="0" i="0" u="none" strike="noStrike" dirty="0" smtClean="0">
                          <a:latin typeface="Arial"/>
                        </a:rPr>
                        <a:t> (</a:t>
                      </a:r>
                      <a:r>
                        <a:rPr lang="ru-RU" sz="1200" b="0" i="0" u="none" strike="noStrike" dirty="0" smtClean="0">
                          <a:latin typeface="Arial"/>
                        </a:rPr>
                        <a:t>пиксели</a:t>
                      </a:r>
                      <a:r>
                        <a:rPr lang="fr-FR" sz="1200" b="0" i="0" u="none" strike="noStrike" dirty="0" smtClean="0">
                          <a:latin typeface="Arial"/>
                        </a:rPr>
                        <a:t>) </a:t>
                      </a:r>
                      <a:endParaRPr lang="fr-FR" sz="1200" b="0" i="0" u="none" strike="noStrike" dirty="0"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200" b="0" i="0" u="none" strike="noStrike">
                          <a:latin typeface="Arial"/>
                        </a:rPr>
                        <a:t>800 x 480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200" b="0" i="0" u="none" strike="noStrike">
                          <a:latin typeface="Arial"/>
                        </a:rPr>
                        <a:t>1280 x 800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200" b="0" i="0" u="none" strike="noStrike">
                          <a:latin typeface="Arial"/>
                        </a:rPr>
                        <a:t>1280 x 800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200" b="0" i="0" u="none" strike="noStrike" dirty="0">
                          <a:latin typeface="Arial"/>
                        </a:rPr>
                        <a:t>800 x 600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200" b="0" i="0" u="none" strike="noStrike">
                          <a:latin typeface="Arial"/>
                        </a:rPr>
                        <a:t>1024 x 768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200" b="0" i="0" u="none" strike="noStrike">
                          <a:latin typeface="Arial"/>
                        </a:rPr>
                        <a:t>1024 x 768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81462">
                <a:tc>
                  <a:txBody>
                    <a:bodyPr/>
                    <a:lstStyle/>
                    <a:p>
                      <a:pPr algn="l" fontAlgn="b"/>
                      <a:r>
                        <a:rPr lang="fr-FR" sz="1200" b="1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 smtClean="0">
                          <a:latin typeface="Arial"/>
                        </a:rPr>
                        <a:t>Тип</a:t>
                      </a:r>
                      <a:endParaRPr lang="fr-FR" sz="1200" b="0" i="0" u="none" strike="noStrike" dirty="0"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fr-FR" sz="1200" b="0" i="0" u="none" strike="noStrike" dirty="0">
                          <a:latin typeface="Arial"/>
                        </a:rPr>
                        <a:t>262,144 </a:t>
                      </a:r>
                      <a:r>
                        <a:rPr lang="ru-RU" sz="1200" b="0" i="0" u="none" strike="noStrike" dirty="0" smtClean="0">
                          <a:latin typeface="Arial"/>
                        </a:rPr>
                        <a:t>цветов</a:t>
                      </a:r>
                      <a:r>
                        <a:rPr lang="fr-FR" sz="1200" b="0" i="0" u="none" strike="noStrike" dirty="0" smtClean="0">
                          <a:latin typeface="Arial"/>
                        </a:rPr>
                        <a:t>, </a:t>
                      </a:r>
                      <a:r>
                        <a:rPr lang="fr-FR" sz="1200" b="0" i="0" u="none" strike="noStrike" dirty="0">
                          <a:latin typeface="Arial"/>
                        </a:rPr>
                        <a:t>TFT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fr-FR" sz="1200" b="0" i="0" u="none" strike="noStrike" dirty="0">
                          <a:latin typeface="Arial"/>
                        </a:rPr>
                        <a:t>16 </a:t>
                      </a:r>
                      <a:r>
                        <a:rPr lang="ru-RU" sz="1200" b="0" i="0" u="none" strike="noStrike" dirty="0" smtClean="0">
                          <a:latin typeface="Arial"/>
                        </a:rPr>
                        <a:t>млн цветов</a:t>
                      </a:r>
                      <a:r>
                        <a:rPr lang="fr-FR" sz="1200" b="0" i="0" u="none" strike="noStrike" dirty="0" smtClean="0">
                          <a:latin typeface="Arial"/>
                        </a:rPr>
                        <a:t>, </a:t>
                      </a:r>
                      <a:r>
                        <a:rPr lang="fr-FR" sz="1200" b="0" i="0" u="none" strike="noStrike" dirty="0">
                          <a:latin typeface="Arial"/>
                        </a:rPr>
                        <a:t>TFT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499191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 dirty="0" smtClean="0">
                          <a:latin typeface="Arial"/>
                        </a:rPr>
                        <a:t>Поддержка жестов</a:t>
                      </a:r>
                      <a:endParaRPr lang="fr-FR" sz="1200" b="1" i="0" u="none" strike="noStrike" dirty="0">
                        <a:latin typeface="Arial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200" b="0" i="0" u="none" strike="noStrike" dirty="0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fr-FR" sz="1200" b="0" i="0" u="none" strike="noStrike" dirty="0">
                          <a:latin typeface="Arial"/>
                        </a:rPr>
                        <a:t>Single </a:t>
                      </a:r>
                      <a:r>
                        <a:rPr lang="fr-FR" sz="1200" b="0" i="0" u="none" strike="noStrike" dirty="0" err="1">
                          <a:latin typeface="Arial"/>
                        </a:rPr>
                        <a:t>touch</a:t>
                      </a:r>
                      <a:r>
                        <a:rPr lang="fr-FR" sz="1200" b="0" i="0" u="none" strike="noStrike" dirty="0">
                          <a:latin typeface="Arial"/>
                        </a:rPr>
                        <a:t>: </a:t>
                      </a:r>
                      <a:r>
                        <a:rPr lang="ru-RU" sz="1200" b="0" i="0" u="none" strike="noStrike" dirty="0" smtClean="0">
                          <a:latin typeface="Arial"/>
                        </a:rPr>
                        <a:t>Пролистывание</a:t>
                      </a:r>
                      <a:r>
                        <a:rPr lang="fr-FR" sz="1200" b="0" i="0" u="none" strike="noStrike" dirty="0" smtClean="0">
                          <a:latin typeface="Arial"/>
                        </a:rPr>
                        <a:t>, </a:t>
                      </a:r>
                      <a:r>
                        <a:rPr lang="ru-RU" sz="1200" b="0" i="0" u="none" strike="noStrike" dirty="0" smtClean="0">
                          <a:latin typeface="Arial"/>
                        </a:rPr>
                        <a:t>скроллинг</a:t>
                      </a:r>
                      <a:endParaRPr lang="fr-FR" sz="1200" b="0" i="0" u="none" strike="noStrike" dirty="0">
                        <a:latin typeface="Arial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latin typeface="Arial"/>
                        </a:rPr>
                        <a:t>Single touch: </a:t>
                      </a:r>
                      <a:r>
                        <a:rPr lang="ru-RU" sz="1200" b="0" i="0" u="none" strike="noStrike" dirty="0" smtClean="0">
                          <a:latin typeface="Arial"/>
                        </a:rPr>
                        <a:t>Пролистывание</a:t>
                      </a:r>
                      <a:r>
                        <a:rPr lang="en-US" sz="1200" b="0" i="0" u="none" strike="noStrike" dirty="0" smtClean="0">
                          <a:latin typeface="Arial"/>
                        </a:rPr>
                        <a:t>, </a:t>
                      </a:r>
                      <a:r>
                        <a:rPr lang="ru-RU" sz="1200" b="0" i="0" u="none" strike="noStrike" dirty="0" smtClean="0">
                          <a:latin typeface="Arial"/>
                        </a:rPr>
                        <a:t>скроллинг</a:t>
                      </a:r>
                      <a:r>
                        <a:rPr lang="en-US" sz="1200" b="0" i="0" u="none" strike="noStrike" dirty="0" smtClean="0">
                          <a:latin typeface="Arial"/>
                        </a:rPr>
                        <a:t>; </a:t>
                      </a:r>
                      <a:r>
                        <a:rPr lang="en-US" sz="1200" b="0" i="0" u="none" strike="noStrike" dirty="0" err="1">
                          <a:latin typeface="Arial"/>
                        </a:rPr>
                        <a:t>Multitouch</a:t>
                      </a:r>
                      <a:r>
                        <a:rPr lang="en-US" sz="1200" b="0" i="0" u="none" strike="noStrike" dirty="0">
                          <a:latin typeface="Arial"/>
                        </a:rPr>
                        <a:t>: </a:t>
                      </a:r>
                      <a:r>
                        <a:rPr lang="ru-RU" sz="1200" b="0" i="0" u="none" strike="noStrike" dirty="0" smtClean="0">
                          <a:latin typeface="Arial"/>
                        </a:rPr>
                        <a:t>увел</a:t>
                      </a:r>
                      <a:r>
                        <a:rPr lang="en-US" sz="1200" b="0" i="0" u="none" strike="noStrike" dirty="0" smtClean="0">
                          <a:latin typeface="Arial"/>
                        </a:rPr>
                        <a:t>/</a:t>
                      </a:r>
                      <a:r>
                        <a:rPr lang="ru-RU" sz="1200" b="0" i="0" u="none" strike="noStrike" dirty="0" smtClean="0">
                          <a:latin typeface="Arial"/>
                        </a:rPr>
                        <a:t>умен</a:t>
                      </a:r>
                      <a:r>
                        <a:rPr lang="en-US" sz="1200" b="0" i="0" u="none" strike="noStrike" dirty="0" smtClean="0">
                          <a:latin typeface="Arial"/>
                        </a:rPr>
                        <a:t>, </a:t>
                      </a:r>
                      <a:r>
                        <a:rPr lang="ru-RU" sz="1200" b="0" i="0" u="none" strike="noStrike" dirty="0" smtClean="0">
                          <a:latin typeface="Arial"/>
                        </a:rPr>
                        <a:t>двойное касание</a:t>
                      </a:r>
                      <a:endParaRPr lang="en-US" sz="1200" b="0" i="0" u="none" strike="noStrike" dirty="0">
                        <a:latin typeface="Arial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529811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i="0" u="none" strike="noStrike" dirty="0" smtClean="0">
                          <a:latin typeface="Arial"/>
                        </a:rPr>
                        <a:t>U</a:t>
                      </a:r>
                      <a:r>
                        <a:rPr lang="fr-FR" sz="1200" b="1" i="0" u="none" strike="noStrike" dirty="0" smtClean="0">
                          <a:latin typeface="Arial"/>
                        </a:rPr>
                        <a:t>SB </a:t>
                      </a:r>
                      <a:r>
                        <a:rPr lang="ru-RU" sz="1200" b="1" i="0" u="none" strike="noStrike" dirty="0" smtClean="0">
                          <a:latin typeface="Arial"/>
                        </a:rPr>
                        <a:t>спереди</a:t>
                      </a:r>
                      <a:endParaRPr lang="fr-FR" sz="1200" b="1" i="0" u="none" strike="noStrike" dirty="0">
                        <a:latin typeface="Arial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2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latin typeface="Arial"/>
                        </a:rPr>
                        <a:t>Опционально с </a:t>
                      </a:r>
                      <a:r>
                        <a:rPr lang="fr-FR" sz="1200" b="1" i="0" u="none" strike="noStrike" dirty="0" smtClean="0">
                          <a:latin typeface="Arial"/>
                        </a:rPr>
                        <a:t>XBTZGUSB</a:t>
                      </a:r>
                      <a:r>
                        <a:rPr lang="fr-FR" sz="1200" b="0" i="0" u="none" strike="noStrike" dirty="0" smtClean="0">
                          <a:latin typeface="Arial"/>
                        </a:rPr>
                        <a:t> </a:t>
                      </a:r>
                      <a:r>
                        <a:rPr lang="fr-FR" sz="1200" b="0" i="0" u="none" strike="noStrike" dirty="0">
                          <a:latin typeface="Arial"/>
                        </a:rPr>
                        <a:t>(A port) </a:t>
                      </a:r>
                      <a:r>
                        <a:rPr lang="ru-RU" sz="1200" b="0" i="0" u="none" strike="noStrike" dirty="0" smtClean="0">
                          <a:latin typeface="Arial"/>
                        </a:rPr>
                        <a:t>или</a:t>
                      </a:r>
                      <a:r>
                        <a:rPr lang="fr-FR" sz="1200" b="0" i="0" u="none" strike="noStrike" dirty="0" smtClean="0">
                          <a:latin typeface="Arial"/>
                        </a:rPr>
                        <a:t> </a:t>
                      </a:r>
                      <a:r>
                        <a:rPr lang="fr-FR" sz="1200" b="1" i="0" u="none" strike="noStrike" dirty="0">
                          <a:latin typeface="Arial"/>
                        </a:rPr>
                        <a:t>HMIZSUSBB</a:t>
                      </a:r>
                      <a:r>
                        <a:rPr lang="fr-FR" sz="1200" b="0" i="0" u="none" strike="noStrike" dirty="0">
                          <a:latin typeface="Arial"/>
                        </a:rPr>
                        <a:t> (mini-B port)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latin typeface="Arial"/>
                        </a:rPr>
                        <a:t>Встроенный</a:t>
                      </a:r>
                      <a:r>
                        <a:rPr lang="en-US" sz="1200" b="0" i="0" u="none" strike="noStrike" dirty="0" smtClean="0">
                          <a:latin typeface="Arial"/>
                        </a:rPr>
                        <a:t> </a:t>
                      </a:r>
                      <a:r>
                        <a:rPr lang="en-US" sz="1200" b="0" i="0" u="none" strike="noStrike" dirty="0">
                          <a:latin typeface="Arial"/>
                        </a:rPr>
                        <a:t>USB2.0 (Type A) x 1 </a:t>
                      </a:r>
                      <a:r>
                        <a:rPr lang="ru-RU" sz="1200" b="0" i="0" u="none" strike="noStrike" dirty="0" smtClean="0">
                          <a:latin typeface="Arial"/>
                        </a:rPr>
                        <a:t>и</a:t>
                      </a:r>
                      <a:r>
                        <a:rPr lang="en-US" sz="1200" b="0" i="0" u="none" strike="noStrike" dirty="0" smtClean="0">
                          <a:latin typeface="Arial"/>
                        </a:rPr>
                        <a:t> </a:t>
                      </a:r>
                      <a:endParaRPr lang="ru-RU" sz="1200" b="0" i="0" u="none" strike="noStrike" dirty="0" smtClean="0">
                        <a:latin typeface="Arial"/>
                      </a:endParaRPr>
                    </a:p>
                    <a:p>
                      <a:pPr algn="ctr" fontAlgn="b"/>
                      <a:r>
                        <a:rPr lang="en-US" sz="1200" b="0" i="0" u="none" strike="noStrike" dirty="0" smtClean="0">
                          <a:latin typeface="Arial"/>
                        </a:rPr>
                        <a:t>USB2.0 </a:t>
                      </a:r>
                      <a:r>
                        <a:rPr lang="en-US" sz="1200" b="0" i="0" u="none" strike="noStrike" dirty="0">
                          <a:latin typeface="Arial"/>
                        </a:rPr>
                        <a:t>(mini-B) x 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529811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 dirty="0" smtClean="0">
                          <a:latin typeface="Arial"/>
                        </a:rPr>
                        <a:t>Яркость</a:t>
                      </a:r>
                      <a:endParaRPr lang="fr-FR" sz="1200" b="1" i="0" u="none" strike="noStrike" dirty="0">
                        <a:latin typeface="Arial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2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latin typeface="Arial"/>
                        </a:rPr>
                        <a:t>0...100 </a:t>
                      </a:r>
                      <a:r>
                        <a:rPr lang="en-US" sz="1200" b="0" i="0" u="none" strike="noStrike" dirty="0" smtClean="0">
                          <a:latin typeface="Arial"/>
                        </a:rPr>
                        <a:t>(</a:t>
                      </a:r>
                      <a:r>
                        <a:rPr lang="ru-RU" sz="1200" b="0" i="0" u="none" strike="noStrike" dirty="0" smtClean="0">
                          <a:latin typeface="Arial"/>
                        </a:rPr>
                        <a:t>Настраивается через</a:t>
                      </a:r>
                      <a:r>
                        <a:rPr lang="en-US" sz="1200" b="0" i="0" u="none" strike="noStrike" dirty="0" smtClean="0">
                          <a:latin typeface="Arial"/>
                        </a:rPr>
                        <a:t> </a:t>
                      </a:r>
                      <a:r>
                        <a:rPr lang="ru-RU" sz="1200" b="0" i="0" u="none" strike="noStrike" dirty="0" smtClean="0">
                          <a:latin typeface="Arial"/>
                        </a:rPr>
                        <a:t>сенсорную панель или ПО</a:t>
                      </a:r>
                      <a:r>
                        <a:rPr lang="en-US" sz="1200" b="0" i="0" u="none" strike="noStrike" dirty="0" smtClean="0">
                          <a:latin typeface="Arial"/>
                        </a:rPr>
                        <a:t>)</a:t>
                      </a:r>
                      <a:endParaRPr lang="en-US" sz="1200" b="0" i="0" u="none" strike="noStrike" dirty="0">
                        <a:latin typeface="Arial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latin typeface="Arial"/>
                        </a:rPr>
                        <a:t>0...100 </a:t>
                      </a:r>
                      <a:r>
                        <a:rPr lang="en-US" sz="1200" b="0" i="0" u="none" strike="noStrike" dirty="0" smtClean="0">
                          <a:latin typeface="Arial"/>
                        </a:rPr>
                        <a:t>(</a:t>
                      </a:r>
                      <a:r>
                        <a:rPr lang="ru-RU" sz="1200" b="0" i="0" u="none" strike="noStrike" dirty="0" smtClean="0">
                          <a:latin typeface="Arial"/>
                        </a:rPr>
                        <a:t>Настраивается через встроенный датчик</a:t>
                      </a:r>
                      <a:r>
                        <a:rPr lang="en-US" sz="1200" b="0" i="0" u="none" strike="noStrike" dirty="0" smtClean="0">
                          <a:latin typeface="Arial"/>
                        </a:rPr>
                        <a:t>, </a:t>
                      </a:r>
                      <a:r>
                        <a:rPr lang="ru-RU" sz="1200" b="0" i="0" u="none" strike="noStrike" dirty="0" smtClean="0">
                          <a:latin typeface="Arial"/>
                        </a:rPr>
                        <a:t>сенсорную панель или ПО</a:t>
                      </a:r>
                      <a:r>
                        <a:rPr lang="en-US" sz="1200" b="0" i="0" u="none" strike="noStrike" dirty="0" smtClean="0">
                          <a:latin typeface="Arial"/>
                        </a:rPr>
                        <a:t>)</a:t>
                      </a:r>
                      <a:endParaRPr lang="en-US" sz="1200" b="0" i="0" u="none" strike="noStrike" dirty="0">
                        <a:latin typeface="Arial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281462"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 dirty="0" smtClean="0">
                          <a:latin typeface="Arial"/>
                        </a:rPr>
                        <a:t>Срок службы подсветки</a:t>
                      </a:r>
                      <a:endParaRPr lang="fr-FR" sz="1200" b="1" i="0" u="none" strike="noStrike" dirty="0">
                        <a:latin typeface="Arial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latin typeface="Arial"/>
                        </a:rPr>
                        <a:t>50,000 </a:t>
                      </a:r>
                      <a:r>
                        <a:rPr lang="ru-RU" sz="1200" b="0" i="0" u="none" strike="noStrike" dirty="0" smtClean="0">
                          <a:latin typeface="Arial"/>
                        </a:rPr>
                        <a:t>часов</a:t>
                      </a:r>
                      <a:r>
                        <a:rPr lang="en-US" sz="1200" b="0" i="0" u="none" strike="noStrike" dirty="0" smtClean="0">
                          <a:latin typeface="Arial"/>
                        </a:rPr>
                        <a:t> </a:t>
                      </a:r>
                      <a:endParaRPr lang="en-US" sz="1200" b="0" i="0" u="none" strike="noStrike" dirty="0">
                        <a:latin typeface="Arial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281462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 dirty="0" smtClean="0">
                          <a:latin typeface="Arial"/>
                        </a:rPr>
                        <a:t>Размеры</a:t>
                      </a:r>
                      <a:endParaRPr lang="fr-FR" sz="1200" b="1" i="0" u="none" strike="noStrike" dirty="0">
                        <a:latin typeface="Arial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 smtClean="0">
                          <a:latin typeface="Arial"/>
                        </a:rPr>
                        <a:t>Внешние </a:t>
                      </a:r>
                      <a:r>
                        <a:rPr lang="fr-FR" sz="1200" b="0" i="0" u="none" strike="noStrike" dirty="0" err="1" smtClean="0">
                          <a:latin typeface="Arial"/>
                        </a:rPr>
                        <a:t>WxHxD</a:t>
                      </a:r>
                      <a:r>
                        <a:rPr lang="fr-FR" sz="1200" b="0" i="0" u="none" strike="noStrike" dirty="0" smtClean="0">
                          <a:latin typeface="Arial"/>
                        </a:rPr>
                        <a:t> </a:t>
                      </a:r>
                      <a:r>
                        <a:rPr lang="fr-FR" sz="1200" b="0" i="0" u="none" strike="noStrike" dirty="0">
                          <a:latin typeface="Arial"/>
                        </a:rPr>
                        <a:t>mm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200" b="0" i="0" u="none" strike="noStrike">
                          <a:latin typeface="Arial"/>
                        </a:rPr>
                        <a:t>204 x 149 x 36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200" b="0" i="0" u="none" strike="noStrike">
                          <a:latin typeface="Arial"/>
                        </a:rPr>
                        <a:t>269 x 199 x 67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200" b="0" i="0" u="none" strike="noStrike">
                          <a:latin typeface="Arial"/>
                        </a:rPr>
                        <a:t>309 x 231 x 67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200" b="0" i="0" u="none" strike="noStrike">
                          <a:latin typeface="Arial"/>
                        </a:rPr>
                        <a:t>273 x 215 x 67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200" b="0" i="0" u="none" strike="noStrike" dirty="0">
                          <a:latin typeface="Arial"/>
                        </a:rPr>
                        <a:t>315 x 241 x 67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200" b="0" i="0" u="none" strike="noStrike">
                          <a:latin typeface="Arial"/>
                        </a:rPr>
                        <a:t>397 x 296 x 67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81462">
                <a:tc>
                  <a:txBody>
                    <a:bodyPr/>
                    <a:lstStyle/>
                    <a:p>
                      <a:pPr algn="l" fontAlgn="b"/>
                      <a:r>
                        <a:rPr lang="fr-FR" sz="1200" b="1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 smtClean="0">
                          <a:latin typeface="Arial"/>
                        </a:rPr>
                        <a:t>Контур</a:t>
                      </a:r>
                      <a:r>
                        <a:rPr lang="fr-FR" sz="1200" b="0" i="0" u="none" strike="noStrike" dirty="0" smtClean="0">
                          <a:latin typeface="Arial"/>
                        </a:rPr>
                        <a:t> </a:t>
                      </a:r>
                      <a:r>
                        <a:rPr lang="fr-FR" sz="1200" b="0" i="0" u="none" strike="noStrike" dirty="0" err="1">
                          <a:latin typeface="Arial"/>
                        </a:rPr>
                        <a:t>WxH</a:t>
                      </a:r>
                      <a:r>
                        <a:rPr lang="fr-FR" sz="1200" b="0" i="0" u="none" strike="noStrike" dirty="0">
                          <a:latin typeface="Arial"/>
                        </a:rPr>
                        <a:t> mm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200" b="0" i="0" u="none" strike="noStrike">
                          <a:latin typeface="Arial"/>
                        </a:rPr>
                        <a:t>190 x 135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200" b="0" i="0" u="none" strike="noStrike">
                          <a:latin typeface="Arial"/>
                        </a:rPr>
                        <a:t>255 x 185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200" b="0" i="0" u="none" strike="noStrike">
                          <a:latin typeface="Arial"/>
                        </a:rPr>
                        <a:t>295 x 217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200" b="0" i="0" u="none" strike="noStrike">
                          <a:latin typeface="Arial"/>
                        </a:rPr>
                        <a:t>259 x 201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200" b="0" i="0" u="none" strike="noStrike" dirty="0">
                          <a:latin typeface="Arial"/>
                        </a:rPr>
                        <a:t>302 x 228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200" b="0" i="0" u="none" strike="noStrike">
                          <a:latin typeface="Arial"/>
                        </a:rPr>
                        <a:t>384 x 283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81462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 dirty="0" smtClean="0">
                          <a:latin typeface="Arial"/>
                        </a:rPr>
                        <a:t>Питание</a:t>
                      </a:r>
                      <a:endParaRPr lang="fr-FR" sz="1200" b="1" i="0" u="none" strike="noStrike" dirty="0">
                        <a:latin typeface="Arial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2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gridSpan="6">
                  <a:txBody>
                    <a:bodyPr/>
                    <a:lstStyle/>
                    <a:p>
                      <a:pPr algn="ctr" fontAlgn="b"/>
                      <a:r>
                        <a:rPr lang="fr-FR" sz="1200" b="0" i="0" u="none" strike="noStrike" dirty="0">
                          <a:latin typeface="Arial"/>
                        </a:rPr>
                        <a:t>12...24VDC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281462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 dirty="0" smtClean="0">
                          <a:latin typeface="Arial"/>
                        </a:rPr>
                        <a:t>Условия работ</a:t>
                      </a:r>
                      <a:endParaRPr lang="fr-FR" sz="1200" b="1" i="0" u="none" strike="noStrike" dirty="0">
                        <a:latin typeface="Arial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2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gridSpan="6"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latin typeface="Arial"/>
                        </a:rPr>
                        <a:t>Рабочая температура </a:t>
                      </a:r>
                      <a:r>
                        <a:rPr lang="fr-FR" sz="1200" b="0" i="0" u="none" strike="noStrike" dirty="0" smtClean="0">
                          <a:latin typeface="Arial"/>
                        </a:rPr>
                        <a:t>0-60°C </a:t>
                      </a:r>
                      <a:r>
                        <a:rPr lang="fr-FR" sz="1200" b="0" i="0" u="none" strike="noStrike" dirty="0">
                          <a:latin typeface="Arial"/>
                        </a:rPr>
                        <a:t>, </a:t>
                      </a:r>
                      <a:r>
                        <a:rPr lang="ru-RU" sz="1200" b="0" i="0" u="none" strike="noStrike" dirty="0" smtClean="0">
                          <a:latin typeface="Arial"/>
                        </a:rPr>
                        <a:t>защита по передней панели </a:t>
                      </a:r>
                      <a:r>
                        <a:rPr lang="fr-FR" sz="1200" b="0" i="0" u="none" strike="noStrike" dirty="0" smtClean="0">
                          <a:latin typeface="Arial"/>
                        </a:rPr>
                        <a:t>IP66/IP67</a:t>
                      </a:r>
                      <a:endParaRPr lang="fr-FR" sz="1200" b="0" i="0" u="none" strike="noStrike" dirty="0">
                        <a:latin typeface="Arial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281462"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 dirty="0" smtClean="0">
                          <a:latin typeface="Arial"/>
                        </a:rPr>
                        <a:t>Поддержка стандартов</a:t>
                      </a:r>
                      <a:endParaRPr lang="fr-FR" sz="1200" b="1" i="0" u="none" strike="noStrike" dirty="0">
                        <a:latin typeface="Arial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algn="ctr" fontAlgn="b"/>
                      <a:r>
                        <a:rPr lang="fr-FR" sz="1200" b="0" i="0" u="none" strike="noStrike" dirty="0">
                          <a:latin typeface="Arial"/>
                        </a:rPr>
                        <a:t>EN, IEC, UL 508, CSA, ATEX, Marine, IEC </a:t>
                      </a:r>
                      <a:r>
                        <a:rPr lang="fr-FR" sz="1200" b="0" i="0" u="none" strike="noStrike" dirty="0" err="1">
                          <a:latin typeface="Arial"/>
                        </a:rPr>
                        <a:t>etc</a:t>
                      </a:r>
                      <a:endParaRPr lang="fr-FR" sz="1200" b="0" i="0" u="none" strike="noStrike" dirty="0">
                        <a:latin typeface="Arial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281462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 dirty="0" smtClean="0">
                          <a:latin typeface="Arial"/>
                        </a:rPr>
                        <a:t>Референсы</a:t>
                      </a:r>
                      <a:endParaRPr lang="fr-FR" sz="1200" b="1" i="0" u="none" strike="noStrike" dirty="0">
                        <a:latin typeface="Arial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200" b="1" i="0" u="none" strike="noStrike" dirty="0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200" b="1" i="0" u="none" strike="noStrike">
                          <a:latin typeface="Arial"/>
                        </a:rPr>
                        <a:t>HMIDT351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200" b="1" i="0" u="none" strike="noStrike">
                          <a:latin typeface="Arial"/>
                        </a:rPr>
                        <a:t>HMIDT551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200" b="1" i="0" u="none" strike="noStrike">
                          <a:latin typeface="Arial"/>
                        </a:rPr>
                        <a:t>HMIDT651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200" b="1" i="0" u="none" strike="noStrike">
                          <a:latin typeface="Arial"/>
                        </a:rPr>
                        <a:t>HMIDT542 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200" b="1" i="0" u="none" strike="noStrike" dirty="0">
                          <a:latin typeface="Arial"/>
                        </a:rPr>
                        <a:t>HMIDT642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200" b="1" i="0" u="none" strike="noStrike" dirty="0">
                          <a:latin typeface="Arial"/>
                        </a:rPr>
                        <a:t>HMIDT732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122" name="Rectangle 2"/>
          <p:cNvSpPr>
            <a:spLocks noChangeArrowheads="1"/>
          </p:cNvSpPr>
          <p:nvPr/>
        </p:nvSpPr>
        <p:spPr bwMode="auto">
          <a:xfrm>
            <a:off x="611188" y="404813"/>
            <a:ext cx="8497887" cy="719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10800" rIns="0" bIns="10800" anchor="ctr"/>
          <a:lstStyle/>
          <a:p>
            <a:pPr eaLnBrk="0" hangingPunct="0">
              <a:defRPr/>
            </a:pPr>
            <a:r>
              <a:rPr lang="ru-RU" altLang="ja-JP" sz="3200" dirty="0" smtClean="0">
                <a:solidFill>
                  <a:schemeClr val="accent1"/>
                </a:solidFill>
                <a:effectLst/>
                <a:latin typeface="Arial" charset="0"/>
                <a:ea typeface="ＭＳ Ｐゴシック" charset="-128"/>
              </a:rPr>
              <a:t>Новый</a:t>
            </a:r>
            <a:r>
              <a:rPr lang="en-US" altLang="ja-JP" sz="3200" dirty="0" smtClean="0">
                <a:solidFill>
                  <a:schemeClr val="accent1"/>
                </a:solidFill>
                <a:effectLst/>
                <a:latin typeface="Arial" charset="0"/>
                <a:ea typeface="ＭＳ Ｐゴシック" charset="-128"/>
              </a:rPr>
              <a:t> </a:t>
            </a:r>
            <a:r>
              <a:rPr lang="en-US" altLang="ja-JP" sz="3200" dirty="0" err="1">
                <a:solidFill>
                  <a:schemeClr val="accent1"/>
                </a:solidFill>
                <a:effectLst/>
                <a:latin typeface="Arial" charset="0"/>
                <a:ea typeface="ＭＳ Ｐゴシック" charset="-128"/>
              </a:rPr>
              <a:t>Magelis</a:t>
            </a:r>
            <a:r>
              <a:rPr lang="en-US" altLang="ja-JP" sz="3200" dirty="0">
                <a:solidFill>
                  <a:schemeClr val="accent1"/>
                </a:solidFill>
                <a:effectLst/>
                <a:latin typeface="Arial" charset="0"/>
                <a:ea typeface="ＭＳ Ｐゴシック" charset="-128"/>
              </a:rPr>
              <a:t> GTU</a:t>
            </a:r>
            <a:r>
              <a:rPr lang="en-US" altLang="ja-JP" sz="3200" dirty="0">
                <a:solidFill>
                  <a:schemeClr val="fol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ＭＳ Ｐゴシック" charset="-128"/>
              </a:rPr>
              <a:t> </a:t>
            </a:r>
            <a:br>
              <a:rPr lang="en-US" altLang="ja-JP" sz="3200" dirty="0">
                <a:solidFill>
                  <a:schemeClr val="fol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ＭＳ Ｐゴシック" charset="-128"/>
              </a:rPr>
            </a:br>
            <a:r>
              <a:rPr lang="ru-RU" altLang="ja-JP" sz="3200" dirty="0" smtClean="0">
                <a:solidFill>
                  <a:schemeClr val="accent1"/>
                </a:solidFill>
                <a:effectLst/>
                <a:latin typeface="Arial" charset="0"/>
                <a:ea typeface="ＭＳ Ｐゴシック" charset="-128"/>
              </a:rPr>
              <a:t>Линейка процессорных модулей</a:t>
            </a:r>
            <a:endParaRPr lang="en-US" altLang="ja-JP" sz="3200" dirty="0">
              <a:solidFill>
                <a:schemeClr val="accent1"/>
              </a:solidFill>
              <a:effectLst/>
              <a:latin typeface="Arial" charset="0"/>
              <a:ea typeface="ＭＳ Ｐゴシック" charset="-128"/>
            </a:endParaRPr>
          </a:p>
        </p:txBody>
      </p:sp>
      <p:graphicFrame>
        <p:nvGraphicFramePr>
          <p:cNvPr id="68" name="Tableau 67"/>
          <p:cNvGraphicFramePr>
            <a:graphicFrameLocks noGrp="1"/>
          </p:cNvGraphicFramePr>
          <p:nvPr/>
        </p:nvGraphicFramePr>
        <p:xfrm>
          <a:off x="107950" y="2054225"/>
          <a:ext cx="8892480" cy="4452148"/>
        </p:xfrm>
        <a:graphic>
          <a:graphicData uri="http://schemas.openxmlformats.org/drawingml/2006/table">
            <a:tbl>
              <a:tblPr/>
              <a:tblGrid>
                <a:gridCol w="1212079"/>
                <a:gridCol w="231999"/>
                <a:gridCol w="945118"/>
                <a:gridCol w="3225420"/>
                <a:gridCol w="3277864"/>
              </a:tblGrid>
              <a:tr h="202724">
                <a:tc gridSpan="2">
                  <a:txBody>
                    <a:bodyPr/>
                    <a:lstStyle/>
                    <a:p>
                      <a:pPr algn="l" fontAlgn="b"/>
                      <a:r>
                        <a:rPr lang="fr-FR" sz="1200" b="1" i="0" u="none" strike="noStrike" dirty="0">
                          <a:latin typeface="Arial"/>
                        </a:rPr>
                        <a:t>CPU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fr-FR" sz="1200" b="0" i="0" u="none" strike="noStrike" dirty="0"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200" b="0" i="0" u="none" strike="noStrike" dirty="0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200" b="0" i="0" u="none" strike="noStrike" dirty="0">
                          <a:latin typeface="Arial"/>
                        </a:rPr>
                        <a:t>CPU RISC 600MHz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200" b="0" i="0" u="none" strike="noStrike">
                          <a:latin typeface="Arial"/>
                        </a:rPr>
                        <a:t>CPU X86 1,3GHz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02724">
                <a:tc gridSpan="3"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 dirty="0" smtClean="0">
                          <a:latin typeface="Arial"/>
                        </a:rPr>
                        <a:t>Операционная</a:t>
                      </a:r>
                      <a:r>
                        <a:rPr lang="ru-RU" sz="1200" b="1" i="0" u="none" strike="noStrike" baseline="0" dirty="0" smtClean="0">
                          <a:latin typeface="Arial"/>
                        </a:rPr>
                        <a:t> система</a:t>
                      </a:r>
                      <a:endParaRPr lang="fr-FR" sz="1200" b="1" i="0" u="none" strike="noStrike" dirty="0">
                        <a:latin typeface="Arial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200" b="0" i="0" u="none" strike="noStrike" dirty="0">
                          <a:latin typeface="Arial"/>
                        </a:rPr>
                        <a:t>Real time OS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200" b="0" i="0" u="none" strike="noStrike">
                          <a:latin typeface="Arial"/>
                        </a:rPr>
                        <a:t>Windows 7 Embedded</a:t>
                      </a:r>
                      <a:r>
                        <a:rPr lang="fr-FR" sz="1200" b="0" i="1" u="none" strike="noStrike">
                          <a:latin typeface="Arial"/>
                        </a:rPr>
                        <a:t> </a:t>
                      </a:r>
                      <a:endParaRPr lang="fr-FR" sz="1200" b="0" i="0" u="none" strike="noStrike">
                        <a:latin typeface="Arial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02724">
                <a:tc>
                  <a:txBody>
                    <a:bodyPr/>
                    <a:lstStyle/>
                    <a:p>
                      <a:pPr algn="l" rtl="0" fontAlgn="b"/>
                      <a:r>
                        <a:rPr lang="fr-FR" sz="1200" b="1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RAM</a:t>
                      </a:r>
                      <a:endParaRPr lang="fr-FR" sz="1200" b="1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fr-FR" sz="1200" b="1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r-FR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256MB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r-FR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2GB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2724">
                <a:tc>
                  <a:txBody>
                    <a:bodyPr/>
                    <a:lstStyle/>
                    <a:p>
                      <a:pPr algn="l" rtl="0" fontAlgn="b"/>
                      <a:r>
                        <a:rPr lang="fr-FR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Backup </a:t>
                      </a:r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память</a:t>
                      </a:r>
                      <a:r>
                        <a:rPr lang="fr-FR" sz="1200" b="1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 </a:t>
                      </a:r>
                      <a:endParaRPr lang="fr-FR" sz="1200" b="1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fr-FR" sz="1200" b="1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b"/>
                      <a:r>
                        <a:rPr lang="fr-FR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512KB (FRAM/MRAM)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202724">
                <a:tc gridSpan="3"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 dirty="0" smtClean="0">
                          <a:latin typeface="Arial"/>
                        </a:rPr>
                        <a:t>Хранение</a:t>
                      </a:r>
                      <a:r>
                        <a:rPr lang="en-US" sz="1200" b="1" i="0" u="none" strike="noStrike" dirty="0" smtClean="0">
                          <a:latin typeface="Arial"/>
                        </a:rPr>
                        <a:t>: </a:t>
                      </a:r>
                      <a:r>
                        <a:rPr lang="en-US" sz="1200" b="1" i="0" u="none" strike="noStrike" dirty="0">
                          <a:latin typeface="Arial"/>
                        </a:rPr>
                        <a:t>OS </a:t>
                      </a:r>
                      <a:r>
                        <a:rPr lang="ru-RU" sz="1200" b="1" i="0" u="none" strike="noStrike" dirty="0" smtClean="0">
                          <a:latin typeface="Arial"/>
                        </a:rPr>
                        <a:t>с прилож </a:t>
                      </a:r>
                      <a:r>
                        <a:rPr lang="en-US" sz="1200" b="1" i="0" u="none" strike="noStrike" dirty="0" smtClean="0">
                          <a:latin typeface="Arial"/>
                        </a:rPr>
                        <a:t>HMI</a:t>
                      </a:r>
                      <a:endParaRPr lang="en-US" sz="1200" b="1" i="0" u="none" strike="noStrike" dirty="0"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200" b="0" i="0" u="none" strike="noStrike">
                          <a:latin typeface="Arial"/>
                        </a:rPr>
                        <a:t>SD Card 1Gb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200" b="0" i="0" u="none" strike="noStrike" dirty="0" err="1">
                          <a:latin typeface="Arial"/>
                        </a:rPr>
                        <a:t>CFast</a:t>
                      </a:r>
                      <a:r>
                        <a:rPr lang="fr-FR" sz="1200" b="0" i="0" u="none" strike="noStrike" dirty="0">
                          <a:latin typeface="Arial"/>
                        </a:rPr>
                        <a:t> </a:t>
                      </a:r>
                      <a:r>
                        <a:rPr lang="fr-FR" sz="1200" b="0" i="0" u="none" strike="noStrike" dirty="0" err="1">
                          <a:latin typeface="Arial"/>
                        </a:rPr>
                        <a:t>Card</a:t>
                      </a:r>
                      <a:r>
                        <a:rPr lang="fr-FR" sz="1200" b="0" i="0" u="none" strike="noStrike" dirty="0">
                          <a:latin typeface="Arial"/>
                        </a:rPr>
                        <a:t> 16 Gb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02724">
                <a:tc gridSpan="3"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 dirty="0" smtClean="0">
                          <a:latin typeface="Arial"/>
                        </a:rPr>
                        <a:t>Хранение данных</a:t>
                      </a:r>
                      <a:endParaRPr lang="fr-FR" sz="1200" b="1" i="0" u="none" strike="noStrike" dirty="0">
                        <a:latin typeface="Arial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latin typeface="Arial"/>
                        </a:rPr>
                        <a:t>SD card </a:t>
                      </a:r>
                      <a:r>
                        <a:rPr lang="en-US" sz="1200" b="0" i="0" u="none" strike="noStrike" dirty="0" smtClean="0">
                          <a:latin typeface="Arial"/>
                        </a:rPr>
                        <a:t>(</a:t>
                      </a:r>
                      <a:r>
                        <a:rPr lang="ru-RU" sz="1200" b="0" i="0" u="none" strike="noStrike" dirty="0" smtClean="0">
                          <a:latin typeface="Arial"/>
                        </a:rPr>
                        <a:t>до </a:t>
                      </a:r>
                      <a:r>
                        <a:rPr lang="en-US" sz="1200" b="0" i="0" u="none" strike="noStrike" dirty="0" smtClean="0">
                          <a:latin typeface="Arial"/>
                        </a:rPr>
                        <a:t>4 </a:t>
                      </a:r>
                      <a:r>
                        <a:rPr lang="en-US" sz="1200" b="0" i="0" u="none" strike="noStrike" dirty="0" err="1">
                          <a:latin typeface="Arial"/>
                        </a:rPr>
                        <a:t>Gb</a:t>
                      </a:r>
                      <a:r>
                        <a:rPr lang="en-US" sz="1200" b="0" i="0" u="none" strike="noStrike" dirty="0">
                          <a:latin typeface="Arial"/>
                        </a:rPr>
                        <a:t>)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latin typeface="Arial"/>
                        </a:rPr>
                        <a:t>SD card </a:t>
                      </a:r>
                      <a:r>
                        <a:rPr lang="en-US" sz="1200" b="0" i="0" u="none" strike="noStrike" dirty="0" smtClean="0">
                          <a:latin typeface="Arial"/>
                        </a:rPr>
                        <a:t>(</a:t>
                      </a:r>
                      <a:r>
                        <a:rPr lang="ru-RU" sz="1200" b="0" i="0" u="none" strike="noStrike" dirty="0" smtClean="0">
                          <a:latin typeface="Arial"/>
                        </a:rPr>
                        <a:t>до</a:t>
                      </a:r>
                      <a:r>
                        <a:rPr lang="en-US" sz="1200" b="0" i="0" u="none" strike="noStrike" dirty="0" smtClean="0">
                          <a:latin typeface="Arial"/>
                        </a:rPr>
                        <a:t> </a:t>
                      </a:r>
                      <a:r>
                        <a:rPr lang="en-US" sz="1200" b="0" i="0" u="none" strike="noStrike" dirty="0">
                          <a:latin typeface="Arial"/>
                        </a:rPr>
                        <a:t>4 </a:t>
                      </a:r>
                      <a:r>
                        <a:rPr lang="en-US" sz="1200" b="0" i="0" u="none" strike="noStrike" dirty="0" err="1">
                          <a:latin typeface="Arial"/>
                        </a:rPr>
                        <a:t>Gb</a:t>
                      </a:r>
                      <a:r>
                        <a:rPr lang="en-US" sz="1200" b="0" i="0" u="none" strike="noStrike" dirty="0">
                          <a:latin typeface="Arial"/>
                        </a:rPr>
                        <a:t>) </a:t>
                      </a:r>
                      <a:r>
                        <a:rPr lang="ru-RU" sz="1200" b="0" i="0" u="none" strike="noStrike" dirty="0" smtClean="0">
                          <a:latin typeface="Arial"/>
                        </a:rPr>
                        <a:t>и</a:t>
                      </a:r>
                      <a:r>
                        <a:rPr lang="en-US" sz="1200" b="0" i="0" u="none" strike="noStrike" dirty="0" smtClean="0">
                          <a:latin typeface="Arial"/>
                        </a:rPr>
                        <a:t> </a:t>
                      </a:r>
                      <a:r>
                        <a:rPr lang="en-US" sz="1200" b="0" i="0" u="none" strike="noStrike" dirty="0" err="1">
                          <a:latin typeface="Arial"/>
                        </a:rPr>
                        <a:t>CFast</a:t>
                      </a:r>
                      <a:r>
                        <a:rPr lang="en-US" sz="1200" b="0" i="0" u="none" strike="noStrike" dirty="0">
                          <a:latin typeface="Arial"/>
                        </a:rPr>
                        <a:t> Card </a:t>
                      </a:r>
                      <a:r>
                        <a:rPr lang="en-US" sz="1200" b="0" i="0" u="none" strike="noStrike" dirty="0" smtClean="0">
                          <a:latin typeface="Arial"/>
                        </a:rPr>
                        <a:t>(</a:t>
                      </a:r>
                      <a:r>
                        <a:rPr lang="ru-RU" sz="1200" b="0" i="0" u="none" strike="noStrike" dirty="0" smtClean="0">
                          <a:latin typeface="Arial"/>
                        </a:rPr>
                        <a:t>до</a:t>
                      </a:r>
                      <a:r>
                        <a:rPr lang="en-US" sz="1200" b="0" i="0" u="none" strike="noStrike" dirty="0" smtClean="0">
                          <a:latin typeface="Arial"/>
                        </a:rPr>
                        <a:t> </a:t>
                      </a:r>
                      <a:r>
                        <a:rPr lang="en-US" sz="1200" b="0" i="0" u="none" strike="noStrike" dirty="0">
                          <a:latin typeface="Arial"/>
                        </a:rPr>
                        <a:t>32Gb)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02724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 dirty="0" smtClean="0">
                          <a:latin typeface="Arial"/>
                        </a:rPr>
                        <a:t>Функции</a:t>
                      </a:r>
                      <a:endParaRPr lang="fr-FR" sz="1200" b="1" i="0" u="none" strike="noStrike" dirty="0">
                        <a:latin typeface="Arial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fr-FR" sz="1200" b="0" i="0" u="none" strike="noStrike">
                          <a:latin typeface="Arial"/>
                        </a:rPr>
                        <a:t>Real time clock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fr-FR" sz="1200" b="0" i="0" u="none" strike="noStrike" dirty="0" err="1">
                          <a:latin typeface="Arial"/>
                        </a:rPr>
                        <a:t>Yes</a:t>
                      </a:r>
                      <a:r>
                        <a:rPr lang="fr-FR" sz="1200" b="0" i="0" u="none" strike="noStrike" dirty="0">
                          <a:latin typeface="Arial"/>
                        </a:rPr>
                        <a:t>, </a:t>
                      </a:r>
                      <a:r>
                        <a:rPr lang="fr-FR" sz="1200" b="0" i="0" u="none" strike="noStrike" dirty="0" err="1">
                          <a:latin typeface="Arial"/>
                        </a:rPr>
                        <a:t>built</a:t>
                      </a:r>
                      <a:r>
                        <a:rPr lang="fr-FR" sz="1200" b="0" i="0" u="none" strike="noStrike" dirty="0">
                          <a:latin typeface="Arial"/>
                        </a:rPr>
                        <a:t>-in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202724">
                <a:tc>
                  <a:txBody>
                    <a:bodyPr/>
                    <a:lstStyle/>
                    <a:p>
                      <a:pPr algn="l" fontAlgn="b"/>
                      <a:r>
                        <a:rPr lang="fr-FR" sz="1200" b="1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 smtClean="0">
                          <a:latin typeface="Arial"/>
                        </a:rPr>
                        <a:t>Значения</a:t>
                      </a:r>
                      <a:r>
                        <a:rPr lang="fr-FR" sz="1200" b="0" i="0" u="none" strike="noStrike" dirty="0" smtClean="0">
                          <a:latin typeface="Arial"/>
                        </a:rPr>
                        <a:t> </a:t>
                      </a:r>
                      <a:r>
                        <a:rPr lang="fr-FR" sz="1200" b="0" i="0" u="none" strike="noStrike" dirty="0">
                          <a:latin typeface="Arial"/>
                        </a:rPr>
                        <a:t>max.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200" b="0" i="0" u="none" strike="noStrike" dirty="0" smtClean="0">
                          <a:latin typeface="Arial"/>
                        </a:rPr>
                        <a:t>8000 </a:t>
                      </a:r>
                      <a:r>
                        <a:rPr lang="fr-FR" sz="1200" b="0" i="0" u="none" strike="noStrike" dirty="0">
                          <a:latin typeface="Arial"/>
                        </a:rPr>
                        <a:t>(in </a:t>
                      </a:r>
                      <a:r>
                        <a:rPr lang="fr-FR" sz="1200" b="0" i="0" u="none" strike="noStrike" dirty="0" err="1">
                          <a:latin typeface="Arial"/>
                        </a:rPr>
                        <a:t>Vijeo</a:t>
                      </a:r>
                      <a:r>
                        <a:rPr lang="fr-FR" sz="1200" b="0" i="0" u="none" strike="noStrike" dirty="0">
                          <a:latin typeface="Arial"/>
                        </a:rPr>
                        <a:t> </a:t>
                      </a:r>
                      <a:r>
                        <a:rPr lang="fr-FR" sz="1200" b="0" i="0" u="none" strike="noStrike" dirty="0" smtClean="0">
                          <a:latin typeface="Arial"/>
                        </a:rPr>
                        <a:t>Designer)</a:t>
                      </a:r>
                      <a:r>
                        <a:rPr lang="ru-RU" sz="1200" b="0" i="0" u="none" strike="noStrike" dirty="0" smtClean="0">
                          <a:latin typeface="Arial"/>
                        </a:rPr>
                        <a:t>,</a:t>
                      </a:r>
                      <a:r>
                        <a:rPr lang="ru-RU" sz="1200" b="0" i="0" u="none" strike="noStrike" baseline="0" dirty="0" smtClean="0">
                          <a:latin typeface="Arial"/>
                        </a:rPr>
                        <a:t> 65535 (</a:t>
                      </a:r>
                      <a:r>
                        <a:rPr lang="en-US" sz="1200" b="0" i="0" u="none" strike="noStrike" baseline="0" dirty="0" err="1" smtClean="0">
                          <a:latin typeface="Arial"/>
                        </a:rPr>
                        <a:t>Vijeo</a:t>
                      </a:r>
                      <a:r>
                        <a:rPr lang="en-US" sz="1200" b="0" i="0" u="none" strike="noStrike" baseline="0" dirty="0" smtClean="0">
                          <a:latin typeface="Arial"/>
                        </a:rPr>
                        <a:t> XD</a:t>
                      </a:r>
                      <a:r>
                        <a:rPr lang="ru-RU" sz="1200" b="0" i="0" u="none" strike="noStrike" baseline="0" dirty="0" smtClean="0">
                          <a:latin typeface="Arial"/>
                        </a:rPr>
                        <a:t>)</a:t>
                      </a:r>
                      <a:endParaRPr lang="fr-FR" sz="1200" b="0" i="0" u="none" strike="noStrike" dirty="0">
                        <a:latin typeface="Arial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200" b="0" i="0" u="none" strike="noStrike" dirty="0">
                          <a:latin typeface="Arial"/>
                        </a:rPr>
                        <a:t>12000 (in </a:t>
                      </a:r>
                      <a:r>
                        <a:rPr lang="fr-FR" sz="1200" b="0" i="0" u="none" strike="noStrike" dirty="0" err="1">
                          <a:latin typeface="Arial"/>
                        </a:rPr>
                        <a:t>Vijeo</a:t>
                      </a:r>
                      <a:r>
                        <a:rPr lang="fr-FR" sz="1200" b="0" i="0" u="none" strike="noStrike" dirty="0">
                          <a:latin typeface="Arial"/>
                        </a:rPr>
                        <a:t> Designer</a:t>
                      </a:r>
                      <a:r>
                        <a:rPr lang="fr-FR" sz="1200" b="0" i="0" u="none" strike="noStrike" dirty="0" smtClean="0">
                          <a:latin typeface="Arial"/>
                        </a:rPr>
                        <a:t>),</a:t>
                      </a:r>
                      <a:r>
                        <a:rPr lang="fr-FR" sz="1200" b="0" i="0" u="none" strike="noStrike" baseline="0" dirty="0" smtClean="0">
                          <a:latin typeface="Arial"/>
                        </a:rPr>
                        <a:t> </a:t>
                      </a:r>
                      <a:r>
                        <a:rPr lang="ru-RU" sz="1200" b="0" i="0" u="none" strike="noStrike" baseline="0" dirty="0" smtClean="0">
                          <a:latin typeface="+mn-lt"/>
                        </a:rPr>
                        <a:t>65535 (</a:t>
                      </a:r>
                      <a:r>
                        <a:rPr lang="en-US" sz="1200" b="0" i="0" u="none" strike="noStrike" baseline="0" dirty="0" err="1" smtClean="0">
                          <a:latin typeface="+mn-lt"/>
                        </a:rPr>
                        <a:t>Vijeo</a:t>
                      </a:r>
                      <a:r>
                        <a:rPr lang="en-US" sz="1200" b="0" i="0" u="none" strike="noStrike" baseline="0" dirty="0" smtClean="0">
                          <a:latin typeface="+mn-lt"/>
                        </a:rPr>
                        <a:t> XD</a:t>
                      </a:r>
                      <a:r>
                        <a:rPr lang="ru-RU" sz="1200" b="0" i="0" u="none" strike="noStrike" baseline="0" dirty="0" smtClean="0">
                          <a:latin typeface="+mn-lt"/>
                        </a:rPr>
                        <a:t>)</a:t>
                      </a:r>
                      <a:endParaRPr lang="fr-FR" sz="1200" b="0" i="0" u="none" strike="noStrike" dirty="0">
                        <a:latin typeface="Arial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02724">
                <a:tc gridSpan="3"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 dirty="0" smtClean="0">
                          <a:latin typeface="Arial"/>
                        </a:rPr>
                        <a:t>Видео</a:t>
                      </a:r>
                      <a:endParaRPr lang="fr-FR" sz="1200" b="1" i="0" u="none" strike="noStrike" dirty="0">
                        <a:latin typeface="Arial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200" b="0" i="0" u="none" strike="noStrike">
                          <a:latin typeface="Arial"/>
                        </a:rPr>
                        <a:t>No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200" b="0" i="0" u="none" strike="noStrike" dirty="0">
                          <a:latin typeface="Arial"/>
                        </a:rPr>
                        <a:t>DVI-D OUT x 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02724">
                <a:tc gridSpan="3"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 dirty="0" smtClean="0">
                          <a:latin typeface="Arial"/>
                        </a:rPr>
                        <a:t>Звук вх</a:t>
                      </a:r>
                      <a:endParaRPr lang="fr-FR" sz="1200" b="1" i="0" u="none" strike="noStrike" dirty="0">
                        <a:latin typeface="Arial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200" b="0" i="0" u="none" strike="noStrike">
                          <a:latin typeface="Arial"/>
                        </a:rPr>
                        <a:t>No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latin typeface="Arial"/>
                        </a:rPr>
                        <a:t>MIC or LINE input (software switch)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47948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 dirty="0" smtClean="0">
                          <a:latin typeface="Arial"/>
                        </a:rPr>
                        <a:t>Звук вых</a:t>
                      </a:r>
                      <a:endParaRPr lang="fr-FR" sz="1200" b="1" i="0" u="none" strike="noStrike" dirty="0">
                        <a:latin typeface="Arial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fr-FR" sz="1200" b="0" i="0" u="none" strike="noStrike" dirty="0">
                          <a:latin typeface="Arial"/>
                        </a:rPr>
                        <a:t>Speaker Output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latin typeface="Arial"/>
                        </a:rPr>
                        <a:t>300 </a:t>
                      </a:r>
                      <a:r>
                        <a:rPr lang="en-US" sz="1200" b="0" i="0" u="none" strike="noStrike" dirty="0" err="1">
                          <a:latin typeface="Arial"/>
                        </a:rPr>
                        <a:t>mW</a:t>
                      </a:r>
                      <a:r>
                        <a:rPr lang="en-US" sz="1200" b="0" i="0" u="none" strike="noStrike" dirty="0">
                          <a:latin typeface="Arial"/>
                        </a:rPr>
                        <a:t> (Rated Load: 8 Ω, Frequency: 1 kHz)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202724">
                <a:tc>
                  <a:txBody>
                    <a:bodyPr/>
                    <a:lstStyle/>
                    <a:p>
                      <a:pPr algn="l" fontAlgn="b"/>
                      <a:r>
                        <a:rPr lang="fr-FR" sz="1200" b="1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fr-FR" sz="1200" b="0" i="0" u="none" strike="noStrike">
                          <a:latin typeface="Arial"/>
                        </a:rPr>
                        <a:t>LINE Output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latin typeface="Arial"/>
                        </a:rPr>
                        <a:t>Rated load: 10 </a:t>
                      </a:r>
                      <a:r>
                        <a:rPr lang="en-US" sz="1200" b="0" i="0" u="none" strike="noStrike" dirty="0" err="1">
                          <a:latin typeface="Arial"/>
                        </a:rPr>
                        <a:t>kΩ</a:t>
                      </a:r>
                      <a:r>
                        <a:rPr lang="en-US" sz="1200" b="0" i="0" u="none" strike="noStrike" dirty="0">
                          <a:latin typeface="Arial"/>
                        </a:rPr>
                        <a:t> or more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202724">
                <a:tc gridSpan="3">
                  <a:txBody>
                    <a:bodyPr/>
                    <a:lstStyle/>
                    <a:p>
                      <a:pPr algn="l" fontAlgn="b"/>
                      <a:r>
                        <a:rPr lang="fr-FR" sz="1200" b="1" i="0" u="none" strike="noStrike">
                          <a:latin typeface="Arial"/>
                        </a:rPr>
                        <a:t>Alarm Output/Buzzer Output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latin typeface="Arial"/>
                        </a:rPr>
                        <a:t>Yes (24 </a:t>
                      </a:r>
                      <a:r>
                        <a:rPr lang="en-US" sz="1200" b="0" i="0" u="none" strike="noStrike" dirty="0" err="1">
                          <a:latin typeface="Arial"/>
                        </a:rPr>
                        <a:t>Vdc</a:t>
                      </a:r>
                      <a:r>
                        <a:rPr lang="en-US" sz="1200" b="0" i="0" u="none" strike="noStrike" dirty="0">
                          <a:latin typeface="Arial"/>
                        </a:rPr>
                        <a:t>/50 </a:t>
                      </a:r>
                      <a:r>
                        <a:rPr lang="en-US" sz="1200" b="0" i="0" u="none" strike="noStrike" dirty="0" err="1">
                          <a:latin typeface="Arial"/>
                        </a:rPr>
                        <a:t>mA</a:t>
                      </a:r>
                      <a:r>
                        <a:rPr lang="en-US" sz="1200" b="0" i="0" u="none" strike="noStrike" dirty="0">
                          <a:latin typeface="Arial"/>
                        </a:rPr>
                        <a:t> or less)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202724">
                <a:tc gridSpan="3"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 dirty="0" smtClean="0">
                          <a:latin typeface="Arial"/>
                        </a:rPr>
                        <a:t>Поддержка протоколов сторонних производителей</a:t>
                      </a:r>
                      <a:endParaRPr lang="fr-FR" sz="1200" b="1" i="0" u="none" strike="noStrike" dirty="0">
                        <a:latin typeface="Arial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fr-FR" sz="1200" b="0" i="0" u="none" strike="noStrike" dirty="0">
                          <a:latin typeface="Arial"/>
                        </a:rPr>
                        <a:t>Siemens, </a:t>
                      </a:r>
                      <a:r>
                        <a:rPr lang="fr-FR" sz="1200" b="0" i="0" u="none" strike="noStrike" dirty="0" err="1">
                          <a:latin typeface="Arial"/>
                        </a:rPr>
                        <a:t>Omron</a:t>
                      </a:r>
                      <a:r>
                        <a:rPr lang="fr-FR" sz="1200" b="0" i="0" u="none" strike="noStrike" dirty="0">
                          <a:latin typeface="Arial"/>
                        </a:rPr>
                        <a:t>, Mitsubishi, Allen-Bradley (Rockwell Automation), ABB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202724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 dirty="0" smtClean="0">
                          <a:latin typeface="Arial"/>
                        </a:rPr>
                        <a:t>Коммуникации</a:t>
                      </a:r>
                      <a:endParaRPr lang="fr-FR" sz="1200" b="1" i="0" u="none" strike="noStrike" dirty="0">
                        <a:latin typeface="Arial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fr-FR" sz="1200" b="0" i="0" u="none" strike="noStrike" dirty="0">
                          <a:latin typeface="Arial"/>
                        </a:rPr>
                        <a:t>Ethernet port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b="0" i="0" u="none" strike="noStrike" dirty="0">
                          <a:latin typeface="Arial"/>
                        </a:rPr>
                        <a:t>x2 RJ45 (</a:t>
                      </a:r>
                      <a:r>
                        <a:rPr lang="fr-FR" sz="1200" b="0" i="0" u="none" strike="noStrike" dirty="0" err="1">
                          <a:latin typeface="Arial"/>
                        </a:rPr>
                        <a:t>independant</a:t>
                      </a:r>
                      <a:r>
                        <a:rPr lang="fr-FR" sz="1200" b="0" i="0" u="none" strike="noStrike" dirty="0" smtClean="0">
                          <a:latin typeface="Arial"/>
                        </a:rPr>
                        <a:t>) </a:t>
                      </a:r>
                      <a:r>
                        <a:rPr kumimoji="1" lang="en-US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10/100/1000 Base-T</a:t>
                      </a:r>
                      <a:endParaRPr kumimoji="1" lang="ja-JP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fr-FR" sz="1200" b="0" i="0" u="none" strike="noStrike" dirty="0">
                        <a:latin typeface="Arial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02724">
                <a:tc>
                  <a:txBody>
                    <a:bodyPr/>
                    <a:lstStyle/>
                    <a:p>
                      <a:pPr algn="l" fontAlgn="b"/>
                      <a:r>
                        <a:rPr lang="fr-FR" sz="1200" b="1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fr-FR" sz="1200" b="0" i="0" u="none" strike="noStrike">
                          <a:latin typeface="Arial"/>
                        </a:rPr>
                        <a:t>Serial line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pt-BR" sz="1200" b="0" i="0" u="none" strike="noStrike" dirty="0">
                          <a:latin typeface="Arial"/>
                        </a:rPr>
                        <a:t>RS485 [Isolatied] (COM1) + RS232C/RS422/RS485 (COM2)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202724">
                <a:tc>
                  <a:txBody>
                    <a:bodyPr/>
                    <a:lstStyle/>
                    <a:p>
                      <a:pPr algn="l" fontAlgn="b"/>
                      <a:r>
                        <a:rPr lang="fr-FR" sz="1200" b="1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fr-FR" sz="1200" b="0" i="0" u="none" strike="noStrike">
                          <a:latin typeface="Arial"/>
                        </a:rPr>
                        <a:t>Expansion Unit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fr-FR" sz="1200" b="0" i="0" u="none" strike="noStrike" dirty="0" err="1">
                          <a:latin typeface="Arial"/>
                        </a:rPr>
                        <a:t>Fieldbus</a:t>
                      </a:r>
                      <a:r>
                        <a:rPr lang="fr-FR" sz="1200" b="0" i="0" u="none" strike="noStrike" dirty="0">
                          <a:latin typeface="Arial"/>
                        </a:rPr>
                        <a:t> Unit x 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202724">
                <a:tc>
                  <a:txBody>
                    <a:bodyPr/>
                    <a:lstStyle/>
                    <a:p>
                      <a:pPr algn="l" fontAlgn="b"/>
                      <a:r>
                        <a:rPr lang="fr-FR" sz="1200" b="1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fr-FR" sz="1200" b="0" i="0" u="none" strike="noStrike">
                          <a:latin typeface="Arial"/>
                        </a:rPr>
                        <a:t>USB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200" b="0" i="0" u="none" strike="noStrike">
                          <a:latin typeface="Arial"/>
                        </a:rPr>
                        <a:t>USB 2.0 (Type A) x 2; USB 2.0 (mini-B) x 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200" b="0" i="0" u="none" strike="noStrike" dirty="0">
                          <a:latin typeface="Arial"/>
                        </a:rPr>
                        <a:t>USB 2.0 (Type A) x 3; USB 2.0 (mini-B) x 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02724">
                <a:tc gridSpan="3"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 dirty="0" smtClean="0">
                          <a:latin typeface="Arial"/>
                        </a:rPr>
                        <a:t>Опционально батарея</a:t>
                      </a:r>
                      <a:endParaRPr lang="fr-FR" sz="1200" b="1" i="0" u="none" strike="noStrike" dirty="0">
                        <a:latin typeface="Arial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fr-FR" sz="1200" b="0" i="0" u="none" strike="noStrike" dirty="0" err="1" smtClean="0">
                          <a:latin typeface="Arial"/>
                        </a:rPr>
                        <a:t>Yes</a:t>
                      </a:r>
                      <a:r>
                        <a:rPr lang="fr-FR" sz="1200" b="0" i="0" u="none" strike="noStrike" dirty="0" smtClean="0">
                          <a:latin typeface="Arial"/>
                        </a:rPr>
                        <a:t> </a:t>
                      </a:r>
                      <a:r>
                        <a:rPr lang="fr-FR" sz="1200" b="1" i="0" u="none" strike="noStrike" dirty="0">
                          <a:latin typeface="Arial"/>
                        </a:rPr>
                        <a:t>(HMIZGBAT)</a:t>
                      </a:r>
                      <a:endParaRPr lang="fr-FR" sz="1200" b="0" i="0" u="none" strike="noStrike" dirty="0">
                        <a:latin typeface="Arial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202724">
                <a:tc gridSpan="3"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 dirty="0" smtClean="0">
                          <a:latin typeface="Arial"/>
                        </a:rPr>
                        <a:t>Референсы</a:t>
                      </a:r>
                    </a:p>
                    <a:p>
                      <a:pPr algn="l" fontAlgn="b"/>
                      <a:r>
                        <a:rPr lang="fr-FR" sz="1200" b="1" i="0" u="none" strike="noStrike" dirty="0" smtClean="0">
                          <a:latin typeface="Arial"/>
                        </a:rPr>
                        <a:t> </a:t>
                      </a:r>
                      <a:endParaRPr lang="fr-FR" sz="1200" b="1" i="0" u="none" strike="noStrike" dirty="0">
                        <a:latin typeface="Arial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fr-FR" sz="1200" b="1" i="0" u="none" strike="noStrike" dirty="0"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200" b="1" i="0" u="none" strike="noStrike" dirty="0">
                          <a:latin typeface="Arial"/>
                        </a:rPr>
                        <a:t>HMIG3U</a:t>
                      </a:r>
                    </a:p>
                    <a:p>
                      <a:pPr algn="ctr" fontAlgn="b"/>
                      <a:endParaRPr lang="fr-FR" sz="1200" b="1" i="0" u="none" strike="noStrike" dirty="0">
                        <a:latin typeface="Arial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200" b="1" i="0" u="none" strike="noStrike" dirty="0" smtClean="0">
                        <a:latin typeface="Arial"/>
                      </a:endParaRPr>
                    </a:p>
                    <a:p>
                      <a:pPr algn="ctr" fontAlgn="b"/>
                      <a:r>
                        <a:rPr lang="fr-FR" sz="1200" b="1" i="0" u="none" strike="noStrike" dirty="0" smtClean="0">
                          <a:latin typeface="Arial"/>
                        </a:rPr>
                        <a:t>HMIG5U</a:t>
                      </a:r>
                      <a:endParaRPr lang="fr-FR" sz="1200" b="1" i="0" u="none" strike="noStrike" dirty="0">
                        <a:latin typeface="Arial"/>
                      </a:endParaRPr>
                    </a:p>
                    <a:p>
                      <a:pPr algn="ctr" fontAlgn="b"/>
                      <a:r>
                        <a:rPr lang="fr-FR" sz="600" b="1" i="0" u="none" strike="noStrike" dirty="0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  <p:pic>
        <p:nvPicPr>
          <p:cNvPr id="15460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24300" y="1268413"/>
            <a:ext cx="704850" cy="757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61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32588" y="1268413"/>
            <a:ext cx="660400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1800" y="77788"/>
            <a:ext cx="8388672" cy="1150937"/>
          </a:xfrm>
        </p:spPr>
        <p:txBody>
          <a:bodyPr/>
          <a:lstStyle/>
          <a:p>
            <a:r>
              <a:rPr lang="ru-RU" dirty="0" smtClean="0"/>
              <a:t>Роль </a:t>
            </a:r>
            <a:r>
              <a:rPr lang="en-US" dirty="0" smtClean="0"/>
              <a:t>HMI </a:t>
            </a:r>
            <a:r>
              <a:rPr lang="ru-RU" dirty="0" smtClean="0"/>
              <a:t>в промышленной архитектуре</a:t>
            </a:r>
            <a:endParaRPr lang="en-US" dirty="0"/>
          </a:p>
        </p:txBody>
      </p:sp>
      <p:pic>
        <p:nvPicPr>
          <p:cNvPr id="4" name="Picture 1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7744" y="1340768"/>
            <a:ext cx="5148572" cy="5076564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</p:pic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31540" y="548680"/>
            <a:ext cx="8280400" cy="1908212"/>
          </a:xfrm>
        </p:spPr>
        <p:txBody>
          <a:bodyPr/>
          <a:lstStyle/>
          <a:p>
            <a:r>
              <a:rPr lang="ru-RU" dirty="0" smtClean="0">
                <a:solidFill>
                  <a:schemeClr val="tx1"/>
                </a:solidFill>
                <a:latin typeface="SEOptimist" pitchFamily="50" charset="0"/>
              </a:rPr>
              <a:t/>
            </a:r>
            <a:br>
              <a:rPr lang="ru-RU" dirty="0" smtClean="0">
                <a:solidFill>
                  <a:schemeClr val="tx1"/>
                </a:solidFill>
                <a:latin typeface="SEOptimist" pitchFamily="50" charset="0"/>
              </a:rPr>
            </a:br>
            <a:r>
              <a:rPr lang="ru-RU" dirty="0" smtClean="0">
                <a:solidFill>
                  <a:schemeClr val="tx1"/>
                </a:solidFill>
                <a:latin typeface="SEOptimist" pitchFamily="50" charset="0"/>
              </a:rPr>
              <a:t/>
            </a:r>
            <a:br>
              <a:rPr lang="ru-RU" dirty="0" smtClean="0">
                <a:solidFill>
                  <a:schemeClr val="tx1"/>
                </a:solidFill>
                <a:latin typeface="SEOptimist" pitchFamily="50" charset="0"/>
              </a:rPr>
            </a:br>
            <a:r>
              <a:rPr lang="ru-RU" dirty="0" smtClean="0">
                <a:solidFill>
                  <a:schemeClr val="tx1"/>
                </a:solidFill>
                <a:latin typeface="SEOptimist" pitchFamily="50" charset="0"/>
              </a:rPr>
              <a:t>Промышленные компьютеры </a:t>
            </a:r>
            <a:r>
              <a:rPr lang="en-GB" dirty="0" err="1" smtClean="0">
                <a:solidFill>
                  <a:schemeClr val="tx1"/>
                </a:solidFill>
                <a:latin typeface="SEOptimist" pitchFamily="50" charset="0"/>
              </a:rPr>
              <a:t>Magelis</a:t>
            </a:r>
            <a:r>
              <a:rPr lang="en-GB" dirty="0" smtClean="0">
                <a:solidFill>
                  <a:schemeClr val="tx1"/>
                </a:solidFill>
                <a:latin typeface="SEOptimist" pitchFamily="50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SEOptimist" pitchFamily="50" charset="0"/>
              </a:rPr>
              <a:t>iPC</a:t>
            </a:r>
            <a:r>
              <a:rPr lang="en-GB" dirty="0" smtClean="0">
                <a:solidFill>
                  <a:schemeClr val="tx1"/>
                </a:solidFill>
                <a:latin typeface="SEOptimist" pitchFamily="50" charset="0"/>
              </a:rPr>
              <a:t> </a:t>
            </a:r>
            <a:r>
              <a:rPr lang="ru-RU" dirty="0" smtClean="0">
                <a:solidFill>
                  <a:schemeClr val="tx1"/>
                </a:solidFill>
                <a:latin typeface="SEOptimist" pitchFamily="50" charset="0"/>
              </a:rPr>
              <a:t/>
            </a:r>
            <a:br>
              <a:rPr lang="ru-RU" dirty="0" smtClean="0">
                <a:solidFill>
                  <a:schemeClr val="tx1"/>
                </a:solidFill>
                <a:latin typeface="SEOptimist" pitchFamily="50" charset="0"/>
              </a:rPr>
            </a:br>
            <a:r>
              <a:rPr lang="en-GB" dirty="0" smtClean="0">
                <a:solidFill>
                  <a:schemeClr val="tx1"/>
                </a:solidFill>
                <a:latin typeface="SEOptimist" pitchFamily="50" charset="0"/>
              </a:rPr>
              <a:t/>
            </a:r>
            <a:br>
              <a:rPr lang="en-GB" dirty="0" smtClean="0">
                <a:solidFill>
                  <a:schemeClr val="tx1"/>
                </a:solidFill>
                <a:latin typeface="SEOptimist" pitchFamily="50" charset="0"/>
              </a:rPr>
            </a:br>
            <a:r>
              <a:rPr lang="ru-RU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ru-RU" sz="2000" dirty="0" smtClean="0">
                <a:solidFill>
                  <a:schemeClr val="tx1"/>
                </a:solidFill>
              </a:rPr>
              <a:t/>
            </a:r>
            <a:br>
              <a:rPr lang="ru-RU" sz="2000" dirty="0" smtClean="0">
                <a:solidFill>
                  <a:schemeClr val="tx1"/>
                </a:solidFill>
              </a:rPr>
            </a:br>
            <a:endParaRPr lang="en-US" sz="2800" dirty="0" smtClean="0">
              <a:solidFill>
                <a:schemeClr val="tx1"/>
              </a:solidFill>
            </a:endParaRPr>
          </a:p>
        </p:txBody>
      </p:sp>
      <p:sp>
        <p:nvSpPr>
          <p:cNvPr id="6" name="Rounded Rectangle 5"/>
          <p:cNvSpPr/>
          <p:nvPr/>
        </p:nvSpPr>
        <p:spPr bwMode="auto">
          <a:xfrm>
            <a:off x="401051" y="2312876"/>
            <a:ext cx="8261685" cy="2711116"/>
          </a:xfrm>
          <a:prstGeom prst="roundRect">
            <a:avLst/>
          </a:prstGeom>
          <a:solidFill>
            <a:schemeClr val="accent1"/>
          </a:solidFill>
          <a:ln w="57150" cap="flat" cmpd="sng" algn="ctr">
            <a:solidFill>
              <a:srgbClr val="99CC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endParaRPr lang="zh-CN" altLang="en-US" smtClean="0">
              <a:solidFill>
                <a:srgbClr val="FFFFFF"/>
              </a:solidFill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673102" y="2478278"/>
            <a:ext cx="4203700" cy="24509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50567" y="2792930"/>
            <a:ext cx="1483123" cy="1985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AutoShape 6"/>
          <p:cNvSpPr>
            <a:spLocks noChangeArrowheads="1"/>
          </p:cNvSpPr>
          <p:nvPr/>
        </p:nvSpPr>
        <p:spPr bwMode="auto">
          <a:xfrm>
            <a:off x="344488" y="1006475"/>
            <a:ext cx="2689225" cy="441325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25400" algn="ctr">
            <a:solidFill>
              <a:schemeClr val="bg2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</a:rPr>
              <a:t>BOX</a:t>
            </a:r>
            <a:endParaRPr lang="en-GB" altLang="zh-CN" sz="1800" dirty="0">
              <a:solidFill>
                <a:schemeClr val="tx1"/>
              </a:solidFill>
            </a:endParaRPr>
          </a:p>
        </p:txBody>
      </p:sp>
      <p:sp>
        <p:nvSpPr>
          <p:cNvPr id="30723" name="AutoShape 7"/>
          <p:cNvSpPr>
            <a:spLocks noChangeArrowheads="1"/>
          </p:cNvSpPr>
          <p:nvPr/>
        </p:nvSpPr>
        <p:spPr bwMode="auto">
          <a:xfrm>
            <a:off x="6053138" y="993775"/>
            <a:ext cx="2692400" cy="434975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25400" algn="ctr">
            <a:solidFill>
              <a:schemeClr val="bg2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</a:rPr>
              <a:t>RACK</a:t>
            </a:r>
            <a:endParaRPr lang="en-GB" altLang="zh-CN" sz="1800" dirty="0">
              <a:solidFill>
                <a:schemeClr val="tx1"/>
              </a:solidFill>
            </a:endParaRPr>
          </a:p>
        </p:txBody>
      </p:sp>
      <p:sp>
        <p:nvSpPr>
          <p:cNvPr id="30724" name="AutoShape 8"/>
          <p:cNvSpPr>
            <a:spLocks noChangeArrowheads="1"/>
          </p:cNvSpPr>
          <p:nvPr/>
        </p:nvSpPr>
        <p:spPr bwMode="auto">
          <a:xfrm>
            <a:off x="3214688" y="993775"/>
            <a:ext cx="2719387" cy="42386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25400" algn="ctr">
            <a:solidFill>
              <a:schemeClr val="bg2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r>
              <a:rPr lang="en-US" altLang="zh-CN" sz="1800" dirty="0" smtClean="0">
                <a:solidFill>
                  <a:schemeClr val="tx1"/>
                </a:solidFill>
              </a:rPr>
              <a:t>Panel</a:t>
            </a:r>
            <a:endParaRPr lang="en-GB" altLang="zh-CN" sz="1800" dirty="0">
              <a:solidFill>
                <a:schemeClr val="tx1"/>
              </a:solidFill>
            </a:endParaRPr>
          </a:p>
        </p:txBody>
      </p:sp>
      <p:sp>
        <p:nvSpPr>
          <p:cNvPr id="30725" name="AutoShape 9"/>
          <p:cNvSpPr>
            <a:spLocks noChangeArrowheads="1"/>
          </p:cNvSpPr>
          <p:nvPr/>
        </p:nvSpPr>
        <p:spPr bwMode="auto">
          <a:xfrm>
            <a:off x="377825" y="1519238"/>
            <a:ext cx="2705100" cy="5043487"/>
          </a:xfrm>
          <a:prstGeom prst="roundRect">
            <a:avLst>
              <a:gd name="adj" fmla="val 9227"/>
            </a:avLst>
          </a:prstGeom>
          <a:noFill/>
          <a:ln w="38100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729" name="AutoShape 28"/>
          <p:cNvSpPr>
            <a:spLocks noChangeArrowheads="1"/>
          </p:cNvSpPr>
          <p:nvPr/>
        </p:nvSpPr>
        <p:spPr bwMode="auto">
          <a:xfrm>
            <a:off x="3235325" y="1519238"/>
            <a:ext cx="2705100" cy="5043487"/>
          </a:xfrm>
          <a:prstGeom prst="roundRect">
            <a:avLst>
              <a:gd name="adj" fmla="val 9227"/>
            </a:avLst>
          </a:prstGeom>
          <a:noFill/>
          <a:ln w="38100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730" name="AutoShape 29"/>
          <p:cNvSpPr>
            <a:spLocks noChangeArrowheads="1"/>
          </p:cNvSpPr>
          <p:nvPr/>
        </p:nvSpPr>
        <p:spPr bwMode="auto">
          <a:xfrm>
            <a:off x="6080125" y="1519238"/>
            <a:ext cx="2705100" cy="5043487"/>
          </a:xfrm>
          <a:prstGeom prst="roundRect">
            <a:avLst>
              <a:gd name="adj" fmla="val 9227"/>
            </a:avLst>
          </a:prstGeom>
          <a:noFill/>
          <a:ln w="38100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738" name="Text Box 43"/>
          <p:cNvSpPr txBox="1">
            <a:spLocks noChangeArrowheads="1"/>
          </p:cNvSpPr>
          <p:nvPr/>
        </p:nvSpPr>
        <p:spPr bwMode="auto">
          <a:xfrm>
            <a:off x="683568" y="1592796"/>
            <a:ext cx="2122056" cy="92333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pPr algn="l"/>
            <a:r>
              <a:rPr lang="ru-RU" altLang="zh-CN" sz="1800" b="0" dirty="0" smtClean="0">
                <a:solidFill>
                  <a:srgbClr val="E47F00"/>
                </a:solidFill>
              </a:rPr>
              <a:t>Промышленные</a:t>
            </a:r>
          </a:p>
          <a:p>
            <a:pPr algn="l"/>
            <a:r>
              <a:rPr lang="ru-RU" altLang="zh-CN" dirty="0" smtClean="0">
                <a:solidFill>
                  <a:srgbClr val="E47F00"/>
                </a:solidFill>
              </a:rPr>
              <a:t>компьютеры для </a:t>
            </a:r>
          </a:p>
          <a:p>
            <a:pPr algn="l"/>
            <a:r>
              <a:rPr lang="ru-RU" altLang="zh-CN" dirty="0" smtClean="0">
                <a:solidFill>
                  <a:srgbClr val="E47F00"/>
                </a:solidFill>
              </a:rPr>
              <a:t>монтажа в панель</a:t>
            </a:r>
            <a:endParaRPr lang="en-US" altLang="zh-CN" sz="1800" b="0" dirty="0">
              <a:solidFill>
                <a:srgbClr val="E47F00"/>
              </a:solidFill>
            </a:endParaRPr>
          </a:p>
        </p:txBody>
      </p:sp>
      <p:sp>
        <p:nvSpPr>
          <p:cNvPr id="30753" name="Text Box 67"/>
          <p:cNvSpPr txBox="1">
            <a:spLocks noChangeArrowheads="1"/>
          </p:cNvSpPr>
          <p:nvPr/>
        </p:nvSpPr>
        <p:spPr bwMode="auto">
          <a:xfrm>
            <a:off x="7206410" y="3789040"/>
            <a:ext cx="790601" cy="276999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pPr algn="ctr"/>
            <a:r>
              <a:rPr lang="en-GB" altLang="zh-CN" sz="1200" dirty="0" smtClean="0"/>
              <a:t>Rack </a:t>
            </a:r>
            <a:r>
              <a:rPr lang="en-GB" altLang="zh-CN" sz="1200" dirty="0" smtClean="0"/>
              <a:t>PC</a:t>
            </a:r>
            <a:endParaRPr lang="en-GB" altLang="zh-CN" sz="1200" dirty="0">
              <a:solidFill>
                <a:schemeClr val="bg2"/>
              </a:solidFill>
            </a:endParaRPr>
          </a:p>
        </p:txBody>
      </p:sp>
      <p:sp>
        <p:nvSpPr>
          <p:cNvPr id="30756" name="Rectangle 79"/>
          <p:cNvSpPr>
            <a:spLocks noChangeArrowheads="1"/>
          </p:cNvSpPr>
          <p:nvPr/>
        </p:nvSpPr>
        <p:spPr bwMode="auto">
          <a:xfrm>
            <a:off x="0" y="0"/>
            <a:ext cx="9144000" cy="469900"/>
          </a:xfrm>
          <a:prstGeom prst="rect">
            <a:avLst/>
          </a:prstGeom>
          <a:solidFill>
            <a:srgbClr val="E47F00"/>
          </a:solidFill>
          <a:ln w="28575" algn="ctr">
            <a:solidFill>
              <a:srgbClr val="E47F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757" name="Rectangle 80"/>
          <p:cNvSpPr>
            <a:spLocks noChangeArrowheads="1"/>
          </p:cNvSpPr>
          <p:nvPr/>
        </p:nvSpPr>
        <p:spPr bwMode="auto">
          <a:xfrm>
            <a:off x="1219200" y="176883"/>
            <a:ext cx="7391400" cy="731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10800" rIns="0" bIns="10800" anchor="ctr"/>
          <a:lstStyle/>
          <a:p>
            <a:pPr algn="l"/>
            <a:r>
              <a:rPr lang="en-US" altLang="zh-CN" b="0" dirty="0"/>
              <a:t/>
            </a:r>
            <a:br>
              <a:rPr lang="en-US" altLang="zh-CN" b="0" dirty="0"/>
            </a:br>
            <a:r>
              <a:rPr lang="ru-RU" altLang="zh-CN" dirty="0" smtClean="0">
                <a:solidFill>
                  <a:srgbClr val="E47F00"/>
                </a:solidFill>
              </a:rPr>
              <a:t>П</a:t>
            </a:r>
            <a:r>
              <a:rPr lang="ru-RU" altLang="zh-CN" b="0" dirty="0" smtClean="0">
                <a:solidFill>
                  <a:srgbClr val="E47F00"/>
                </a:solidFill>
              </a:rPr>
              <a:t>олное предложение </a:t>
            </a:r>
            <a:r>
              <a:rPr lang="en-US" altLang="zh-CN" dirty="0" err="1" smtClean="0">
                <a:solidFill>
                  <a:srgbClr val="E47F00"/>
                </a:solidFill>
              </a:rPr>
              <a:t>iPC</a:t>
            </a:r>
            <a:r>
              <a:rPr lang="en-US" altLang="zh-CN" dirty="0" smtClean="0">
                <a:solidFill>
                  <a:srgbClr val="E47F00"/>
                </a:solidFill>
              </a:rPr>
              <a:t> </a:t>
            </a:r>
            <a:r>
              <a:rPr lang="en-US" altLang="zh-CN" b="0" dirty="0" smtClean="0">
                <a:solidFill>
                  <a:srgbClr val="E47F00"/>
                </a:solidFill>
              </a:rPr>
              <a:t>Schneider Electric</a:t>
            </a:r>
            <a:endParaRPr lang="en-US" b="0" dirty="0">
              <a:solidFill>
                <a:srgbClr val="E47F00"/>
              </a:solidFill>
            </a:endParaRPr>
          </a:p>
        </p:txBody>
      </p:sp>
      <p:sp>
        <p:nvSpPr>
          <p:cNvPr id="30760" name="Text Box 86"/>
          <p:cNvSpPr txBox="1">
            <a:spLocks noChangeArrowheads="1"/>
          </p:cNvSpPr>
          <p:nvPr/>
        </p:nvSpPr>
        <p:spPr bwMode="auto">
          <a:xfrm>
            <a:off x="4144985" y="5528265"/>
            <a:ext cx="986167" cy="276999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pPr algn="ctr"/>
            <a:r>
              <a:rPr lang="en-GB" altLang="zh-CN" sz="1200" dirty="0" smtClean="0">
                <a:solidFill>
                  <a:schemeClr val="bg2"/>
                </a:solidFill>
              </a:rPr>
              <a:t>S-Panel PC</a:t>
            </a:r>
            <a:endParaRPr lang="en-GB" altLang="zh-CN" sz="1200" dirty="0">
              <a:solidFill>
                <a:schemeClr val="bg2"/>
              </a:solidFill>
            </a:endParaRPr>
          </a:p>
        </p:txBody>
      </p:sp>
      <p:sp>
        <p:nvSpPr>
          <p:cNvPr id="30763" name="Freeform 99"/>
          <p:cNvSpPr>
            <a:spLocks/>
          </p:cNvSpPr>
          <p:nvPr/>
        </p:nvSpPr>
        <p:spPr bwMode="auto">
          <a:xfrm>
            <a:off x="8481193" y="2924944"/>
            <a:ext cx="195263" cy="187325"/>
          </a:xfrm>
          <a:custGeom>
            <a:avLst/>
            <a:gdLst>
              <a:gd name="T0" fmla="*/ 2147483647 w 194"/>
              <a:gd name="T1" fmla="*/ 2147483647 h 184"/>
              <a:gd name="T2" fmla="*/ 2147483647 w 194"/>
              <a:gd name="T3" fmla="*/ 2147483647 h 184"/>
              <a:gd name="T4" fmla="*/ 2147483647 w 194"/>
              <a:gd name="T5" fmla="*/ 0 h 184"/>
              <a:gd name="T6" fmla="*/ 2147483647 w 194"/>
              <a:gd name="T7" fmla="*/ 0 h 184"/>
              <a:gd name="T8" fmla="*/ 2147483647 w 194"/>
              <a:gd name="T9" fmla="*/ 2147483647 h 184"/>
              <a:gd name="T10" fmla="*/ 2147483647 w 194"/>
              <a:gd name="T11" fmla="*/ 2147483647 h 184"/>
              <a:gd name="T12" fmla="*/ 2147483647 w 194"/>
              <a:gd name="T13" fmla="*/ 2147483647 h 184"/>
              <a:gd name="T14" fmla="*/ 2147483647 w 194"/>
              <a:gd name="T15" fmla="*/ 2147483647 h 184"/>
              <a:gd name="T16" fmla="*/ 2147483647 w 194"/>
              <a:gd name="T17" fmla="*/ 2147483647 h 184"/>
              <a:gd name="T18" fmla="*/ 2147483647 w 194"/>
              <a:gd name="T19" fmla="*/ 2147483647 h 184"/>
              <a:gd name="T20" fmla="*/ 2147483647 w 194"/>
              <a:gd name="T21" fmla="*/ 2147483647 h 184"/>
              <a:gd name="T22" fmla="*/ 2147483647 w 194"/>
              <a:gd name="T23" fmla="*/ 2147483647 h 184"/>
              <a:gd name="T24" fmla="*/ 2147483647 w 194"/>
              <a:gd name="T25" fmla="*/ 2147483647 h 184"/>
              <a:gd name="T26" fmla="*/ 2147483647 w 194"/>
              <a:gd name="T27" fmla="*/ 2147483647 h 184"/>
              <a:gd name="T28" fmla="*/ 2147483647 w 194"/>
              <a:gd name="T29" fmla="*/ 2147483647 h 184"/>
              <a:gd name="T30" fmla="*/ 2147483647 w 194"/>
              <a:gd name="T31" fmla="*/ 2147483647 h 184"/>
              <a:gd name="T32" fmla="*/ 2147483647 w 194"/>
              <a:gd name="T33" fmla="*/ 2147483647 h 184"/>
              <a:gd name="T34" fmla="*/ 2147483647 w 194"/>
              <a:gd name="T35" fmla="*/ 2147483647 h 184"/>
              <a:gd name="T36" fmla="*/ 2147483647 w 194"/>
              <a:gd name="T37" fmla="*/ 2147483647 h 184"/>
              <a:gd name="T38" fmla="*/ 2147483647 w 194"/>
              <a:gd name="T39" fmla="*/ 2147483647 h 184"/>
              <a:gd name="T40" fmla="*/ 2147483647 w 194"/>
              <a:gd name="T41" fmla="*/ 2147483647 h 184"/>
              <a:gd name="T42" fmla="*/ 2147483647 w 194"/>
              <a:gd name="T43" fmla="*/ 2147483647 h 184"/>
              <a:gd name="T44" fmla="*/ 2147483647 w 194"/>
              <a:gd name="T45" fmla="*/ 2147483647 h 184"/>
              <a:gd name="T46" fmla="*/ 2147483647 w 194"/>
              <a:gd name="T47" fmla="*/ 2147483647 h 184"/>
              <a:gd name="T48" fmla="*/ 2147483647 w 194"/>
              <a:gd name="T49" fmla="*/ 2147483647 h 184"/>
              <a:gd name="T50" fmla="*/ 2147483647 w 194"/>
              <a:gd name="T51" fmla="*/ 2147483647 h 184"/>
              <a:gd name="T52" fmla="*/ 2147483647 w 194"/>
              <a:gd name="T53" fmla="*/ 2147483647 h 184"/>
              <a:gd name="T54" fmla="*/ 2147483647 w 194"/>
              <a:gd name="T55" fmla="*/ 2147483647 h 184"/>
              <a:gd name="T56" fmla="*/ 2147483647 w 194"/>
              <a:gd name="T57" fmla="*/ 2147483647 h 184"/>
              <a:gd name="T58" fmla="*/ 2147483647 w 194"/>
              <a:gd name="T59" fmla="*/ 2147483647 h 184"/>
              <a:gd name="T60" fmla="*/ 2147483647 w 194"/>
              <a:gd name="T61" fmla="*/ 2147483647 h 184"/>
              <a:gd name="T62" fmla="*/ 2147483647 w 194"/>
              <a:gd name="T63" fmla="*/ 2147483647 h 184"/>
              <a:gd name="T64" fmla="*/ 2147483647 w 194"/>
              <a:gd name="T65" fmla="*/ 2147483647 h 184"/>
              <a:gd name="T66" fmla="*/ 2147483647 w 194"/>
              <a:gd name="T67" fmla="*/ 2147483647 h 184"/>
              <a:gd name="T68" fmla="*/ 2147483647 w 194"/>
              <a:gd name="T69" fmla="*/ 2147483647 h 184"/>
              <a:gd name="T70" fmla="*/ 2147483647 w 194"/>
              <a:gd name="T71" fmla="*/ 2147483647 h 184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194"/>
              <a:gd name="T109" fmla="*/ 0 h 184"/>
              <a:gd name="T110" fmla="*/ 194 w 194"/>
              <a:gd name="T111" fmla="*/ 184 h 184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194" h="184">
                <a:moveTo>
                  <a:pt x="77" y="20"/>
                </a:moveTo>
                <a:cubicBezTo>
                  <a:pt x="78" y="11"/>
                  <a:pt x="80" y="6"/>
                  <a:pt x="83" y="4"/>
                </a:cubicBezTo>
                <a:cubicBezTo>
                  <a:pt x="86" y="1"/>
                  <a:pt x="91" y="0"/>
                  <a:pt x="96" y="0"/>
                </a:cubicBezTo>
                <a:cubicBezTo>
                  <a:pt x="99" y="0"/>
                  <a:pt x="99" y="0"/>
                  <a:pt x="99" y="0"/>
                </a:cubicBezTo>
                <a:cubicBezTo>
                  <a:pt x="104" y="0"/>
                  <a:pt x="108" y="1"/>
                  <a:pt x="112" y="4"/>
                </a:cubicBezTo>
                <a:cubicBezTo>
                  <a:pt x="115" y="6"/>
                  <a:pt x="117" y="11"/>
                  <a:pt x="118" y="20"/>
                </a:cubicBezTo>
                <a:cubicBezTo>
                  <a:pt x="122" y="62"/>
                  <a:pt x="122" y="62"/>
                  <a:pt x="122" y="62"/>
                </a:cubicBezTo>
                <a:cubicBezTo>
                  <a:pt x="166" y="53"/>
                  <a:pt x="166" y="53"/>
                  <a:pt x="166" y="53"/>
                </a:cubicBezTo>
                <a:cubicBezTo>
                  <a:pt x="174" y="52"/>
                  <a:pt x="180" y="52"/>
                  <a:pt x="183" y="55"/>
                </a:cubicBezTo>
                <a:cubicBezTo>
                  <a:pt x="187" y="57"/>
                  <a:pt x="190" y="61"/>
                  <a:pt x="191" y="66"/>
                </a:cubicBezTo>
                <a:cubicBezTo>
                  <a:pt x="192" y="68"/>
                  <a:pt x="192" y="68"/>
                  <a:pt x="192" y="68"/>
                </a:cubicBezTo>
                <a:cubicBezTo>
                  <a:pt x="194" y="74"/>
                  <a:pt x="194" y="78"/>
                  <a:pt x="192" y="82"/>
                </a:cubicBezTo>
                <a:cubicBezTo>
                  <a:pt x="191" y="86"/>
                  <a:pt x="187" y="89"/>
                  <a:pt x="180" y="93"/>
                </a:cubicBezTo>
                <a:cubicBezTo>
                  <a:pt x="139" y="111"/>
                  <a:pt x="139" y="111"/>
                  <a:pt x="139" y="111"/>
                </a:cubicBezTo>
                <a:cubicBezTo>
                  <a:pt x="162" y="151"/>
                  <a:pt x="162" y="151"/>
                  <a:pt x="162" y="151"/>
                </a:cubicBezTo>
                <a:cubicBezTo>
                  <a:pt x="166" y="158"/>
                  <a:pt x="167" y="164"/>
                  <a:pt x="166" y="168"/>
                </a:cubicBezTo>
                <a:cubicBezTo>
                  <a:pt x="164" y="172"/>
                  <a:pt x="161" y="176"/>
                  <a:pt x="157" y="179"/>
                </a:cubicBezTo>
                <a:cubicBezTo>
                  <a:pt x="156" y="180"/>
                  <a:pt x="156" y="180"/>
                  <a:pt x="156" y="180"/>
                </a:cubicBezTo>
                <a:cubicBezTo>
                  <a:pt x="152" y="182"/>
                  <a:pt x="148" y="184"/>
                  <a:pt x="144" y="184"/>
                </a:cubicBezTo>
                <a:cubicBezTo>
                  <a:pt x="139" y="184"/>
                  <a:pt x="134" y="181"/>
                  <a:pt x="129" y="175"/>
                </a:cubicBezTo>
                <a:cubicBezTo>
                  <a:pt x="97" y="141"/>
                  <a:pt x="97" y="141"/>
                  <a:pt x="97" y="141"/>
                </a:cubicBezTo>
                <a:cubicBezTo>
                  <a:pt x="65" y="175"/>
                  <a:pt x="65" y="175"/>
                  <a:pt x="65" y="175"/>
                </a:cubicBezTo>
                <a:cubicBezTo>
                  <a:pt x="60" y="181"/>
                  <a:pt x="55" y="184"/>
                  <a:pt x="51" y="184"/>
                </a:cubicBezTo>
                <a:cubicBezTo>
                  <a:pt x="47" y="184"/>
                  <a:pt x="43" y="182"/>
                  <a:pt x="38" y="180"/>
                </a:cubicBezTo>
                <a:cubicBezTo>
                  <a:pt x="36" y="179"/>
                  <a:pt x="36" y="179"/>
                  <a:pt x="36" y="179"/>
                </a:cubicBezTo>
                <a:cubicBezTo>
                  <a:pt x="32" y="176"/>
                  <a:pt x="29" y="172"/>
                  <a:pt x="28" y="168"/>
                </a:cubicBezTo>
                <a:cubicBezTo>
                  <a:pt x="27" y="164"/>
                  <a:pt x="28" y="158"/>
                  <a:pt x="32" y="151"/>
                </a:cubicBezTo>
                <a:cubicBezTo>
                  <a:pt x="54" y="111"/>
                  <a:pt x="54" y="111"/>
                  <a:pt x="54" y="111"/>
                </a:cubicBezTo>
                <a:cubicBezTo>
                  <a:pt x="14" y="93"/>
                  <a:pt x="14" y="93"/>
                  <a:pt x="14" y="93"/>
                </a:cubicBezTo>
                <a:cubicBezTo>
                  <a:pt x="7" y="89"/>
                  <a:pt x="3" y="86"/>
                  <a:pt x="2" y="82"/>
                </a:cubicBezTo>
                <a:cubicBezTo>
                  <a:pt x="0" y="79"/>
                  <a:pt x="0" y="74"/>
                  <a:pt x="2" y="68"/>
                </a:cubicBezTo>
                <a:cubicBezTo>
                  <a:pt x="3" y="66"/>
                  <a:pt x="3" y="66"/>
                  <a:pt x="3" y="66"/>
                </a:cubicBezTo>
                <a:cubicBezTo>
                  <a:pt x="4" y="60"/>
                  <a:pt x="7" y="56"/>
                  <a:pt x="10" y="54"/>
                </a:cubicBezTo>
                <a:cubicBezTo>
                  <a:pt x="14" y="52"/>
                  <a:pt x="19" y="52"/>
                  <a:pt x="27" y="53"/>
                </a:cubicBezTo>
                <a:cubicBezTo>
                  <a:pt x="72" y="62"/>
                  <a:pt x="72" y="62"/>
                  <a:pt x="72" y="62"/>
                </a:cubicBezTo>
                <a:lnTo>
                  <a:pt x="77" y="20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0767" name="Freeform 99"/>
          <p:cNvSpPr>
            <a:spLocks/>
          </p:cNvSpPr>
          <p:nvPr/>
        </p:nvSpPr>
        <p:spPr bwMode="auto">
          <a:xfrm>
            <a:off x="5544108" y="4401108"/>
            <a:ext cx="195263" cy="187325"/>
          </a:xfrm>
          <a:custGeom>
            <a:avLst/>
            <a:gdLst>
              <a:gd name="T0" fmla="*/ 2147483647 w 194"/>
              <a:gd name="T1" fmla="*/ 2147483647 h 184"/>
              <a:gd name="T2" fmla="*/ 2147483647 w 194"/>
              <a:gd name="T3" fmla="*/ 2147483647 h 184"/>
              <a:gd name="T4" fmla="*/ 2147483647 w 194"/>
              <a:gd name="T5" fmla="*/ 0 h 184"/>
              <a:gd name="T6" fmla="*/ 2147483647 w 194"/>
              <a:gd name="T7" fmla="*/ 0 h 184"/>
              <a:gd name="T8" fmla="*/ 2147483647 w 194"/>
              <a:gd name="T9" fmla="*/ 2147483647 h 184"/>
              <a:gd name="T10" fmla="*/ 2147483647 w 194"/>
              <a:gd name="T11" fmla="*/ 2147483647 h 184"/>
              <a:gd name="T12" fmla="*/ 2147483647 w 194"/>
              <a:gd name="T13" fmla="*/ 2147483647 h 184"/>
              <a:gd name="T14" fmla="*/ 2147483647 w 194"/>
              <a:gd name="T15" fmla="*/ 2147483647 h 184"/>
              <a:gd name="T16" fmla="*/ 2147483647 w 194"/>
              <a:gd name="T17" fmla="*/ 2147483647 h 184"/>
              <a:gd name="T18" fmla="*/ 2147483647 w 194"/>
              <a:gd name="T19" fmla="*/ 2147483647 h 184"/>
              <a:gd name="T20" fmla="*/ 2147483647 w 194"/>
              <a:gd name="T21" fmla="*/ 2147483647 h 184"/>
              <a:gd name="T22" fmla="*/ 2147483647 w 194"/>
              <a:gd name="T23" fmla="*/ 2147483647 h 184"/>
              <a:gd name="T24" fmla="*/ 2147483647 w 194"/>
              <a:gd name="T25" fmla="*/ 2147483647 h 184"/>
              <a:gd name="T26" fmla="*/ 2147483647 w 194"/>
              <a:gd name="T27" fmla="*/ 2147483647 h 184"/>
              <a:gd name="T28" fmla="*/ 2147483647 w 194"/>
              <a:gd name="T29" fmla="*/ 2147483647 h 184"/>
              <a:gd name="T30" fmla="*/ 2147483647 w 194"/>
              <a:gd name="T31" fmla="*/ 2147483647 h 184"/>
              <a:gd name="T32" fmla="*/ 2147483647 w 194"/>
              <a:gd name="T33" fmla="*/ 2147483647 h 184"/>
              <a:gd name="T34" fmla="*/ 2147483647 w 194"/>
              <a:gd name="T35" fmla="*/ 2147483647 h 184"/>
              <a:gd name="T36" fmla="*/ 2147483647 w 194"/>
              <a:gd name="T37" fmla="*/ 2147483647 h 184"/>
              <a:gd name="T38" fmla="*/ 2147483647 w 194"/>
              <a:gd name="T39" fmla="*/ 2147483647 h 184"/>
              <a:gd name="T40" fmla="*/ 2147483647 w 194"/>
              <a:gd name="T41" fmla="*/ 2147483647 h 184"/>
              <a:gd name="T42" fmla="*/ 2147483647 w 194"/>
              <a:gd name="T43" fmla="*/ 2147483647 h 184"/>
              <a:gd name="T44" fmla="*/ 2147483647 w 194"/>
              <a:gd name="T45" fmla="*/ 2147483647 h 184"/>
              <a:gd name="T46" fmla="*/ 2147483647 w 194"/>
              <a:gd name="T47" fmla="*/ 2147483647 h 184"/>
              <a:gd name="T48" fmla="*/ 2147483647 w 194"/>
              <a:gd name="T49" fmla="*/ 2147483647 h 184"/>
              <a:gd name="T50" fmla="*/ 2147483647 w 194"/>
              <a:gd name="T51" fmla="*/ 2147483647 h 184"/>
              <a:gd name="T52" fmla="*/ 2147483647 w 194"/>
              <a:gd name="T53" fmla="*/ 2147483647 h 184"/>
              <a:gd name="T54" fmla="*/ 2147483647 w 194"/>
              <a:gd name="T55" fmla="*/ 2147483647 h 184"/>
              <a:gd name="T56" fmla="*/ 2147483647 w 194"/>
              <a:gd name="T57" fmla="*/ 2147483647 h 184"/>
              <a:gd name="T58" fmla="*/ 2147483647 w 194"/>
              <a:gd name="T59" fmla="*/ 2147483647 h 184"/>
              <a:gd name="T60" fmla="*/ 2147483647 w 194"/>
              <a:gd name="T61" fmla="*/ 2147483647 h 184"/>
              <a:gd name="T62" fmla="*/ 2147483647 w 194"/>
              <a:gd name="T63" fmla="*/ 2147483647 h 184"/>
              <a:gd name="T64" fmla="*/ 2147483647 w 194"/>
              <a:gd name="T65" fmla="*/ 2147483647 h 184"/>
              <a:gd name="T66" fmla="*/ 2147483647 w 194"/>
              <a:gd name="T67" fmla="*/ 2147483647 h 184"/>
              <a:gd name="T68" fmla="*/ 2147483647 w 194"/>
              <a:gd name="T69" fmla="*/ 2147483647 h 184"/>
              <a:gd name="T70" fmla="*/ 2147483647 w 194"/>
              <a:gd name="T71" fmla="*/ 2147483647 h 184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194"/>
              <a:gd name="T109" fmla="*/ 0 h 184"/>
              <a:gd name="T110" fmla="*/ 194 w 194"/>
              <a:gd name="T111" fmla="*/ 184 h 184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194" h="184">
                <a:moveTo>
                  <a:pt x="77" y="20"/>
                </a:moveTo>
                <a:cubicBezTo>
                  <a:pt x="78" y="11"/>
                  <a:pt x="80" y="6"/>
                  <a:pt x="83" y="4"/>
                </a:cubicBezTo>
                <a:cubicBezTo>
                  <a:pt x="86" y="1"/>
                  <a:pt x="91" y="0"/>
                  <a:pt x="96" y="0"/>
                </a:cubicBezTo>
                <a:cubicBezTo>
                  <a:pt x="99" y="0"/>
                  <a:pt x="99" y="0"/>
                  <a:pt x="99" y="0"/>
                </a:cubicBezTo>
                <a:cubicBezTo>
                  <a:pt x="104" y="0"/>
                  <a:pt x="108" y="1"/>
                  <a:pt x="112" y="4"/>
                </a:cubicBezTo>
                <a:cubicBezTo>
                  <a:pt x="115" y="6"/>
                  <a:pt x="117" y="11"/>
                  <a:pt x="118" y="20"/>
                </a:cubicBezTo>
                <a:cubicBezTo>
                  <a:pt x="122" y="62"/>
                  <a:pt x="122" y="62"/>
                  <a:pt x="122" y="62"/>
                </a:cubicBezTo>
                <a:cubicBezTo>
                  <a:pt x="166" y="53"/>
                  <a:pt x="166" y="53"/>
                  <a:pt x="166" y="53"/>
                </a:cubicBezTo>
                <a:cubicBezTo>
                  <a:pt x="174" y="52"/>
                  <a:pt x="180" y="52"/>
                  <a:pt x="183" y="55"/>
                </a:cubicBezTo>
                <a:cubicBezTo>
                  <a:pt x="187" y="57"/>
                  <a:pt x="190" y="61"/>
                  <a:pt x="191" y="66"/>
                </a:cubicBezTo>
                <a:cubicBezTo>
                  <a:pt x="192" y="68"/>
                  <a:pt x="192" y="68"/>
                  <a:pt x="192" y="68"/>
                </a:cubicBezTo>
                <a:cubicBezTo>
                  <a:pt x="194" y="74"/>
                  <a:pt x="194" y="78"/>
                  <a:pt x="192" y="82"/>
                </a:cubicBezTo>
                <a:cubicBezTo>
                  <a:pt x="191" y="86"/>
                  <a:pt x="187" y="89"/>
                  <a:pt x="180" y="93"/>
                </a:cubicBezTo>
                <a:cubicBezTo>
                  <a:pt x="139" y="111"/>
                  <a:pt x="139" y="111"/>
                  <a:pt x="139" y="111"/>
                </a:cubicBezTo>
                <a:cubicBezTo>
                  <a:pt x="162" y="151"/>
                  <a:pt x="162" y="151"/>
                  <a:pt x="162" y="151"/>
                </a:cubicBezTo>
                <a:cubicBezTo>
                  <a:pt x="166" y="158"/>
                  <a:pt x="167" y="164"/>
                  <a:pt x="166" y="168"/>
                </a:cubicBezTo>
                <a:cubicBezTo>
                  <a:pt x="164" y="172"/>
                  <a:pt x="161" y="176"/>
                  <a:pt x="157" y="179"/>
                </a:cubicBezTo>
                <a:cubicBezTo>
                  <a:pt x="156" y="180"/>
                  <a:pt x="156" y="180"/>
                  <a:pt x="156" y="180"/>
                </a:cubicBezTo>
                <a:cubicBezTo>
                  <a:pt x="152" y="182"/>
                  <a:pt x="148" y="184"/>
                  <a:pt x="144" y="184"/>
                </a:cubicBezTo>
                <a:cubicBezTo>
                  <a:pt x="139" y="184"/>
                  <a:pt x="134" y="181"/>
                  <a:pt x="129" y="175"/>
                </a:cubicBezTo>
                <a:cubicBezTo>
                  <a:pt x="97" y="141"/>
                  <a:pt x="97" y="141"/>
                  <a:pt x="97" y="141"/>
                </a:cubicBezTo>
                <a:cubicBezTo>
                  <a:pt x="65" y="175"/>
                  <a:pt x="65" y="175"/>
                  <a:pt x="65" y="175"/>
                </a:cubicBezTo>
                <a:cubicBezTo>
                  <a:pt x="60" y="181"/>
                  <a:pt x="55" y="184"/>
                  <a:pt x="51" y="184"/>
                </a:cubicBezTo>
                <a:cubicBezTo>
                  <a:pt x="47" y="184"/>
                  <a:pt x="43" y="182"/>
                  <a:pt x="38" y="180"/>
                </a:cubicBezTo>
                <a:cubicBezTo>
                  <a:pt x="36" y="179"/>
                  <a:pt x="36" y="179"/>
                  <a:pt x="36" y="179"/>
                </a:cubicBezTo>
                <a:cubicBezTo>
                  <a:pt x="32" y="176"/>
                  <a:pt x="29" y="172"/>
                  <a:pt x="28" y="168"/>
                </a:cubicBezTo>
                <a:cubicBezTo>
                  <a:pt x="27" y="164"/>
                  <a:pt x="28" y="158"/>
                  <a:pt x="32" y="151"/>
                </a:cubicBezTo>
                <a:cubicBezTo>
                  <a:pt x="54" y="111"/>
                  <a:pt x="54" y="111"/>
                  <a:pt x="54" y="111"/>
                </a:cubicBezTo>
                <a:cubicBezTo>
                  <a:pt x="14" y="93"/>
                  <a:pt x="14" y="93"/>
                  <a:pt x="14" y="93"/>
                </a:cubicBezTo>
                <a:cubicBezTo>
                  <a:pt x="7" y="89"/>
                  <a:pt x="3" y="86"/>
                  <a:pt x="2" y="82"/>
                </a:cubicBezTo>
                <a:cubicBezTo>
                  <a:pt x="0" y="79"/>
                  <a:pt x="0" y="74"/>
                  <a:pt x="2" y="68"/>
                </a:cubicBezTo>
                <a:cubicBezTo>
                  <a:pt x="3" y="66"/>
                  <a:pt x="3" y="66"/>
                  <a:pt x="3" y="66"/>
                </a:cubicBezTo>
                <a:cubicBezTo>
                  <a:pt x="4" y="60"/>
                  <a:pt x="7" y="56"/>
                  <a:pt x="10" y="54"/>
                </a:cubicBezTo>
                <a:cubicBezTo>
                  <a:pt x="14" y="52"/>
                  <a:pt x="19" y="52"/>
                  <a:pt x="27" y="53"/>
                </a:cubicBezTo>
                <a:cubicBezTo>
                  <a:pt x="72" y="62"/>
                  <a:pt x="72" y="62"/>
                  <a:pt x="72" y="62"/>
                </a:cubicBezTo>
                <a:lnTo>
                  <a:pt x="77" y="20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5" name="Text Box 86"/>
          <p:cNvSpPr txBox="1">
            <a:spLocks noChangeArrowheads="1"/>
          </p:cNvSpPr>
          <p:nvPr/>
        </p:nvSpPr>
        <p:spPr bwMode="auto">
          <a:xfrm>
            <a:off x="4185925" y="3764843"/>
            <a:ext cx="832279" cy="276999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pPr algn="ctr"/>
            <a:r>
              <a:rPr lang="en-GB" altLang="zh-CN" sz="1200" dirty="0" smtClean="0">
                <a:solidFill>
                  <a:schemeClr val="bg2"/>
                </a:solidFill>
              </a:rPr>
              <a:t>Panel PC</a:t>
            </a:r>
            <a:endParaRPr lang="en-GB" altLang="zh-CN" sz="1200" dirty="0">
              <a:solidFill>
                <a:schemeClr val="bg2"/>
              </a:solidFill>
            </a:endParaRPr>
          </a:p>
        </p:txBody>
      </p:sp>
      <p:pic>
        <p:nvPicPr>
          <p:cNvPr id="44" name="Picture 43" descr="boxPC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51620" y="2647945"/>
            <a:ext cx="1116124" cy="1116124"/>
          </a:xfrm>
          <a:prstGeom prst="rect">
            <a:avLst/>
          </a:prstGeom>
        </p:spPr>
      </p:pic>
      <p:sp>
        <p:nvSpPr>
          <p:cNvPr id="45" name="Text Box 86"/>
          <p:cNvSpPr txBox="1">
            <a:spLocks noChangeArrowheads="1"/>
          </p:cNvSpPr>
          <p:nvPr/>
        </p:nvSpPr>
        <p:spPr bwMode="auto">
          <a:xfrm>
            <a:off x="1308798" y="3728065"/>
            <a:ext cx="705642" cy="276999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1200" dirty="0" smtClean="0"/>
              <a:t>Box PC</a:t>
            </a:r>
            <a:endParaRPr lang="en-GB" altLang="zh-CN" sz="1200" dirty="0">
              <a:solidFill>
                <a:schemeClr val="bg2"/>
              </a:solidFill>
            </a:endParaRPr>
          </a:p>
        </p:txBody>
      </p:sp>
      <p:pic>
        <p:nvPicPr>
          <p:cNvPr id="48" name="Picture 47" descr="news-magelis-ipc-1_s-box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151620" y="4484149"/>
            <a:ext cx="1232137" cy="504056"/>
          </a:xfrm>
          <a:prstGeom prst="rect">
            <a:avLst/>
          </a:prstGeom>
        </p:spPr>
      </p:pic>
      <p:sp>
        <p:nvSpPr>
          <p:cNvPr id="49" name="Text Box 86"/>
          <p:cNvSpPr txBox="1">
            <a:spLocks noChangeArrowheads="1"/>
          </p:cNvSpPr>
          <p:nvPr/>
        </p:nvSpPr>
        <p:spPr bwMode="auto">
          <a:xfrm>
            <a:off x="1326704" y="5132221"/>
            <a:ext cx="859531" cy="276999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1200" dirty="0" smtClean="0"/>
              <a:t>S-Box PC</a:t>
            </a:r>
            <a:endParaRPr lang="en-GB" altLang="zh-CN" sz="1200" dirty="0">
              <a:solidFill>
                <a:schemeClr val="bg2"/>
              </a:solidFill>
            </a:endParaRPr>
          </a:p>
        </p:txBody>
      </p:sp>
      <p:sp>
        <p:nvSpPr>
          <p:cNvPr id="50" name="Freeform 99"/>
          <p:cNvSpPr>
            <a:spLocks/>
          </p:cNvSpPr>
          <p:nvPr/>
        </p:nvSpPr>
        <p:spPr bwMode="auto">
          <a:xfrm>
            <a:off x="2303748" y="4365104"/>
            <a:ext cx="195263" cy="187325"/>
          </a:xfrm>
          <a:custGeom>
            <a:avLst/>
            <a:gdLst>
              <a:gd name="T0" fmla="*/ 2147483647 w 194"/>
              <a:gd name="T1" fmla="*/ 2147483647 h 184"/>
              <a:gd name="T2" fmla="*/ 2147483647 w 194"/>
              <a:gd name="T3" fmla="*/ 2147483647 h 184"/>
              <a:gd name="T4" fmla="*/ 2147483647 w 194"/>
              <a:gd name="T5" fmla="*/ 0 h 184"/>
              <a:gd name="T6" fmla="*/ 2147483647 w 194"/>
              <a:gd name="T7" fmla="*/ 0 h 184"/>
              <a:gd name="T8" fmla="*/ 2147483647 w 194"/>
              <a:gd name="T9" fmla="*/ 2147483647 h 184"/>
              <a:gd name="T10" fmla="*/ 2147483647 w 194"/>
              <a:gd name="T11" fmla="*/ 2147483647 h 184"/>
              <a:gd name="T12" fmla="*/ 2147483647 w 194"/>
              <a:gd name="T13" fmla="*/ 2147483647 h 184"/>
              <a:gd name="T14" fmla="*/ 2147483647 w 194"/>
              <a:gd name="T15" fmla="*/ 2147483647 h 184"/>
              <a:gd name="T16" fmla="*/ 2147483647 w 194"/>
              <a:gd name="T17" fmla="*/ 2147483647 h 184"/>
              <a:gd name="T18" fmla="*/ 2147483647 w 194"/>
              <a:gd name="T19" fmla="*/ 2147483647 h 184"/>
              <a:gd name="T20" fmla="*/ 2147483647 w 194"/>
              <a:gd name="T21" fmla="*/ 2147483647 h 184"/>
              <a:gd name="T22" fmla="*/ 2147483647 w 194"/>
              <a:gd name="T23" fmla="*/ 2147483647 h 184"/>
              <a:gd name="T24" fmla="*/ 2147483647 w 194"/>
              <a:gd name="T25" fmla="*/ 2147483647 h 184"/>
              <a:gd name="T26" fmla="*/ 2147483647 w 194"/>
              <a:gd name="T27" fmla="*/ 2147483647 h 184"/>
              <a:gd name="T28" fmla="*/ 2147483647 w 194"/>
              <a:gd name="T29" fmla="*/ 2147483647 h 184"/>
              <a:gd name="T30" fmla="*/ 2147483647 w 194"/>
              <a:gd name="T31" fmla="*/ 2147483647 h 184"/>
              <a:gd name="T32" fmla="*/ 2147483647 w 194"/>
              <a:gd name="T33" fmla="*/ 2147483647 h 184"/>
              <a:gd name="T34" fmla="*/ 2147483647 w 194"/>
              <a:gd name="T35" fmla="*/ 2147483647 h 184"/>
              <a:gd name="T36" fmla="*/ 2147483647 w 194"/>
              <a:gd name="T37" fmla="*/ 2147483647 h 184"/>
              <a:gd name="T38" fmla="*/ 2147483647 w 194"/>
              <a:gd name="T39" fmla="*/ 2147483647 h 184"/>
              <a:gd name="T40" fmla="*/ 2147483647 w 194"/>
              <a:gd name="T41" fmla="*/ 2147483647 h 184"/>
              <a:gd name="T42" fmla="*/ 2147483647 w 194"/>
              <a:gd name="T43" fmla="*/ 2147483647 h 184"/>
              <a:gd name="T44" fmla="*/ 2147483647 w 194"/>
              <a:gd name="T45" fmla="*/ 2147483647 h 184"/>
              <a:gd name="T46" fmla="*/ 2147483647 w 194"/>
              <a:gd name="T47" fmla="*/ 2147483647 h 184"/>
              <a:gd name="T48" fmla="*/ 2147483647 w 194"/>
              <a:gd name="T49" fmla="*/ 2147483647 h 184"/>
              <a:gd name="T50" fmla="*/ 2147483647 w 194"/>
              <a:gd name="T51" fmla="*/ 2147483647 h 184"/>
              <a:gd name="T52" fmla="*/ 2147483647 w 194"/>
              <a:gd name="T53" fmla="*/ 2147483647 h 184"/>
              <a:gd name="T54" fmla="*/ 2147483647 w 194"/>
              <a:gd name="T55" fmla="*/ 2147483647 h 184"/>
              <a:gd name="T56" fmla="*/ 2147483647 w 194"/>
              <a:gd name="T57" fmla="*/ 2147483647 h 184"/>
              <a:gd name="T58" fmla="*/ 2147483647 w 194"/>
              <a:gd name="T59" fmla="*/ 2147483647 h 184"/>
              <a:gd name="T60" fmla="*/ 2147483647 w 194"/>
              <a:gd name="T61" fmla="*/ 2147483647 h 184"/>
              <a:gd name="T62" fmla="*/ 2147483647 w 194"/>
              <a:gd name="T63" fmla="*/ 2147483647 h 184"/>
              <a:gd name="T64" fmla="*/ 2147483647 w 194"/>
              <a:gd name="T65" fmla="*/ 2147483647 h 184"/>
              <a:gd name="T66" fmla="*/ 2147483647 w 194"/>
              <a:gd name="T67" fmla="*/ 2147483647 h 184"/>
              <a:gd name="T68" fmla="*/ 2147483647 w 194"/>
              <a:gd name="T69" fmla="*/ 2147483647 h 184"/>
              <a:gd name="T70" fmla="*/ 2147483647 w 194"/>
              <a:gd name="T71" fmla="*/ 2147483647 h 184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194"/>
              <a:gd name="T109" fmla="*/ 0 h 184"/>
              <a:gd name="T110" fmla="*/ 194 w 194"/>
              <a:gd name="T111" fmla="*/ 184 h 184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194" h="184">
                <a:moveTo>
                  <a:pt x="77" y="20"/>
                </a:moveTo>
                <a:cubicBezTo>
                  <a:pt x="78" y="11"/>
                  <a:pt x="80" y="6"/>
                  <a:pt x="83" y="4"/>
                </a:cubicBezTo>
                <a:cubicBezTo>
                  <a:pt x="86" y="1"/>
                  <a:pt x="91" y="0"/>
                  <a:pt x="96" y="0"/>
                </a:cubicBezTo>
                <a:cubicBezTo>
                  <a:pt x="99" y="0"/>
                  <a:pt x="99" y="0"/>
                  <a:pt x="99" y="0"/>
                </a:cubicBezTo>
                <a:cubicBezTo>
                  <a:pt x="104" y="0"/>
                  <a:pt x="108" y="1"/>
                  <a:pt x="112" y="4"/>
                </a:cubicBezTo>
                <a:cubicBezTo>
                  <a:pt x="115" y="6"/>
                  <a:pt x="117" y="11"/>
                  <a:pt x="118" y="20"/>
                </a:cubicBezTo>
                <a:cubicBezTo>
                  <a:pt x="122" y="62"/>
                  <a:pt x="122" y="62"/>
                  <a:pt x="122" y="62"/>
                </a:cubicBezTo>
                <a:cubicBezTo>
                  <a:pt x="166" y="53"/>
                  <a:pt x="166" y="53"/>
                  <a:pt x="166" y="53"/>
                </a:cubicBezTo>
                <a:cubicBezTo>
                  <a:pt x="174" y="52"/>
                  <a:pt x="180" y="52"/>
                  <a:pt x="183" y="55"/>
                </a:cubicBezTo>
                <a:cubicBezTo>
                  <a:pt x="187" y="57"/>
                  <a:pt x="190" y="61"/>
                  <a:pt x="191" y="66"/>
                </a:cubicBezTo>
                <a:cubicBezTo>
                  <a:pt x="192" y="68"/>
                  <a:pt x="192" y="68"/>
                  <a:pt x="192" y="68"/>
                </a:cubicBezTo>
                <a:cubicBezTo>
                  <a:pt x="194" y="74"/>
                  <a:pt x="194" y="78"/>
                  <a:pt x="192" y="82"/>
                </a:cubicBezTo>
                <a:cubicBezTo>
                  <a:pt x="191" y="86"/>
                  <a:pt x="187" y="89"/>
                  <a:pt x="180" y="93"/>
                </a:cubicBezTo>
                <a:cubicBezTo>
                  <a:pt x="139" y="111"/>
                  <a:pt x="139" y="111"/>
                  <a:pt x="139" y="111"/>
                </a:cubicBezTo>
                <a:cubicBezTo>
                  <a:pt x="162" y="151"/>
                  <a:pt x="162" y="151"/>
                  <a:pt x="162" y="151"/>
                </a:cubicBezTo>
                <a:cubicBezTo>
                  <a:pt x="166" y="158"/>
                  <a:pt x="167" y="164"/>
                  <a:pt x="166" y="168"/>
                </a:cubicBezTo>
                <a:cubicBezTo>
                  <a:pt x="164" y="172"/>
                  <a:pt x="161" y="176"/>
                  <a:pt x="157" y="179"/>
                </a:cubicBezTo>
                <a:cubicBezTo>
                  <a:pt x="156" y="180"/>
                  <a:pt x="156" y="180"/>
                  <a:pt x="156" y="180"/>
                </a:cubicBezTo>
                <a:cubicBezTo>
                  <a:pt x="152" y="182"/>
                  <a:pt x="148" y="184"/>
                  <a:pt x="144" y="184"/>
                </a:cubicBezTo>
                <a:cubicBezTo>
                  <a:pt x="139" y="184"/>
                  <a:pt x="134" y="181"/>
                  <a:pt x="129" y="175"/>
                </a:cubicBezTo>
                <a:cubicBezTo>
                  <a:pt x="97" y="141"/>
                  <a:pt x="97" y="141"/>
                  <a:pt x="97" y="141"/>
                </a:cubicBezTo>
                <a:cubicBezTo>
                  <a:pt x="65" y="175"/>
                  <a:pt x="65" y="175"/>
                  <a:pt x="65" y="175"/>
                </a:cubicBezTo>
                <a:cubicBezTo>
                  <a:pt x="60" y="181"/>
                  <a:pt x="55" y="184"/>
                  <a:pt x="51" y="184"/>
                </a:cubicBezTo>
                <a:cubicBezTo>
                  <a:pt x="47" y="184"/>
                  <a:pt x="43" y="182"/>
                  <a:pt x="38" y="180"/>
                </a:cubicBezTo>
                <a:cubicBezTo>
                  <a:pt x="36" y="179"/>
                  <a:pt x="36" y="179"/>
                  <a:pt x="36" y="179"/>
                </a:cubicBezTo>
                <a:cubicBezTo>
                  <a:pt x="32" y="176"/>
                  <a:pt x="29" y="172"/>
                  <a:pt x="28" y="168"/>
                </a:cubicBezTo>
                <a:cubicBezTo>
                  <a:pt x="27" y="164"/>
                  <a:pt x="28" y="158"/>
                  <a:pt x="32" y="151"/>
                </a:cubicBezTo>
                <a:cubicBezTo>
                  <a:pt x="54" y="111"/>
                  <a:pt x="54" y="111"/>
                  <a:pt x="54" y="111"/>
                </a:cubicBezTo>
                <a:cubicBezTo>
                  <a:pt x="14" y="93"/>
                  <a:pt x="14" y="93"/>
                  <a:pt x="14" y="93"/>
                </a:cubicBezTo>
                <a:cubicBezTo>
                  <a:pt x="7" y="89"/>
                  <a:pt x="3" y="86"/>
                  <a:pt x="2" y="82"/>
                </a:cubicBezTo>
                <a:cubicBezTo>
                  <a:pt x="0" y="79"/>
                  <a:pt x="0" y="74"/>
                  <a:pt x="2" y="68"/>
                </a:cubicBezTo>
                <a:cubicBezTo>
                  <a:pt x="3" y="66"/>
                  <a:pt x="3" y="66"/>
                  <a:pt x="3" y="66"/>
                </a:cubicBezTo>
                <a:cubicBezTo>
                  <a:pt x="4" y="60"/>
                  <a:pt x="7" y="56"/>
                  <a:pt x="10" y="54"/>
                </a:cubicBezTo>
                <a:cubicBezTo>
                  <a:pt x="14" y="52"/>
                  <a:pt x="19" y="52"/>
                  <a:pt x="27" y="53"/>
                </a:cubicBezTo>
                <a:cubicBezTo>
                  <a:pt x="72" y="62"/>
                  <a:pt x="72" y="62"/>
                  <a:pt x="72" y="62"/>
                </a:cubicBezTo>
                <a:lnTo>
                  <a:pt x="77" y="20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1" name="Text Box 43"/>
          <p:cNvSpPr txBox="1">
            <a:spLocks noChangeArrowheads="1"/>
          </p:cNvSpPr>
          <p:nvPr/>
        </p:nvSpPr>
        <p:spPr bwMode="auto">
          <a:xfrm>
            <a:off x="3563888" y="1592796"/>
            <a:ext cx="1997663" cy="92333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pPr algn="l"/>
            <a:r>
              <a:rPr lang="ru-RU" altLang="zh-CN" dirty="0" smtClean="0">
                <a:solidFill>
                  <a:srgbClr val="E47F00"/>
                </a:solidFill>
              </a:rPr>
              <a:t>Промышленные </a:t>
            </a:r>
          </a:p>
          <a:p>
            <a:pPr algn="l"/>
            <a:r>
              <a:rPr lang="ru-RU" altLang="zh-CN" dirty="0" smtClean="0">
                <a:solidFill>
                  <a:srgbClr val="E47F00"/>
                </a:solidFill>
              </a:rPr>
              <a:t>панельные </a:t>
            </a:r>
          </a:p>
          <a:p>
            <a:pPr algn="l"/>
            <a:r>
              <a:rPr lang="ru-RU" altLang="zh-CN" dirty="0" smtClean="0">
                <a:solidFill>
                  <a:srgbClr val="E47F00"/>
                </a:solidFill>
              </a:rPr>
              <a:t>компьютеры</a:t>
            </a:r>
            <a:endParaRPr lang="en-US" altLang="zh-CN" sz="1800" b="0" dirty="0">
              <a:solidFill>
                <a:srgbClr val="E47F00"/>
              </a:solidFill>
            </a:endParaRPr>
          </a:p>
        </p:txBody>
      </p:sp>
      <p:sp>
        <p:nvSpPr>
          <p:cNvPr id="52" name="Text Box 43"/>
          <p:cNvSpPr txBox="1">
            <a:spLocks noChangeArrowheads="1"/>
          </p:cNvSpPr>
          <p:nvPr/>
        </p:nvSpPr>
        <p:spPr bwMode="auto">
          <a:xfrm>
            <a:off x="6264188" y="1628800"/>
            <a:ext cx="2469650" cy="92333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pPr algn="l"/>
            <a:r>
              <a:rPr lang="ru-RU" altLang="zh-CN" sz="1800" b="0" dirty="0" smtClean="0">
                <a:solidFill>
                  <a:srgbClr val="E47F00"/>
                </a:solidFill>
              </a:rPr>
              <a:t>Промышленные</a:t>
            </a:r>
          </a:p>
          <a:p>
            <a:pPr algn="l"/>
            <a:r>
              <a:rPr lang="ru-RU" altLang="zh-CN" dirty="0" smtClean="0">
                <a:solidFill>
                  <a:srgbClr val="E47F00"/>
                </a:solidFill>
              </a:rPr>
              <a:t>компьютеры для </a:t>
            </a:r>
          </a:p>
          <a:p>
            <a:pPr algn="l"/>
            <a:r>
              <a:rPr lang="ru-RU" altLang="zh-CN" dirty="0" smtClean="0">
                <a:solidFill>
                  <a:srgbClr val="E47F00"/>
                </a:solidFill>
              </a:rPr>
              <a:t>монтажа в 19</a:t>
            </a:r>
            <a:r>
              <a:rPr lang="en-US" altLang="zh-CN" dirty="0" smtClean="0">
                <a:solidFill>
                  <a:srgbClr val="E47F00"/>
                </a:solidFill>
              </a:rPr>
              <a:t>’’ </a:t>
            </a:r>
            <a:r>
              <a:rPr lang="ru-RU" altLang="zh-CN" dirty="0" smtClean="0">
                <a:solidFill>
                  <a:srgbClr val="E47F00"/>
                </a:solidFill>
              </a:rPr>
              <a:t>стойку</a:t>
            </a:r>
            <a:endParaRPr lang="en-US" altLang="zh-CN" sz="1800" b="0" dirty="0">
              <a:solidFill>
                <a:srgbClr val="E47F00"/>
              </a:solidFill>
            </a:endParaRPr>
          </a:p>
        </p:txBody>
      </p:sp>
      <p:pic>
        <p:nvPicPr>
          <p:cNvPr id="53" name="Picture 52" descr="PF143502A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995936" y="4113076"/>
            <a:ext cx="1476164" cy="1476164"/>
          </a:xfrm>
          <a:prstGeom prst="rect">
            <a:avLst/>
          </a:prstGeom>
        </p:spPr>
      </p:pic>
      <p:pic>
        <p:nvPicPr>
          <p:cNvPr id="57" name="Picture 56" descr="panelPC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995936" y="2492896"/>
            <a:ext cx="1335038" cy="1335038"/>
          </a:xfrm>
          <a:prstGeom prst="rect">
            <a:avLst/>
          </a:prstGeom>
        </p:spPr>
      </p:pic>
      <p:pic>
        <p:nvPicPr>
          <p:cNvPr id="59" name="Picture 58" descr="news-magelis-ipc-2_RACK-PC.gif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574482" y="2852936"/>
            <a:ext cx="1885950" cy="790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060723" y="1602657"/>
            <a:ext cx="5083277" cy="4640076"/>
          </a:xfrm>
        </p:spPr>
        <p:txBody>
          <a:bodyPr/>
          <a:lstStyle/>
          <a:p>
            <a:r>
              <a:rPr lang="en-US" sz="1800" dirty="0" smtClean="0"/>
              <a:t>Performance Rack PC 4U – HMIRSP</a:t>
            </a:r>
          </a:p>
          <a:p>
            <a:pPr lvl="1"/>
            <a:r>
              <a:rPr lang="ru-RU" sz="1600" dirty="0" smtClean="0"/>
              <a:t>Организация </a:t>
            </a:r>
            <a:r>
              <a:rPr lang="en-US" sz="1600" dirty="0" smtClean="0"/>
              <a:t>IT </a:t>
            </a:r>
            <a:r>
              <a:rPr lang="ru-RU" sz="1600" dirty="0" smtClean="0"/>
              <a:t>структуры предприятия и </a:t>
            </a:r>
            <a:r>
              <a:rPr lang="en-US" sz="1600" dirty="0" smtClean="0"/>
              <a:t> SCADA </a:t>
            </a:r>
            <a:r>
              <a:rPr lang="ru-RU" sz="1600" dirty="0" smtClean="0"/>
              <a:t>серверы</a:t>
            </a:r>
            <a:endParaRPr lang="en-US" sz="1600" dirty="0" smtClean="0"/>
          </a:p>
          <a:p>
            <a:pPr lvl="1"/>
            <a:r>
              <a:rPr lang="en-US" sz="1600" dirty="0" err="1" smtClean="0"/>
              <a:t>Vijeo</a:t>
            </a:r>
            <a:r>
              <a:rPr lang="en-US" sz="1600" dirty="0" smtClean="0"/>
              <a:t> </a:t>
            </a:r>
            <a:r>
              <a:rPr lang="en-US" sz="1600" dirty="0" err="1" smtClean="0"/>
              <a:t>Citect</a:t>
            </a:r>
            <a:r>
              <a:rPr lang="en-US" sz="1600" dirty="0" smtClean="0"/>
              <a:t> DVD</a:t>
            </a:r>
            <a:endParaRPr lang="ru-RU" sz="1600" dirty="0" smtClean="0"/>
          </a:p>
          <a:p>
            <a:pPr lvl="1">
              <a:buNone/>
            </a:pPr>
            <a:endParaRPr lang="en-US" sz="1600" dirty="0" smtClean="0"/>
          </a:p>
          <a:p>
            <a:pPr>
              <a:buNone/>
            </a:pPr>
            <a:endParaRPr lang="en-US" sz="1800" dirty="0" smtClean="0"/>
          </a:p>
          <a:p>
            <a:r>
              <a:rPr lang="en-US" sz="1800" dirty="0" smtClean="0"/>
              <a:t>Universal Rack PC 2U – HMIRSU</a:t>
            </a:r>
          </a:p>
          <a:p>
            <a:pPr lvl="1"/>
            <a:r>
              <a:rPr lang="ru-RU" sz="1600" dirty="0" smtClean="0"/>
              <a:t>Локальная</a:t>
            </a:r>
            <a:r>
              <a:rPr lang="en-US" sz="1600" dirty="0" smtClean="0"/>
              <a:t> SCADA</a:t>
            </a:r>
            <a:r>
              <a:rPr lang="ru-RU" sz="1600" dirty="0" smtClean="0"/>
              <a:t> система</a:t>
            </a:r>
            <a:endParaRPr lang="en-US" sz="1600" dirty="0" smtClean="0"/>
          </a:p>
          <a:p>
            <a:pPr lvl="1"/>
            <a:r>
              <a:rPr lang="ru-RU" sz="1600" dirty="0" smtClean="0"/>
              <a:t>Операторские станции</a:t>
            </a:r>
            <a:endParaRPr lang="en-US" sz="1600" dirty="0" smtClean="0"/>
          </a:p>
          <a:p>
            <a:pPr lvl="1"/>
            <a:r>
              <a:rPr lang="en-US" sz="1600" dirty="0" err="1" smtClean="0"/>
              <a:t>Vijeo</a:t>
            </a:r>
            <a:r>
              <a:rPr lang="en-US" sz="1600" dirty="0" smtClean="0"/>
              <a:t> </a:t>
            </a:r>
            <a:r>
              <a:rPr lang="en-US" sz="1600" dirty="0" err="1" smtClean="0"/>
              <a:t>Citect</a:t>
            </a:r>
            <a:r>
              <a:rPr lang="en-US" sz="1600" dirty="0" smtClean="0"/>
              <a:t> DVD</a:t>
            </a:r>
          </a:p>
          <a:p>
            <a:pPr>
              <a:buNone/>
            </a:pPr>
            <a:endParaRPr lang="en-US" sz="1800" dirty="0" smtClean="0"/>
          </a:p>
          <a:p>
            <a:pPr>
              <a:buNone/>
            </a:pPr>
            <a:endParaRPr lang="en-US" sz="1800" dirty="0" smtClean="0"/>
          </a:p>
          <a:p>
            <a:r>
              <a:rPr lang="en-US" sz="1800" dirty="0" smtClean="0"/>
              <a:t>Optimized Rack PC 2U – HMIRSO/RXO</a:t>
            </a:r>
          </a:p>
          <a:p>
            <a:pPr lvl="1"/>
            <a:r>
              <a:rPr lang="ru-RU" sz="1600" dirty="0" smtClean="0"/>
              <a:t>Операторские станции</a:t>
            </a:r>
            <a:endParaRPr lang="en-US" sz="1600" dirty="0" smtClean="0"/>
          </a:p>
          <a:p>
            <a:pPr lvl="1"/>
            <a:r>
              <a:rPr lang="ru-RU" sz="1600" dirty="0" smtClean="0"/>
              <a:t>Производительные машины</a:t>
            </a:r>
            <a:endParaRPr lang="en-US" sz="1600" dirty="0" smtClean="0"/>
          </a:p>
          <a:p>
            <a:pPr lvl="1"/>
            <a:endParaRPr lang="en-US" sz="1600" dirty="0" smtClean="0"/>
          </a:p>
          <a:p>
            <a:pPr lvl="1"/>
            <a:endParaRPr lang="en-US" sz="1600" dirty="0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 smtClean="0"/>
              <a:t>Magelis</a:t>
            </a:r>
            <a:r>
              <a:rPr lang="fr-FR" dirty="0" smtClean="0"/>
              <a:t> Rack PC HMIRS – </a:t>
            </a:r>
            <a:r>
              <a:rPr lang="ru-RU" dirty="0" smtClean="0"/>
              <a:t>новое предложение</a:t>
            </a: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7819" y="1306286"/>
            <a:ext cx="3873911" cy="51856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98897" name="Group 145"/>
          <p:cNvGraphicFramePr>
            <a:graphicFrameLocks noGrp="1"/>
          </p:cNvGraphicFramePr>
          <p:nvPr>
            <p:ph idx="1"/>
          </p:nvPr>
        </p:nvGraphicFramePr>
        <p:xfrm>
          <a:off x="317351" y="1387076"/>
          <a:ext cx="8674100" cy="4592448"/>
        </p:xfrm>
        <a:graphic>
          <a:graphicData uri="http://schemas.openxmlformats.org/drawingml/2006/table">
            <a:tbl>
              <a:tblPr/>
              <a:tblGrid>
                <a:gridCol w="2022401"/>
                <a:gridCol w="1335265"/>
                <a:gridCol w="115086"/>
                <a:gridCol w="934147"/>
                <a:gridCol w="338469"/>
                <a:gridCol w="1272617"/>
                <a:gridCol w="1460460"/>
                <a:gridCol w="1195655"/>
              </a:tblGrid>
              <a:tr h="19802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en-US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</a:rPr>
                        <a:t>iCore</a:t>
                      </a: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</a:rPr>
                        <a:t> </a:t>
                      </a:r>
                      <a:r>
                        <a:rPr kumimoji="0" lang="en-US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Dual</a:t>
                      </a:r>
                    </a:p>
                  </a:txBody>
                  <a:tcPr marL="89686" marR="89686" anchor="ctr" horzOverflow="overflow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822B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kumimoji="0" lang="en-US" sz="1600" b="0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G540 - 2.5Ghz</a:t>
                      </a:r>
                    </a:p>
                  </a:txBody>
                  <a:tcPr marL="72000" marR="36000" marT="36000" marB="36000" anchor="ctr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FF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0" lang="en-US" sz="1600" b="0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G850 - 2.9Ghz</a:t>
                      </a:r>
                    </a:p>
                  </a:txBody>
                  <a:tcPr marL="72000" marR="36000" marT="36000" marB="36000" anchor="ctr">
                    <a:lnL w="31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FF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i3 2120 - 3.3Ghz</a:t>
                      </a:r>
                    </a:p>
                  </a:txBody>
                  <a:tcPr marL="72000" marR="36000" marT="36000" marB="36000" anchor="ctr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0FFC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</a:rPr>
                        <a:t>ОЗУ</a:t>
                      </a: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</a:rPr>
                        <a:t> </a:t>
                      </a:r>
                      <a:r>
                        <a:rPr kumimoji="0" lang="en-US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(32GB max.)*</a:t>
                      </a:r>
                    </a:p>
                  </a:txBody>
                  <a:tcPr marL="89686" marR="89686" anchor="ctr" horzOverflow="overflow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822B"/>
                    </a:solidFill>
                  </a:tcPr>
                </a:tc>
                <a:tc gridSpan="5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itchFamily="34" charset="0"/>
                        </a:rPr>
                        <a:t>2GB DDR3</a:t>
                      </a:r>
                      <a:endParaRPr kumimoji="0" lang="en-US" sz="12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Arial" pitchFamily="34" charset="0"/>
                        <a:ea typeface="+mn-ea"/>
                        <a:cs typeface="+mn-cs"/>
                      </a:endParaRPr>
                    </a:p>
                  </a:txBody>
                  <a:tcPr marL="89686" marR="89686" anchor="ctr" horzOverflow="overflow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FF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1600" b="0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4GB DDR3</a:t>
                      </a:r>
                      <a:endParaRPr kumimoji="0" lang="en-US" sz="1200" b="0" i="0" u="none" strike="noStrike" kern="1200" cap="none" normalizeH="0" baseline="0" noProof="0" dirty="0" smtClean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Arial" pitchFamily="34" charset="0"/>
                        <a:ea typeface="+mn-ea"/>
                        <a:cs typeface="+mn-cs"/>
                      </a:endParaRPr>
                    </a:p>
                  </a:txBody>
                  <a:tcPr marL="89686" marR="89686" anchor="ctr" horzOverflow="overflow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0FFC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3735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</a:rPr>
                        <a:t>Операц. система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89686" marR="89686" anchor="ctr" horzOverflow="overflow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822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Win 7 32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(WES P**)</a:t>
                      </a:r>
                    </a:p>
                  </a:txBody>
                  <a:tcPr marL="89686" marR="89686" anchor="ctr" horzOverflow="overflow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FFD9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ru-RU" sz="1600" b="0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Нет ОС</a:t>
                      </a:r>
                      <a:endParaRPr kumimoji="0" lang="en-US" sz="1600" b="0" i="0" u="none" strike="noStrike" kern="1200" cap="none" normalizeH="0" baseline="0" noProof="0" dirty="0" smtClean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Arial" pitchFamily="34" charset="0"/>
                        <a:ea typeface="+mn-ea"/>
                        <a:cs typeface="+mn-cs"/>
                      </a:endParaRPr>
                    </a:p>
                  </a:txBody>
                  <a:tcPr marL="89686" marR="89686" anchor="ctr" horzOverflow="overflow">
                    <a:lnL w="31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FF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Win 7 64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(WES P**)</a:t>
                      </a:r>
                    </a:p>
                  </a:txBody>
                  <a:tcPr marL="89686" marR="89686" anchor="ctr" horzOverflow="overflow">
                    <a:lnL w="31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FF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Win 7 64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(Ultimate MUI)</a:t>
                      </a:r>
                    </a:p>
                  </a:txBody>
                  <a:tcPr marL="88274" marR="88274" marT="46800" marB="46800" anchor="ctr" horzOverflow="overflow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0FFC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2880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sz="1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Хранение</a:t>
                      </a:r>
                      <a:r>
                        <a:rPr kumimoji="0" lang="en-US" sz="1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US" sz="1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3,5”</a:t>
                      </a:r>
                    </a:p>
                  </a:txBody>
                  <a:tcPr marL="89686" marR="89686" anchor="ctr" horzOverflow="overflow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822B"/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/>
                      <a:r>
                        <a:rPr kumimoji="0" lang="en-US" sz="1600" b="0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1 </a:t>
                      </a:r>
                      <a:r>
                        <a:rPr kumimoji="0" lang="ru-RU" sz="1600" b="0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внутр.</a:t>
                      </a:r>
                      <a:r>
                        <a:rPr kumimoji="0" lang="en-US" sz="1600" b="0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US" sz="1200" b="0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(SATA 3 </a:t>
                      </a:r>
                      <a:r>
                        <a:rPr kumimoji="0" lang="ru-RU" sz="1200" b="0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с ОС</a:t>
                      </a:r>
                      <a:r>
                        <a:rPr kumimoji="0" lang="en-US" sz="1200" b="0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) </a:t>
                      </a:r>
                      <a:r>
                        <a:rPr kumimoji="0" lang="en-US" sz="1200" b="0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+ </a:t>
                      </a:r>
                      <a:r>
                        <a:rPr kumimoji="0" lang="en-US" sz="1600" b="0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2 trays </a:t>
                      </a:r>
                      <a:r>
                        <a:rPr kumimoji="0" lang="en-US" sz="1200" b="0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(SATA 2)</a:t>
                      </a:r>
                      <a:endParaRPr kumimoji="0" lang="en-US" sz="1200" b="0" i="0" u="none" strike="noStrike" kern="1200" cap="none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Arial" pitchFamily="34" charset="0"/>
                        <a:ea typeface="+mn-ea"/>
                        <a:cs typeface="+mn-cs"/>
                      </a:endParaRPr>
                    </a:p>
                  </a:txBody>
                  <a:tcPr marL="89686" marR="89686" anchor="ctr" horzOverflow="overflow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FF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1600" b="0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4 trays </a:t>
                      </a:r>
                      <a:r>
                        <a:rPr kumimoji="0" lang="en-US" sz="1200" b="0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(2x SATA 2 + 2x SATA 3)</a:t>
                      </a:r>
                    </a:p>
                  </a:txBody>
                  <a:tcPr marL="89686" marR="89686" anchor="ctr" horzOverflow="overflow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0FFC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507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</a:rPr>
                        <a:t>Предустан. диск</a:t>
                      </a:r>
                      <a:endParaRPr kumimoji="0" lang="en-US" sz="12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34" charset="0"/>
                        <a:ea typeface="+mn-ea"/>
                        <a:cs typeface="+mn-cs"/>
                      </a:endParaRPr>
                    </a:p>
                  </a:txBody>
                  <a:tcPr marL="89686" marR="89686" anchor="ctr" horzOverflow="overflow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822B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kumimoji="0" lang="en-US" sz="1600" b="0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HDD </a:t>
                      </a:r>
                    </a:p>
                    <a:p>
                      <a:pPr algn="ctr"/>
                      <a:r>
                        <a:rPr kumimoji="0" lang="en-US" sz="1200" b="0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(500Go</a:t>
                      </a:r>
                      <a:r>
                        <a:rPr kumimoji="0" lang="en-US" sz="1600" b="0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US" sz="1200" b="0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consumer)</a:t>
                      </a:r>
                      <a:endParaRPr kumimoji="0" lang="en-US" sz="1200" b="0" i="0" u="none" strike="noStrike" kern="1200" cap="none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Arial" pitchFamily="34" charset="0"/>
                        <a:ea typeface="+mn-ea"/>
                        <a:cs typeface="+mn-cs"/>
                      </a:endParaRPr>
                    </a:p>
                  </a:txBody>
                  <a:tcPr marL="89686" marR="89686" anchor="ctr" horzOverflow="overflow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FFD9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00" b="0" i="0" u="none" strike="noStrike" kern="1200" cap="none" normalizeH="0" baseline="0" noProof="0" dirty="0" smtClean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Arial" pitchFamily="34" charset="0"/>
                        <a:ea typeface="+mn-ea"/>
                        <a:cs typeface="+mn-cs"/>
                      </a:endParaRPr>
                    </a:p>
                  </a:txBody>
                  <a:tcPr marL="89686" marR="89686" anchor="ctr" horzOverflow="overflow">
                    <a:lnL w="31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FF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0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Нет</a:t>
                      </a:r>
                      <a:endParaRPr kumimoji="0" lang="en-US" sz="1600" b="0" i="0" u="none" strike="noStrike" kern="1200" cap="none" normalizeH="0" baseline="0" noProof="0" dirty="0" smtClean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Arial" pitchFamily="34" charset="0"/>
                        <a:ea typeface="+mn-ea"/>
                        <a:cs typeface="+mn-cs"/>
                      </a:endParaRPr>
                    </a:p>
                  </a:txBody>
                  <a:tcPr marL="89686" marR="89686" anchor="ctr" horzOverflow="overflow">
                    <a:lnL w="31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FFD9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1600" b="0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HDD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1200" b="0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(500Go 24/7)</a:t>
                      </a:r>
                    </a:p>
                  </a:txBody>
                  <a:tcPr marL="89686" marR="89686" anchor="ctr" horzOverflow="overflow">
                    <a:lnL w="31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FF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1600" b="0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HDD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1200" b="0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(500Go 24/7)</a:t>
                      </a:r>
                    </a:p>
                  </a:txBody>
                  <a:tcPr marL="89686" marR="89686" anchor="ctr" horzOverflow="overflow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0FFC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itchFamily="34" charset="0"/>
                        </a:rPr>
                        <a:t>SSD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1200" b="0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(80Gb)***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endParaRPr kumimoji="0" lang="en-US" sz="1200" b="0" i="0" u="none" strike="noStrike" kern="1200" cap="none" normalizeH="0" baseline="0" noProof="0" dirty="0" smtClean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Arial" pitchFamily="34" charset="0"/>
                        <a:ea typeface="+mn-ea"/>
                        <a:cs typeface="+mn-cs"/>
                      </a:endParaRPr>
                    </a:p>
                  </a:txBody>
                  <a:tcPr marL="89686" marR="89686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0FFC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</a:rPr>
                        <a:t>PCI/</a:t>
                      </a:r>
                      <a:r>
                        <a:rPr kumimoji="0" lang="en-US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</a:rPr>
                        <a:t>PCIe</a:t>
                      </a: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</a:rPr>
                        <a:t> </a:t>
                      </a: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</a:rPr>
                        <a:t>слоты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89686" marR="89686" anchor="ctr" horzOverflow="overflow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822B"/>
                    </a:solidFill>
                  </a:tcPr>
                </a:tc>
                <a:tc gridSpan="5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 3 = 2x </a:t>
                      </a:r>
                      <a:r>
                        <a:rPr kumimoji="0" lang="en-US" sz="1600" b="0" i="0" u="none" strike="noStrike" kern="1200" cap="none" normalizeH="0" baseline="0" noProof="0" dirty="0" err="1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PCIe</a:t>
                      </a:r>
                      <a:r>
                        <a:rPr kumimoji="0" lang="en-US" sz="1600" b="0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US" sz="1200" b="0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(x8) </a:t>
                      </a:r>
                      <a:r>
                        <a:rPr kumimoji="0" lang="en-US" sz="1600" b="0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+ 1x PCI</a:t>
                      </a:r>
                    </a:p>
                  </a:txBody>
                  <a:tcPr marL="72000" marR="36000" marT="36000" marB="36000" anchor="ctr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FF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3 = 2x </a:t>
                      </a:r>
                      <a:r>
                        <a:rPr kumimoji="0" lang="en-US" sz="1600" b="0" i="0" u="none" strike="noStrike" kern="1200" cap="none" normalizeH="0" baseline="0" noProof="0" dirty="0" err="1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PCIe</a:t>
                      </a:r>
                      <a:r>
                        <a:rPr kumimoji="0" lang="en-US" sz="1600" b="0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US" sz="1200" b="0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(x16) </a:t>
                      </a:r>
                      <a:r>
                        <a:rPr kumimoji="0" lang="en-US" sz="1600" b="0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+1x PCI</a:t>
                      </a:r>
                    </a:p>
                  </a:txBody>
                  <a:tcPr marL="89686" marR="89686" anchor="ctr" horzOverflow="overflow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0FFC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6480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sz="1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Другое</a:t>
                      </a:r>
                      <a:endParaRPr kumimoji="0" lang="en-US" sz="18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34" charset="0"/>
                        <a:ea typeface="+mn-ea"/>
                        <a:cs typeface="+mn-cs"/>
                      </a:endParaRPr>
                    </a:p>
                  </a:txBody>
                  <a:tcPr marL="89686" marR="89686" anchor="ctr" horzOverflow="overflow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822B"/>
                    </a:solidFill>
                  </a:tcPr>
                </a:tc>
                <a:tc gridSpan="5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Micro ATX </a:t>
                      </a:r>
                      <a:r>
                        <a:rPr kumimoji="0" lang="ru-RU" sz="1600" b="0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матер. плата</a:t>
                      </a:r>
                      <a:r>
                        <a:rPr kumimoji="0" lang="en-US" sz="1600" b="0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,</a:t>
                      </a:r>
                      <a:endParaRPr kumimoji="0" lang="en-US" sz="1600" b="0" i="0" u="none" strike="noStrike" kern="1200" cap="none" normalizeH="0" baseline="0" noProof="0" dirty="0" smtClean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Arial" pitchFamily="34" charset="0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DVD-RW, 2 Serial Lines + 4 </a:t>
                      </a:r>
                      <a:r>
                        <a:rPr kumimoji="0" lang="ru-RU" sz="1600" b="0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опцион.</a:t>
                      </a:r>
                      <a:r>
                        <a:rPr kumimoji="0" lang="en-US" sz="1600" b="0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,          </a:t>
                      </a:r>
                      <a:r>
                        <a:rPr kumimoji="0" lang="en-US" sz="1600" b="0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2 Gigabit Ethernet</a:t>
                      </a:r>
                    </a:p>
                  </a:txBody>
                  <a:tcPr marL="89686" marR="89686" anchor="ctr" horzOverflow="overflow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FF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Micro ATX </a:t>
                      </a:r>
                      <a:r>
                        <a:rPr kumimoji="0" lang="ru-RU" sz="1600" b="0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матер. плата</a:t>
                      </a:r>
                      <a:r>
                        <a:rPr kumimoji="0" lang="en-US" sz="1600" b="0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,</a:t>
                      </a:r>
                      <a:endParaRPr kumimoji="0" lang="en-US" sz="1600" b="0" i="0" u="none" strike="noStrike" kern="1200" cap="none" normalizeH="0" baseline="0" noProof="0" dirty="0" smtClean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Arial" pitchFamily="34" charset="0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DVD-RW, 2 Serial Lines +  4 </a:t>
                      </a:r>
                      <a:r>
                        <a:rPr kumimoji="0" lang="ru-RU" sz="1600" b="0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опцион.</a:t>
                      </a:r>
                      <a:r>
                        <a:rPr kumimoji="0" lang="en-US" sz="1600" b="0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, </a:t>
                      </a:r>
                      <a:r>
                        <a:rPr kumimoji="0" lang="en-US" sz="1600" b="0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2 Gigabit Eth.</a:t>
                      </a:r>
                    </a:p>
                  </a:txBody>
                  <a:tcPr marL="89686" marR="89686" anchor="ctr" horzOverflow="overflow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0FFC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</a:rPr>
                        <a:t>ПО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89686" marR="89686" anchor="ctr" horzOverflow="overflow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822B"/>
                    </a:solidFill>
                  </a:tcPr>
                </a:tc>
                <a:tc gridSpan="5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ru-RU" sz="1600" b="0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Нет</a:t>
                      </a:r>
                      <a:endParaRPr kumimoji="0" lang="en-US" sz="1600" b="0" i="0" u="none" strike="noStrike" kern="1200" cap="none" normalizeH="0" baseline="0" noProof="0" dirty="0" smtClean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Arial" pitchFamily="34" charset="0"/>
                        <a:ea typeface="+mn-ea"/>
                        <a:cs typeface="+mn-cs"/>
                      </a:endParaRPr>
                    </a:p>
                  </a:txBody>
                  <a:tcPr marL="72000" marR="36000" marT="36000" marB="36000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FF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sz="1600" b="0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Нет</a:t>
                      </a:r>
                      <a:endParaRPr kumimoji="0" lang="en-US" sz="1200" b="0" i="0" u="none" strike="noStrike" kern="1200" cap="none" normalizeH="0" baseline="0" noProof="0" dirty="0" smtClean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Arial" pitchFamily="34" charset="0"/>
                        <a:ea typeface="+mn-ea"/>
                        <a:cs typeface="+mn-cs"/>
                      </a:endParaRPr>
                    </a:p>
                  </a:txBody>
                  <a:tcPr marL="89686" marR="89686" anchor="ctr" horzOverflow="overflow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0FFC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VJC DVD</a:t>
                      </a:r>
                    </a:p>
                  </a:txBody>
                  <a:tcPr marL="89686" marR="89686" anchor="ctr" horzOverflow="overflow">
                    <a:lnL w="31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0FFC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AC </a:t>
                      </a:r>
                      <a:r>
                        <a:rPr kumimoji="0" lang="ru-RU" sz="1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питание</a:t>
                      </a:r>
                      <a:r>
                        <a:rPr kumimoji="0" lang="en-US" sz="1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US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(300W)</a:t>
                      </a:r>
                    </a:p>
                  </a:txBody>
                  <a:tcPr marL="89686" marR="89686" anchor="ctr" horzOverflow="overflow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822B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HMIRXO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fr-FR" sz="1400" b="0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HCA3W01</a:t>
                      </a:r>
                      <a:endParaRPr kumimoji="0" lang="en-US" sz="1400" b="0" i="0" u="none" strike="noStrike" kern="1200" cap="none" normalizeH="0" baseline="0" noProof="0" dirty="0" smtClean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Arial" pitchFamily="34" charset="0"/>
                        <a:ea typeface="+mn-ea"/>
                        <a:cs typeface="+mn-cs"/>
                      </a:endParaRPr>
                    </a:p>
                  </a:txBody>
                  <a:tcPr marL="72000" marR="36000" marT="36000" marB="36000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FF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HMIRXO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fr-FR" sz="1400" b="0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HCA3001</a:t>
                      </a:r>
                      <a:endParaRPr kumimoji="0" lang="en-US" sz="1400" b="0" i="0" u="none" strike="noStrike" kern="1200" cap="none" normalizeH="0" baseline="0" noProof="0" dirty="0" smtClean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Arial" pitchFamily="34" charset="0"/>
                        <a:ea typeface="+mn-ea"/>
                        <a:cs typeface="+mn-cs"/>
                      </a:endParaRPr>
                    </a:p>
                  </a:txBody>
                  <a:tcPr marL="72000" marR="36000" marT="36000" marB="36000">
                    <a:lnL w="31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FF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HMIRSO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fr-FR" sz="1400" b="0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HPA3W01</a:t>
                      </a:r>
                      <a:endParaRPr kumimoji="0" lang="en-US" sz="1400" b="0" i="0" u="none" strike="noStrike" kern="1200" cap="none" normalizeH="0" baseline="0" noProof="0" dirty="0" smtClean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Arial" pitchFamily="34" charset="0"/>
                        <a:ea typeface="+mn-ea"/>
                        <a:cs typeface="+mn-cs"/>
                      </a:endParaRPr>
                    </a:p>
                  </a:txBody>
                  <a:tcPr marL="72000" marR="36000" marT="36000" marB="36000">
                    <a:lnL w="31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FF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HMIRSU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fr-FR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H3A3701</a:t>
                      </a:r>
                    </a:p>
                  </a:txBody>
                  <a:tcPr marL="89686" marR="89686" anchor="ctr" horzOverflow="overflow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0FFC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HMIRSU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fr-FR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S3A3701</a:t>
                      </a:r>
                      <a:endParaRPr kumimoji="0" lang="en-US" sz="14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Arial" pitchFamily="34" charset="0"/>
                        <a:ea typeface="+mn-ea"/>
                        <a:cs typeface="+mn-cs"/>
                      </a:endParaRPr>
                    </a:p>
                  </a:txBody>
                  <a:tcPr marL="89686" marR="89686" anchor="ctr" horzOverflow="overflow">
                    <a:lnL w="31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0FFC1"/>
                    </a:solidFill>
                  </a:tcPr>
                </a:tc>
              </a:tr>
            </a:tbl>
          </a:graphicData>
        </a:graphic>
      </p:graphicFrame>
      <p:sp>
        <p:nvSpPr>
          <p:cNvPr id="1098755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Rack 2U HMIR.O/U - 5 </a:t>
            </a:r>
            <a:r>
              <a:rPr lang="ru-RU" dirty="0" smtClean="0"/>
              <a:t>референсов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1098889" name="AutoShape 137"/>
          <p:cNvSpPr>
            <a:spLocks noChangeArrowheads="1"/>
          </p:cNvSpPr>
          <p:nvPr/>
        </p:nvSpPr>
        <p:spPr bwMode="auto">
          <a:xfrm>
            <a:off x="2264229" y="1097271"/>
            <a:ext cx="4049486" cy="228815"/>
          </a:xfrm>
          <a:prstGeom prst="roundRect">
            <a:avLst>
              <a:gd name="adj" fmla="val 16667"/>
            </a:avLst>
          </a:prstGeom>
          <a:solidFill>
            <a:srgbClr val="ECFFD9"/>
          </a:solidFill>
          <a:ln w="12700">
            <a:noFill/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en-US" sz="2000" b="1" dirty="0" smtClean="0">
                <a:solidFill>
                  <a:srgbClr val="009530"/>
                </a:solidFill>
              </a:rPr>
              <a:t>Rack PC Optimized</a:t>
            </a:r>
            <a:endParaRPr lang="en-US" sz="2000" b="1" dirty="0">
              <a:solidFill>
                <a:srgbClr val="009530"/>
              </a:solidFill>
            </a:endParaRPr>
          </a:p>
        </p:txBody>
      </p:sp>
      <p:sp>
        <p:nvSpPr>
          <p:cNvPr id="1098890" name="AutoShape 138"/>
          <p:cNvSpPr>
            <a:spLocks noChangeArrowheads="1"/>
          </p:cNvSpPr>
          <p:nvPr/>
        </p:nvSpPr>
        <p:spPr bwMode="auto">
          <a:xfrm>
            <a:off x="6381018" y="1097271"/>
            <a:ext cx="2583567" cy="228815"/>
          </a:xfrm>
          <a:prstGeom prst="roundRect">
            <a:avLst>
              <a:gd name="adj" fmla="val 16667"/>
            </a:avLst>
          </a:prstGeom>
          <a:solidFill>
            <a:srgbClr val="E0FFC1"/>
          </a:solidFill>
          <a:ln w="12700">
            <a:noFill/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en-US" sz="2000" b="1" dirty="0" smtClean="0">
                <a:solidFill>
                  <a:srgbClr val="009530"/>
                </a:solidFill>
              </a:rPr>
              <a:t>Rack PC Universal</a:t>
            </a:r>
            <a:endParaRPr lang="en-US" sz="2000" b="1" dirty="0">
              <a:solidFill>
                <a:srgbClr val="009530"/>
              </a:solidFill>
            </a:endParaRPr>
          </a:p>
        </p:txBody>
      </p:sp>
      <p:pic>
        <p:nvPicPr>
          <p:cNvPr id="1098895" name="Picture 14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67595" y="695146"/>
            <a:ext cx="539193" cy="377083"/>
          </a:xfrm>
          <a:prstGeom prst="rect">
            <a:avLst/>
          </a:prstGeom>
          <a:noFill/>
        </p:spPr>
      </p:pic>
      <p:sp>
        <p:nvSpPr>
          <p:cNvPr id="15" name="Rectangle 14"/>
          <p:cNvSpPr/>
          <p:nvPr/>
        </p:nvSpPr>
        <p:spPr>
          <a:xfrm>
            <a:off x="687572" y="1031436"/>
            <a:ext cx="845551" cy="2585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80975" indent="-180975" algn="ctr" eaLnBrk="0" hangingPunct="0">
              <a:lnSpc>
                <a:spcPct val="90000"/>
              </a:lnSpc>
              <a:spcBef>
                <a:spcPct val="20000"/>
              </a:spcBef>
              <a:buClr>
                <a:srgbClr val="009530"/>
              </a:buClr>
              <a:buFont typeface="Arial" pitchFamily="34" charset="0"/>
              <a:buNone/>
              <a:defRPr/>
            </a:pPr>
            <a:r>
              <a:rPr lang="en-GB" sz="1200" dirty="0" smtClean="0">
                <a:solidFill>
                  <a:srgbClr val="000000">
                    <a:lumMod val="50000"/>
                    <a:lumOff val="50000"/>
                  </a:srgbClr>
                </a:solidFill>
              </a:rPr>
              <a:t>UL 60950</a:t>
            </a: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53875" y="681078"/>
            <a:ext cx="1874111" cy="3518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403929" y="701117"/>
            <a:ext cx="1857369" cy="3466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Rectangle 13"/>
          <p:cNvSpPr/>
          <p:nvPr/>
        </p:nvSpPr>
        <p:spPr>
          <a:xfrm>
            <a:off x="2553337" y="6002628"/>
            <a:ext cx="6278880" cy="738664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sz="1400" dirty="0" smtClean="0">
                <a:solidFill>
                  <a:srgbClr val="626469"/>
                </a:solidFill>
              </a:rPr>
              <a:t>* 4 RAM </a:t>
            </a:r>
            <a:r>
              <a:rPr lang="ru-RU" sz="1400" dirty="0" smtClean="0">
                <a:solidFill>
                  <a:srgbClr val="626469"/>
                </a:solidFill>
              </a:rPr>
              <a:t>слота</a:t>
            </a:r>
            <a:r>
              <a:rPr lang="en-US" sz="1400" dirty="0" smtClean="0">
                <a:solidFill>
                  <a:srgbClr val="626469"/>
                </a:solidFill>
              </a:rPr>
              <a:t> </a:t>
            </a:r>
            <a:endParaRPr lang="en-US" sz="1400" dirty="0" smtClean="0">
              <a:solidFill>
                <a:srgbClr val="626469"/>
              </a:solidFill>
            </a:endParaRPr>
          </a:p>
          <a:p>
            <a:r>
              <a:rPr lang="en-US" sz="1400" dirty="0" smtClean="0">
                <a:solidFill>
                  <a:srgbClr val="626469"/>
                </a:solidFill>
              </a:rPr>
              <a:t>** WES full blown with live up-date for OS security and hot fix</a:t>
            </a:r>
          </a:p>
          <a:p>
            <a:r>
              <a:rPr lang="en-US" sz="1400" dirty="0" smtClean="0">
                <a:solidFill>
                  <a:srgbClr val="626469"/>
                </a:solidFill>
              </a:rPr>
              <a:t>*** Intel SSD with 5 years manufacturer warranty and MTBF = 2 million hours </a:t>
            </a:r>
            <a:endParaRPr lang="en-US" sz="14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2097024" y="6021288"/>
            <a:ext cx="6937248" cy="86793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sz="1200" dirty="0" smtClean="0">
                <a:solidFill>
                  <a:srgbClr val="626469"/>
                </a:solidFill>
              </a:rPr>
              <a:t>*      4 RAM slots</a:t>
            </a:r>
          </a:p>
          <a:p>
            <a:r>
              <a:rPr lang="en-US" sz="1200" dirty="0" smtClean="0">
                <a:solidFill>
                  <a:srgbClr val="626469"/>
                </a:solidFill>
              </a:rPr>
              <a:t>**     Intel SSD with 5 years manufacturer warranty and MTBF = 2 million hours</a:t>
            </a:r>
          </a:p>
          <a:p>
            <a:r>
              <a:rPr lang="en-US" sz="1200" dirty="0" smtClean="0">
                <a:solidFill>
                  <a:srgbClr val="626469"/>
                </a:solidFill>
              </a:rPr>
              <a:t>***   1 PCI slot used for removable audio connections  </a:t>
            </a:r>
          </a:p>
          <a:p>
            <a:r>
              <a:rPr lang="en-US" sz="1200" dirty="0" smtClean="0">
                <a:solidFill>
                  <a:srgbClr val="626469"/>
                </a:solidFill>
              </a:rPr>
              <a:t>****  2</a:t>
            </a:r>
            <a:r>
              <a:rPr lang="en-US" sz="1200" baseline="30000" dirty="0" smtClean="0">
                <a:solidFill>
                  <a:srgbClr val="626469"/>
                </a:solidFill>
              </a:rPr>
              <a:t>nd</a:t>
            </a:r>
            <a:r>
              <a:rPr lang="en-US" sz="1200" dirty="0" smtClean="0">
                <a:solidFill>
                  <a:srgbClr val="626469"/>
                </a:solidFill>
              </a:rPr>
              <a:t> Win license for PES virtual machine</a:t>
            </a:r>
            <a:endParaRPr lang="en-US" sz="1200" dirty="0" smtClean="0">
              <a:solidFill>
                <a:srgbClr val="000000"/>
              </a:solidFill>
            </a:endParaRPr>
          </a:p>
        </p:txBody>
      </p:sp>
      <p:sp>
        <p:nvSpPr>
          <p:cNvPr id="1098755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Rack PC 4U HMIRSP - 5 </a:t>
            </a:r>
            <a:r>
              <a:rPr lang="ru-RU" dirty="0" smtClean="0"/>
              <a:t>референсов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graphicFrame>
        <p:nvGraphicFramePr>
          <p:cNvPr id="1098897" name="Group 145"/>
          <p:cNvGraphicFramePr>
            <a:graphicFrameLocks noGrp="1"/>
          </p:cNvGraphicFramePr>
          <p:nvPr>
            <p:ph idx="1"/>
          </p:nvPr>
        </p:nvGraphicFramePr>
        <p:xfrm>
          <a:off x="297836" y="1406177"/>
          <a:ext cx="8414366" cy="4589843"/>
        </p:xfrm>
        <a:graphic>
          <a:graphicData uri="http://schemas.openxmlformats.org/drawingml/2006/table">
            <a:tbl>
              <a:tblPr/>
              <a:tblGrid>
                <a:gridCol w="1789447"/>
                <a:gridCol w="1052676"/>
                <a:gridCol w="216501"/>
                <a:gridCol w="1719238"/>
                <a:gridCol w="958221"/>
                <a:gridCol w="1184076"/>
                <a:gridCol w="1494207"/>
              </a:tblGrid>
              <a:tr h="32815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en-US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</a:rPr>
                        <a:t>iCore</a:t>
                      </a: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</a:rPr>
                        <a:t> </a:t>
                      </a:r>
                      <a:r>
                        <a:rPr kumimoji="0" lang="en-US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quad</a:t>
                      </a:r>
                    </a:p>
                  </a:txBody>
                  <a:tcPr marL="89686" marR="89686" anchor="ctr" horzOverflow="overflow"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822B"/>
                    </a:solidFill>
                  </a:tcPr>
                </a:tc>
                <a:tc gridSpan="6">
                  <a:txBody>
                    <a:bodyPr/>
                    <a:lstStyle/>
                    <a:p>
                      <a:pPr algn="ctr"/>
                      <a:r>
                        <a:rPr kumimoji="0" lang="en-US" sz="1600" b="0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Xeon quad-core 1225 - 3.1Ghz</a:t>
                      </a:r>
                    </a:p>
                  </a:txBody>
                  <a:tcPr marL="72000" marR="36000" marT="36000" marB="36000" anchor="ctr"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0FFC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2815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</a:rPr>
                        <a:t>ОЗУ</a:t>
                      </a: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</a:rPr>
                        <a:t> </a:t>
                      </a:r>
                      <a:r>
                        <a:rPr kumimoji="0" lang="en-US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(32GB max.)*</a:t>
                      </a:r>
                    </a:p>
                  </a:txBody>
                  <a:tcPr marL="89686" marR="89686" anchor="ctr" horzOverflow="overflow"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822B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1600" b="0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4GB DDR3</a:t>
                      </a:r>
                      <a:endParaRPr kumimoji="0" lang="en-US" sz="1200" b="0" i="0" u="none" strike="noStrike" kern="1200" cap="none" normalizeH="0" baseline="0" noProof="0" dirty="0" smtClean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Arial" pitchFamily="34" charset="0"/>
                        <a:ea typeface="+mn-ea"/>
                        <a:cs typeface="+mn-cs"/>
                      </a:endParaRPr>
                    </a:p>
                  </a:txBody>
                  <a:tcPr marL="89686" marR="89686" anchor="ctr" horzOverflow="overflow"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0FFC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endParaRPr kumimoji="0" lang="en-US" sz="1200" b="0" i="0" u="none" strike="noStrike" kern="1200" cap="none" normalizeH="0" baseline="0" noProof="0" dirty="0" smtClean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Arial" pitchFamily="34" charset="0"/>
                        <a:ea typeface="+mn-ea"/>
                        <a:cs typeface="+mn-cs"/>
                      </a:endParaRPr>
                    </a:p>
                  </a:txBody>
                  <a:tcPr marL="89686" marR="89686" anchor="ctr" horzOverflow="overflow">
                    <a:lnL w="3175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0FFC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1600" b="0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8GB DDR3</a:t>
                      </a:r>
                      <a:endParaRPr kumimoji="0" lang="en-US" sz="1200" b="0" i="0" u="none" strike="noStrike" kern="1200" cap="none" normalizeH="0" baseline="0" noProof="0" dirty="0" smtClean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Arial" pitchFamily="34" charset="0"/>
                        <a:ea typeface="+mn-ea"/>
                        <a:cs typeface="+mn-cs"/>
                      </a:endParaRPr>
                    </a:p>
                  </a:txBody>
                  <a:tcPr marL="89686" marR="89686" anchor="ctr" horzOverflow="overflow">
                    <a:lnL w="3175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0FFC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1600" b="0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4GB DDR3</a:t>
                      </a:r>
                      <a:endParaRPr kumimoji="0" lang="en-US" sz="1200" b="0" i="0" u="none" strike="noStrike" kern="1200" cap="none" normalizeH="0" baseline="0" noProof="0" dirty="0" smtClean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Arial" pitchFamily="34" charset="0"/>
                        <a:ea typeface="+mn-ea"/>
                        <a:cs typeface="+mn-cs"/>
                      </a:endParaRPr>
                    </a:p>
                  </a:txBody>
                  <a:tcPr marL="89686" marR="89686" anchor="ctr" horzOverflow="overflow">
                    <a:lnL w="3175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0FFC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endParaRPr kumimoji="0" lang="en-US" sz="1200" b="0" i="0" u="none" strike="noStrike" kern="1200" cap="none" normalizeH="0" baseline="0" noProof="0" dirty="0" smtClean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Arial" pitchFamily="34" charset="0"/>
                        <a:ea typeface="+mn-ea"/>
                        <a:cs typeface="+mn-cs"/>
                      </a:endParaRPr>
                    </a:p>
                  </a:txBody>
                  <a:tcPr marL="89686" marR="89686" anchor="ctr" horzOverflow="overflow">
                    <a:lnL w="3175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0FFC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8GB ECC</a:t>
                      </a:r>
                    </a:p>
                  </a:txBody>
                  <a:tcPr marL="89686" marR="89686" anchor="ctr" horzOverflow="overflow">
                    <a:lnL w="3175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0FFC1"/>
                    </a:solidFill>
                  </a:tcPr>
                </a:tc>
              </a:tr>
              <a:tr h="32815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</a:rPr>
                        <a:t>Опер</a:t>
                      </a: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</a:rPr>
                        <a:t>.</a:t>
                      </a: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</a:rPr>
                        <a:t> система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89686" marR="89686" anchor="ctr" horzOverflow="overflow"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822B"/>
                    </a:solidFill>
                  </a:tcPr>
                </a:tc>
                <a:tc gridSpan="5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Win 7 64 (Ultimate MUI)</a:t>
                      </a:r>
                    </a:p>
                  </a:txBody>
                  <a:tcPr marL="88274" marR="88274" marT="46800" marB="46800" anchor="ctr" horzOverflow="overflow"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0FFC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Server2008R2</a:t>
                      </a:r>
                      <a:endParaRPr kumimoji="0" lang="en-US" sz="1600" b="0" i="0" u="none" strike="noStrike" kern="1200" cap="none" normalizeH="0" baseline="0" noProof="0" dirty="0" smtClean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Arial" pitchFamily="34" charset="0"/>
                        <a:ea typeface="+mn-ea"/>
                        <a:cs typeface="+mn-cs"/>
                      </a:endParaRPr>
                    </a:p>
                  </a:txBody>
                  <a:tcPr marL="88274" marR="88274" marT="46800" marB="46800" anchor="ctr" horzOverflow="overflow">
                    <a:lnL w="3175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0FFC1"/>
                    </a:solidFill>
                  </a:tcPr>
                </a:tc>
              </a:tr>
              <a:tr h="32815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sz="1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Хранение </a:t>
                      </a:r>
                      <a:r>
                        <a:rPr kumimoji="0" lang="en-US" sz="1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3,5</a:t>
                      </a:r>
                      <a:r>
                        <a:rPr kumimoji="0" lang="en-US" sz="1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”</a:t>
                      </a:r>
                    </a:p>
                  </a:txBody>
                  <a:tcPr marL="89686" marR="89686" anchor="ctr" horzOverflow="overflow"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822B"/>
                    </a:solidFill>
                  </a:tcPr>
                </a:tc>
                <a:tc gridSpan="6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1600" b="0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1 </a:t>
                      </a:r>
                      <a:r>
                        <a:rPr kumimoji="0" lang="ru-RU" sz="1600" b="0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внутр.</a:t>
                      </a:r>
                      <a:r>
                        <a:rPr kumimoji="0" lang="en-US" sz="1600" b="0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US" sz="1200" b="0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(SATA3 </a:t>
                      </a:r>
                      <a:r>
                        <a:rPr kumimoji="0" lang="ru-RU" sz="1200" b="0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с ОС</a:t>
                      </a:r>
                      <a:r>
                        <a:rPr kumimoji="0" lang="en-US" sz="1200" b="0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) </a:t>
                      </a:r>
                      <a:r>
                        <a:rPr kumimoji="0" lang="en-US" sz="1600" b="0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+ 4 trays </a:t>
                      </a:r>
                      <a:r>
                        <a:rPr kumimoji="0" lang="en-US" sz="1200" b="0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(SATA 2)</a:t>
                      </a:r>
                    </a:p>
                  </a:txBody>
                  <a:tcPr marL="89686" marR="89686" anchor="ctr" horzOverflow="overflow"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0FFC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977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</a:rPr>
                        <a:t>Предуст. диск</a:t>
                      </a:r>
                      <a:endParaRPr kumimoji="0" lang="en-US" sz="12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34" charset="0"/>
                        <a:ea typeface="+mn-ea"/>
                        <a:cs typeface="+mn-cs"/>
                      </a:endParaRPr>
                    </a:p>
                  </a:txBody>
                  <a:tcPr marL="89686" marR="89686" anchor="ctr" horzOverflow="overflow"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822B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1600" b="0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HDD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1200" b="0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(500Go 24/7)</a:t>
                      </a:r>
                    </a:p>
                  </a:txBody>
                  <a:tcPr marL="89686" marR="89686" anchor="ctr" horzOverflow="overflow"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0FFC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itchFamily="34" charset="0"/>
                        </a:rPr>
                        <a:t>SSD</a:t>
                      </a:r>
                      <a:endParaRPr kumimoji="0" lang="en-US" sz="1200" b="0" i="0" u="none" strike="noStrike" kern="1200" cap="none" normalizeH="0" baseline="0" noProof="0" dirty="0" smtClean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Arial" pitchFamily="34" charset="0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1200" b="0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(80Gb**)</a:t>
                      </a:r>
                    </a:p>
                  </a:txBody>
                  <a:tcPr marL="89686" marR="89686" anchor="ctr" horzOverflow="overflow">
                    <a:lnL w="3175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0FFC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itchFamily="34" charset="0"/>
                        </a:rPr>
                        <a:t>RAID 2x HDD </a:t>
                      </a:r>
                      <a:r>
                        <a:rPr kumimoji="0" lang="en-US" sz="1200" b="0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(500Go 24/7)</a:t>
                      </a:r>
                    </a:p>
                  </a:txBody>
                  <a:tcPr marL="89686" marR="89686" anchor="ctr" horzOverflow="overflow">
                    <a:lnL w="3175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0FFC1"/>
                    </a:solidFill>
                  </a:tcPr>
                </a:tc>
              </a:tr>
              <a:tr h="46894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</a:rPr>
                        <a:t>PCI/</a:t>
                      </a:r>
                      <a:r>
                        <a:rPr kumimoji="0" lang="en-US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</a:rPr>
                        <a:t>PCIe</a:t>
                      </a: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</a:rPr>
                        <a:t> </a:t>
                      </a: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</a:rPr>
                        <a:t>слот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89686" marR="89686" anchor="ctr" horzOverflow="overflow"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822B"/>
                    </a:solidFill>
                  </a:tcPr>
                </a:tc>
                <a:tc gridSpan="6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ru-RU" sz="1600" b="0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До </a:t>
                      </a:r>
                      <a:r>
                        <a:rPr kumimoji="0" lang="en-US" sz="1600" b="0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7</a:t>
                      </a:r>
                      <a:r>
                        <a:rPr kumimoji="0" lang="en-US" sz="1600" b="0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*** = 4x </a:t>
                      </a:r>
                      <a:r>
                        <a:rPr kumimoji="0" lang="en-US" sz="1600" b="0" i="0" u="none" strike="noStrike" kern="1200" cap="none" normalizeH="0" baseline="0" noProof="0" dirty="0" err="1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PCIe</a:t>
                      </a:r>
                      <a:r>
                        <a:rPr kumimoji="0" lang="en-US" sz="1600" b="0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US" sz="1200" b="0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(x16) </a:t>
                      </a:r>
                      <a:r>
                        <a:rPr kumimoji="0" lang="en-US" sz="1600" b="0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+ 3x PCI</a:t>
                      </a:r>
                    </a:p>
                  </a:txBody>
                  <a:tcPr marL="89686" marR="89686" anchor="ctr" horzOverflow="overflow"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0FFC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2815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sz="1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Другое</a:t>
                      </a:r>
                      <a:endParaRPr kumimoji="0" lang="en-US" sz="18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34" charset="0"/>
                        <a:ea typeface="+mn-ea"/>
                        <a:cs typeface="+mn-cs"/>
                      </a:endParaRPr>
                    </a:p>
                  </a:txBody>
                  <a:tcPr marL="89686" marR="89686" anchor="ctr" horzOverflow="overflow"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822B"/>
                    </a:solidFill>
                  </a:tcPr>
                </a:tc>
                <a:tc gridSpan="6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ATX </a:t>
                      </a:r>
                      <a:r>
                        <a:rPr kumimoji="0" lang="ru-RU" sz="1600" b="0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матер. плата</a:t>
                      </a:r>
                      <a:r>
                        <a:rPr kumimoji="0" lang="en-US" sz="1600" b="0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, </a:t>
                      </a:r>
                      <a:r>
                        <a:rPr kumimoji="0" lang="en-US" sz="1600" b="0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DVD-RW, 1 Serial Line + 4 opt., 2 Gigabit Eth.</a:t>
                      </a:r>
                    </a:p>
                  </a:txBody>
                  <a:tcPr marL="89686" marR="89686" anchor="ctr" horzOverflow="overflow"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0FFC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56333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</a:rPr>
                        <a:t>ПО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89686" marR="89686" anchor="ctr" horzOverflow="overflow"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822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ru-RU" sz="1600" b="0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Нет</a:t>
                      </a:r>
                      <a:endParaRPr kumimoji="0" lang="en-US" sz="1600" b="0" i="0" u="none" strike="noStrike" kern="1200" cap="none" normalizeH="0" baseline="0" noProof="0" dirty="0" smtClean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Arial" pitchFamily="34" charset="0"/>
                        <a:ea typeface="+mn-ea"/>
                        <a:cs typeface="+mn-cs"/>
                      </a:endParaRPr>
                    </a:p>
                  </a:txBody>
                  <a:tcPr marL="89686" marR="89686" anchor="ctr" horzOverflow="overflow"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0FFC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PES </a:t>
                      </a:r>
                      <a:r>
                        <a:rPr kumimoji="0" lang="ru-RU" sz="1600" b="0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буклет</a:t>
                      </a:r>
                      <a:r>
                        <a:rPr kumimoji="0" lang="en-US" sz="1600" b="0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+ </a:t>
                      </a:r>
                      <a:endParaRPr kumimoji="0" lang="en-US" sz="1600" b="0" i="0" u="none" strike="noStrike" kern="1200" cap="none" normalizeH="0" baseline="0" noProof="0" dirty="0" smtClean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Arial" pitchFamily="34" charset="0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2</a:t>
                      </a:r>
                      <a:r>
                        <a:rPr kumimoji="0" lang="en-US" sz="1600" b="0" i="0" u="none" strike="noStrike" kern="1200" cap="none" normalizeH="0" baseline="3000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nd</a:t>
                      </a:r>
                      <a:r>
                        <a:rPr kumimoji="0" lang="en-US" sz="1600" b="0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 Win </a:t>
                      </a:r>
                      <a:r>
                        <a:rPr kumimoji="0" lang="ru-RU" sz="1600" b="0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лиценз</a:t>
                      </a:r>
                      <a:r>
                        <a:rPr kumimoji="0" lang="en-US" sz="1600" b="0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**** </a:t>
                      </a:r>
                      <a:endParaRPr kumimoji="0" lang="en-US" sz="1600" b="0" i="0" u="none" strike="noStrike" kern="1200" cap="none" normalizeH="0" baseline="0" noProof="0" dirty="0" smtClean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Arial" pitchFamily="34" charset="0"/>
                        <a:ea typeface="+mn-ea"/>
                        <a:cs typeface="+mn-cs"/>
                      </a:endParaRPr>
                    </a:p>
                  </a:txBody>
                  <a:tcPr marL="89686" marR="89686" anchor="ctr" horzOverflow="overflow">
                    <a:lnL w="3175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0FFC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VJC DVD</a:t>
                      </a:r>
                      <a:endParaRPr kumimoji="0" lang="en-US" sz="1600" b="0" i="0" u="none" strike="noStrike" kern="1200" cap="none" normalizeH="0" baseline="0" noProof="0" dirty="0" smtClean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Arial" pitchFamily="34" charset="0"/>
                        <a:ea typeface="+mn-ea"/>
                        <a:cs typeface="+mn-cs"/>
                      </a:endParaRPr>
                    </a:p>
                  </a:txBody>
                  <a:tcPr marL="89686" marR="89686" anchor="ctr" horzOverflow="overflow">
                    <a:lnL w="3175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0FFC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175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0FFC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sz="1600" b="0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Нет</a:t>
                      </a:r>
                      <a:endParaRPr kumimoji="0" lang="en-US" sz="1600" b="0" i="0" u="none" strike="noStrike" kern="1200" cap="none" normalizeH="0" baseline="0" noProof="0" dirty="0" smtClean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Arial" pitchFamily="34" charset="0"/>
                        <a:ea typeface="+mn-ea"/>
                        <a:cs typeface="+mn-cs"/>
                      </a:endParaRPr>
                    </a:p>
                  </a:txBody>
                  <a:tcPr marL="89686" marR="89686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0FFC1"/>
                    </a:solidFill>
                  </a:tcPr>
                </a:tc>
              </a:tr>
              <a:tr h="32815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1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A</a:t>
                      </a:r>
                      <a:r>
                        <a:rPr kumimoji="0" lang="ru-RU" sz="1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С питание </a:t>
                      </a:r>
                      <a:r>
                        <a:rPr kumimoji="0" lang="en-US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(500W</a:t>
                      </a:r>
                      <a:r>
                        <a:rPr kumimoji="0" lang="en-US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)</a:t>
                      </a:r>
                    </a:p>
                  </a:txBody>
                  <a:tcPr marL="89686" marR="89686" anchor="ctr" horzOverflow="overflow"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822B"/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sz="1600" b="0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Единственный</a:t>
                      </a:r>
                      <a:r>
                        <a:rPr kumimoji="0" lang="fr-FR" sz="1600" b="0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 </a:t>
                      </a:r>
                      <a:endParaRPr kumimoji="0" lang="fr-FR" sz="1600" b="0" i="0" u="none" strike="noStrike" kern="1200" cap="none" normalizeH="0" baseline="0" noProof="0" dirty="0" smtClean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Arial" pitchFamily="34" charset="0"/>
                        <a:ea typeface="+mn-ea"/>
                        <a:cs typeface="+mn-cs"/>
                      </a:endParaRPr>
                    </a:p>
                  </a:txBody>
                  <a:tcPr marL="89686" marR="89686" anchor="ctr" horzOverflow="overflow"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0FFC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sz="1600" b="0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Резервный</a:t>
                      </a:r>
                      <a:endParaRPr kumimoji="0" lang="en-GB" sz="1600" b="0" i="0" u="none" strike="noStrike" kern="1200" cap="none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Arial" pitchFamily="34" charset="0"/>
                        <a:ea typeface="+mn-ea"/>
                        <a:cs typeface="+mn-cs"/>
                      </a:endParaRPr>
                    </a:p>
                  </a:txBody>
                  <a:tcPr marL="89686" marR="89686" anchor="ctr" horzOverflow="overflow">
                    <a:lnL w="3175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0FFC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50317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endParaRPr kumimoji="0" lang="en-US" sz="12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34" charset="0"/>
                        <a:ea typeface="+mn-ea"/>
                        <a:cs typeface="+mn-cs"/>
                      </a:endParaRPr>
                    </a:p>
                  </a:txBody>
                  <a:tcPr marL="89686" marR="89686" anchor="ctr" horzOverflow="overflow"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822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fr-FR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HMIRSP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fr-FR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HXA6701</a:t>
                      </a:r>
                    </a:p>
                  </a:txBody>
                  <a:tcPr marL="89686" marR="89686" anchor="ctr" horzOverflow="overflow"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0FFC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fr-FR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HMIRSP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fr-FR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HXA67P1</a:t>
                      </a:r>
                    </a:p>
                  </a:txBody>
                  <a:tcPr marL="89686" marR="89686" anchor="ctr" horzOverflow="overflow">
                    <a:lnL w="3175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0FFC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fr-FR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HMIRSP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fr-FR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FXA6701</a:t>
                      </a:r>
                    </a:p>
                  </a:txBody>
                  <a:tcPr marL="89686" marR="89686" anchor="ctr" horzOverflow="overflow">
                    <a:lnL w="3175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0FFC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fr-FR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HMIRSP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fr-FR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FXR6702</a:t>
                      </a:r>
                      <a:endParaRPr kumimoji="0" lang="fr-FR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Arial" pitchFamily="34" charset="0"/>
                        <a:ea typeface="+mn-ea"/>
                        <a:cs typeface="+mn-cs"/>
                      </a:endParaRPr>
                    </a:p>
                  </a:txBody>
                  <a:tcPr marL="89686" marR="89686" anchor="ctr" horzOverflow="overflow">
                    <a:lnL w="3175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0FFC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fr-FR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HMIRSP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fr-FR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SXR6S01</a:t>
                      </a:r>
                    </a:p>
                  </a:txBody>
                  <a:tcPr marL="89686" marR="89686" anchor="ctr" horzOverflow="overflow">
                    <a:lnL w="3175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0FFC1"/>
                    </a:solidFill>
                  </a:tcPr>
                </a:tc>
              </a:tr>
            </a:tbl>
          </a:graphicData>
        </a:graphic>
      </p:graphicFrame>
      <p:sp>
        <p:nvSpPr>
          <p:cNvPr id="1098890" name="AutoShape 138"/>
          <p:cNvSpPr>
            <a:spLocks noChangeArrowheads="1"/>
          </p:cNvSpPr>
          <p:nvPr/>
        </p:nvSpPr>
        <p:spPr bwMode="auto">
          <a:xfrm>
            <a:off x="2011680" y="1107692"/>
            <a:ext cx="6700523" cy="266071"/>
          </a:xfrm>
          <a:prstGeom prst="roundRect">
            <a:avLst>
              <a:gd name="adj" fmla="val 16667"/>
            </a:avLst>
          </a:prstGeom>
          <a:solidFill>
            <a:srgbClr val="E0FFC1"/>
          </a:solidFill>
          <a:ln w="12700">
            <a:noFill/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en-US" sz="2000" b="1" dirty="0" smtClean="0">
                <a:solidFill>
                  <a:srgbClr val="009530"/>
                </a:solidFill>
              </a:rPr>
              <a:t>Rack PC Performance 4U</a:t>
            </a:r>
            <a:endParaRPr lang="en-US" sz="2000" b="1" dirty="0">
              <a:solidFill>
                <a:srgbClr val="009530"/>
              </a:solidFill>
            </a:endParaRPr>
          </a:p>
        </p:txBody>
      </p:sp>
      <p:pic>
        <p:nvPicPr>
          <p:cNvPr id="1098895" name="Picture 14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0283" y="628102"/>
            <a:ext cx="539193" cy="377083"/>
          </a:xfrm>
          <a:prstGeom prst="rect">
            <a:avLst/>
          </a:prstGeom>
          <a:noFill/>
        </p:spPr>
      </p:pic>
      <p:sp>
        <p:nvSpPr>
          <p:cNvPr id="15" name="Rectangle 14"/>
          <p:cNvSpPr/>
          <p:nvPr/>
        </p:nvSpPr>
        <p:spPr>
          <a:xfrm>
            <a:off x="530260" y="974224"/>
            <a:ext cx="845551" cy="2585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80975" indent="-180975" algn="ctr" eaLnBrk="0" hangingPunct="0">
              <a:lnSpc>
                <a:spcPct val="90000"/>
              </a:lnSpc>
              <a:spcBef>
                <a:spcPct val="20000"/>
              </a:spcBef>
              <a:buClr>
                <a:srgbClr val="009530"/>
              </a:buClr>
              <a:buFont typeface="Arial" pitchFamily="34" charset="0"/>
              <a:buNone/>
              <a:defRPr/>
            </a:pPr>
            <a:r>
              <a:rPr lang="en-GB" sz="1200" dirty="0" smtClean="0">
                <a:solidFill>
                  <a:srgbClr val="000000">
                    <a:lumMod val="50000"/>
                    <a:lumOff val="50000"/>
                  </a:srgbClr>
                </a:solidFill>
              </a:rPr>
              <a:t>UL 60950</a:t>
            </a:r>
          </a:p>
        </p:txBody>
      </p:sp>
      <p:pic>
        <p:nvPicPr>
          <p:cNvPr id="13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93579" y="650126"/>
            <a:ext cx="1302421" cy="4575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8755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S-Box: 5 </a:t>
            </a:r>
            <a:r>
              <a:rPr lang="ru-RU" dirty="0" smtClean="0"/>
              <a:t>референсов по каталогу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pic>
        <p:nvPicPr>
          <p:cNvPr id="11" name="Image 109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7450" y="705271"/>
            <a:ext cx="8698164" cy="556054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HMIPSP - Simple Panel PC Performance</a:t>
            </a:r>
            <a:endParaRPr lang="en-US" dirty="0"/>
          </a:p>
        </p:txBody>
      </p:sp>
      <p:pic>
        <p:nvPicPr>
          <p:cNvPr id="4" name="Image 3" descr="100_2756.JPG"/>
          <p:cNvPicPr>
            <a:picLocks noChangeAspect="1"/>
          </p:cNvPicPr>
          <p:nvPr/>
        </p:nvPicPr>
        <p:blipFill>
          <a:blip r:embed="rId3" cstate="screen"/>
          <a:srcRect/>
          <a:stretch>
            <a:fillRect/>
          </a:stretch>
        </p:blipFill>
        <p:spPr>
          <a:xfrm>
            <a:off x="4535585" y="3686784"/>
            <a:ext cx="4087062" cy="2879387"/>
          </a:xfrm>
          <a:prstGeom prst="rect">
            <a:avLst/>
          </a:prstGeom>
        </p:spPr>
      </p:pic>
      <p:pic>
        <p:nvPicPr>
          <p:cNvPr id="5" name="Image 4" descr="100_2759.JPG"/>
          <p:cNvPicPr>
            <a:picLocks noChangeAspect="1"/>
          </p:cNvPicPr>
          <p:nvPr/>
        </p:nvPicPr>
        <p:blipFill>
          <a:blip r:embed="rId4" cstate="screen"/>
          <a:srcRect/>
          <a:stretch>
            <a:fillRect/>
          </a:stretch>
        </p:blipFill>
        <p:spPr>
          <a:xfrm>
            <a:off x="1335693" y="3803514"/>
            <a:ext cx="1713884" cy="2708707"/>
          </a:xfrm>
          <a:prstGeom prst="rect">
            <a:avLst/>
          </a:prstGeom>
        </p:spPr>
      </p:pic>
      <p:pic>
        <p:nvPicPr>
          <p:cNvPr id="6" name="Image 5" descr="100_2754.JPG"/>
          <p:cNvPicPr>
            <a:picLocks noChangeAspect="1"/>
          </p:cNvPicPr>
          <p:nvPr/>
        </p:nvPicPr>
        <p:blipFill>
          <a:blip r:embed="rId5" cstate="screen"/>
          <a:srcRect/>
          <a:stretch>
            <a:fillRect/>
          </a:stretch>
        </p:blipFill>
        <p:spPr>
          <a:xfrm>
            <a:off x="447472" y="1348043"/>
            <a:ext cx="3490327" cy="2167023"/>
          </a:xfrm>
          <a:prstGeom prst="rect">
            <a:avLst/>
          </a:prstGeom>
        </p:spPr>
      </p:pic>
      <p:pic>
        <p:nvPicPr>
          <p:cNvPr id="7" name="Image 6" descr="100_2750.JPG"/>
          <p:cNvPicPr>
            <a:picLocks noChangeAspect="1"/>
          </p:cNvPicPr>
          <p:nvPr/>
        </p:nvPicPr>
        <p:blipFill>
          <a:blip r:embed="rId6" cstate="screen"/>
          <a:srcRect/>
          <a:stretch>
            <a:fillRect/>
          </a:stretch>
        </p:blipFill>
        <p:spPr>
          <a:xfrm>
            <a:off x="4557534" y="1356029"/>
            <a:ext cx="4043164" cy="2223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98897" name="Group 145"/>
          <p:cNvGraphicFramePr>
            <a:graphicFrameLocks noGrp="1"/>
          </p:cNvGraphicFramePr>
          <p:nvPr>
            <p:ph idx="1"/>
          </p:nvPr>
        </p:nvGraphicFramePr>
        <p:xfrm>
          <a:off x="287524" y="1195983"/>
          <a:ext cx="8676456" cy="4860197"/>
        </p:xfrm>
        <a:graphic>
          <a:graphicData uri="http://schemas.openxmlformats.org/drawingml/2006/table">
            <a:tbl>
              <a:tblPr/>
              <a:tblGrid>
                <a:gridCol w="1254034"/>
                <a:gridCol w="869694"/>
                <a:gridCol w="1008112"/>
                <a:gridCol w="1044116"/>
                <a:gridCol w="864096"/>
                <a:gridCol w="864096"/>
                <a:gridCol w="972108"/>
                <a:gridCol w="972108"/>
                <a:gridCol w="828092"/>
              </a:tblGrid>
              <a:tr h="66235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ru-RU" sz="1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Дисплей</a:t>
                      </a:r>
                      <a:endParaRPr kumimoji="0" lang="en-US" sz="18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34" charset="0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HD WXGA</a:t>
                      </a:r>
                    </a:p>
                  </a:txBody>
                  <a:tcPr marL="89686" marR="89686" anchor="ctr" horzOverflow="overflow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822B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kumimoji="0" lang="en-US" sz="1600" b="1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Wide 15</a:t>
                      </a:r>
                      <a:r>
                        <a:rPr kumimoji="0" lang="en-US" sz="1600" b="0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” Multi-Touch </a:t>
                      </a:r>
                      <a:r>
                        <a:rPr kumimoji="0" lang="ru-RU" sz="1600" b="0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емкостной</a:t>
                      </a:r>
                      <a:r>
                        <a:rPr kumimoji="0" lang="en-US" sz="1600" b="0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US" sz="1600" b="0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LED, </a:t>
                      </a:r>
                    </a:p>
                    <a:p>
                      <a:pPr algn="ctr"/>
                      <a:r>
                        <a:rPr kumimoji="0" lang="en-US" sz="1600" b="0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WXGA, IP66, 7H </a:t>
                      </a:r>
                      <a:r>
                        <a:rPr kumimoji="0" lang="ru-RU" sz="1600" b="0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прочность анти-царап</a:t>
                      </a:r>
                      <a:endParaRPr kumimoji="0" lang="en-US" sz="1600" b="0" i="0" u="none" strike="noStrike" kern="1200" cap="none" normalizeH="0" baseline="0" noProof="0" dirty="0" smtClean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Arial" pitchFamily="34" charset="0"/>
                        <a:ea typeface="+mn-ea"/>
                        <a:cs typeface="+mn-cs"/>
                      </a:endParaRPr>
                    </a:p>
                  </a:txBody>
                  <a:tcPr marL="72000" marR="36000" marT="36000" marB="36000" anchor="ctr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FFD9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kumimoji="0" lang="en-US" sz="1600" b="0" i="0" u="none" strike="noStrike" kern="1200" cap="none" normalizeH="0" baseline="0" noProof="0" dirty="0" smtClean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Arial" pitchFamily="34" charset="0"/>
                        <a:ea typeface="+mn-ea"/>
                        <a:cs typeface="+mn-cs"/>
                      </a:endParaRPr>
                    </a:p>
                  </a:txBody>
                  <a:tcPr marL="72000" marR="36000" marT="36000" marB="36000" anchor="ctr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FF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Wide 19” </a:t>
                      </a:r>
                      <a:r>
                        <a:rPr kumimoji="0" lang="en-US" sz="1600" b="0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Multi-Touch </a:t>
                      </a:r>
                      <a:r>
                        <a:rPr kumimoji="0" lang="ru-RU" sz="1600" b="0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емкостной</a:t>
                      </a:r>
                      <a:r>
                        <a:rPr kumimoji="0" lang="en-US" sz="1600" b="0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US" sz="1600" b="0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LED,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WXGA, IP66, 7H </a:t>
                      </a:r>
                      <a:r>
                        <a:rPr kumimoji="0" lang="ru-RU" sz="1600" b="0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прочность анти-цар</a:t>
                      </a:r>
                      <a:endParaRPr kumimoji="0" lang="en-US" sz="1600" b="0" i="0" u="none" strike="noStrike" kern="1200" cap="none" normalizeH="0" baseline="0" noProof="0" dirty="0" smtClean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Arial" pitchFamily="34" charset="0"/>
                        <a:ea typeface="+mn-ea"/>
                        <a:cs typeface="+mn-cs"/>
                      </a:endParaRPr>
                    </a:p>
                  </a:txBody>
                  <a:tcPr marL="72000" marR="36000" marT="36000" marB="36000" anchor="ctr">
                    <a:lnL w="28575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FF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9802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CPU/RAM</a:t>
                      </a:r>
                      <a:endParaRPr kumimoji="0" lang="en-US" sz="12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34" charset="0"/>
                        <a:ea typeface="+mn-ea"/>
                        <a:cs typeface="+mn-cs"/>
                      </a:endParaRPr>
                    </a:p>
                  </a:txBody>
                  <a:tcPr marL="89686" marR="89686" anchor="ctr" horzOverflow="overflow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822B"/>
                    </a:solidFill>
                  </a:tcPr>
                </a:tc>
                <a:tc gridSpan="8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i3-4010U Dual Core 1.7 GHz </a:t>
                      </a:r>
                      <a:r>
                        <a:rPr kumimoji="0" lang="ru-RU" sz="1600" b="0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безвентил.</a:t>
                      </a:r>
                      <a:r>
                        <a:rPr kumimoji="0" lang="en-US" sz="1600" b="0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US" sz="1600" b="0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- 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itchFamily="34" charset="0"/>
                        </a:rPr>
                        <a:t>8GB RAM DDR3</a:t>
                      </a:r>
                      <a:endParaRPr kumimoji="0" lang="en-US" sz="12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Arial" pitchFamily="34" charset="0"/>
                        <a:ea typeface="+mn-ea"/>
                        <a:cs typeface="+mn-cs"/>
                      </a:endParaRPr>
                    </a:p>
                  </a:txBody>
                  <a:tcPr marL="72000" marR="36000" marT="36000" marB="36000" anchor="ctr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FFD9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Arial" pitchFamily="34" charset="0"/>
                        <a:ea typeface="+mn-ea"/>
                        <a:cs typeface="+mn-cs"/>
                      </a:endParaRPr>
                    </a:p>
                  </a:txBody>
                  <a:tcPr marL="72000" marR="36000" marT="36000" marB="36000" anchor="ctr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FF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3735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sz="1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Интерф.</a:t>
                      </a:r>
                      <a:endParaRPr kumimoji="0" lang="en-US" sz="18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34" charset="0"/>
                        <a:ea typeface="+mn-ea"/>
                        <a:cs typeface="+mn-cs"/>
                      </a:endParaRPr>
                    </a:p>
                  </a:txBody>
                  <a:tcPr marL="89686" marR="89686" anchor="ctr" horzOverflow="overflow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822B"/>
                    </a:solidFill>
                  </a:tcPr>
                </a:tc>
                <a:tc gridSpan="8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1xHDMI, 2XEth. Gig., 1x HD  </a:t>
                      </a:r>
                      <a:r>
                        <a:rPr kumimoji="0" lang="ru-RU" sz="1600" b="0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Аудио вых.</a:t>
                      </a:r>
                      <a:r>
                        <a:rPr kumimoji="0" lang="en-US" sz="1600" b="0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, </a:t>
                      </a:r>
                      <a:r>
                        <a:rPr kumimoji="0" lang="en-US" sz="1600" b="0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2x </a:t>
                      </a:r>
                      <a:r>
                        <a:rPr kumimoji="0" lang="en-US" altLang="ja-JP" sz="1600" b="0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COM</a:t>
                      </a:r>
                      <a:r>
                        <a:rPr kumimoji="0" lang="en-US" sz="1600" b="0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, 2x USB 3.0</a:t>
                      </a:r>
                    </a:p>
                  </a:txBody>
                  <a:tcPr marL="89686" marR="89686" anchor="ctr" horzOverflow="overflow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FFD9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kumimoji="0" lang="en-US" sz="1600" b="0" i="0" u="none" strike="noStrike" kern="1200" cap="none" normalizeH="0" baseline="0" noProof="0" dirty="0" smtClean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Arial" pitchFamily="34" charset="0"/>
                        <a:ea typeface="+mn-ea"/>
                        <a:cs typeface="+mn-cs"/>
                      </a:endParaRPr>
                    </a:p>
                  </a:txBody>
                  <a:tcPr marL="89686" marR="89686" anchor="ctr" horzOverflow="overflow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FF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3735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1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Drive slots</a:t>
                      </a:r>
                    </a:p>
                  </a:txBody>
                  <a:tcPr marL="89686" marR="89686" anchor="ctr" horzOverflow="overflow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822B"/>
                    </a:solidFill>
                  </a:tcPr>
                </a:tc>
                <a:tc gridSpan="8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1 </a:t>
                      </a:r>
                      <a:r>
                        <a:rPr kumimoji="0" lang="en-US" sz="1600" b="0" i="0" u="none" strike="noStrike" kern="1200" cap="none" normalizeH="0" baseline="0" noProof="0" dirty="0" err="1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CFast</a:t>
                      </a:r>
                      <a:r>
                        <a:rPr kumimoji="0" lang="en-US" sz="1600" b="0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 + 1 HDD/SSD</a:t>
                      </a:r>
                      <a:endParaRPr kumimoji="0" lang="en-US" sz="1600" b="0" i="0" u="none" strike="noStrike" kern="1200" cap="none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Arial" pitchFamily="34" charset="0"/>
                        <a:ea typeface="+mn-ea"/>
                        <a:cs typeface="+mn-cs"/>
                      </a:endParaRPr>
                    </a:p>
                  </a:txBody>
                  <a:tcPr marL="89686" marR="89686" anchor="ctr" horzOverflow="overflow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FFD9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kumimoji="0" lang="en-US" sz="1200" b="0" i="0" u="none" strike="noStrike" kern="1200" cap="none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Arial" pitchFamily="34" charset="0"/>
                        <a:ea typeface="+mn-ea"/>
                        <a:cs typeface="+mn-cs"/>
                      </a:endParaRPr>
                    </a:p>
                  </a:txBody>
                  <a:tcPr marL="89686" marR="89686" anchor="ctr" horzOverflow="overflow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3735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sz="1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Расшир.</a:t>
                      </a:r>
                      <a:endParaRPr kumimoji="0" lang="en-US" sz="18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34" charset="0"/>
                        <a:ea typeface="+mn-ea"/>
                        <a:cs typeface="+mn-cs"/>
                      </a:endParaRPr>
                    </a:p>
                  </a:txBody>
                  <a:tcPr marL="89686" marR="89686" anchor="ctr" horzOverflow="overflow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822B"/>
                    </a:solidFill>
                  </a:tcPr>
                </a:tc>
                <a:tc gridSpan="8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1x Mini </a:t>
                      </a:r>
                      <a:r>
                        <a:rPr kumimoji="0" lang="en-US" sz="1600" b="0" i="0" u="none" strike="noStrike" kern="1200" cap="none" normalizeH="0" baseline="0" noProof="0" dirty="0" err="1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PCIe</a:t>
                      </a:r>
                      <a:r>
                        <a:rPr kumimoji="0" lang="en-US" sz="1600" b="0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ru-RU" sz="1600" b="0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полный слот с</a:t>
                      </a:r>
                      <a:r>
                        <a:rPr kumimoji="0" lang="en-US" sz="1600" b="0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US" sz="1600" b="0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1 </a:t>
                      </a:r>
                      <a:r>
                        <a:rPr kumimoji="0" lang="ru-RU" sz="1600" b="0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опцион. интерфейсным слотом</a:t>
                      </a:r>
                      <a:endParaRPr kumimoji="0" lang="en-US" sz="1600" b="0" i="0" u="none" strike="noStrike" kern="1200" cap="none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Arial" pitchFamily="34" charset="0"/>
                        <a:ea typeface="+mn-ea"/>
                        <a:cs typeface="+mn-cs"/>
                      </a:endParaRPr>
                    </a:p>
                  </a:txBody>
                  <a:tcPr marL="89686" marR="89686" anchor="ctr" horzOverflow="overflow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FFD9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kumimoji="0" lang="en-US" sz="1600" b="0" i="0" u="none" strike="noStrike" kern="1200" cap="none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Arial" pitchFamily="34" charset="0"/>
                        <a:ea typeface="+mn-ea"/>
                        <a:cs typeface="+mn-cs"/>
                      </a:endParaRPr>
                    </a:p>
                  </a:txBody>
                  <a:tcPr marL="89686" marR="89686" anchor="ctr" horzOverflow="overflow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FF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3735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</a:rPr>
                        <a:t>Другое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89686" marR="89686" anchor="ctr" horzOverflow="overflow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822B"/>
                    </a:solidFill>
                  </a:tcPr>
                </a:tc>
                <a:tc gridSpan="8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24VDC (</a:t>
                      </a:r>
                      <a:r>
                        <a:rPr kumimoji="0" lang="en-US" sz="1600" b="0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18-32</a:t>
                      </a:r>
                      <a:r>
                        <a:rPr kumimoji="0" lang="ru-RU" sz="1600" b="0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В</a:t>
                      </a:r>
                      <a:r>
                        <a:rPr kumimoji="0" lang="en-US" sz="1600" b="0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)*,  </a:t>
                      </a:r>
                      <a:r>
                        <a:rPr kumimoji="0" lang="en-US" sz="1600" b="0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56mm </a:t>
                      </a:r>
                      <a:r>
                        <a:rPr kumimoji="0" lang="ru-RU" sz="1600" b="0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глубина</a:t>
                      </a:r>
                      <a:r>
                        <a:rPr kumimoji="0" lang="en-US" sz="1600" b="0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, </a:t>
                      </a:r>
                      <a:r>
                        <a:rPr kumimoji="0" lang="en-US" sz="1600" b="0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0~55°C </a:t>
                      </a:r>
                      <a:r>
                        <a:rPr kumimoji="0" lang="ru-RU" sz="1600" b="0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раб темп</a:t>
                      </a:r>
                      <a:r>
                        <a:rPr kumimoji="0" lang="en-US" sz="1600" b="0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 (</a:t>
                      </a:r>
                      <a:r>
                        <a:rPr kumimoji="0" lang="ru-RU" sz="1600" b="0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без</a:t>
                      </a:r>
                      <a:r>
                        <a:rPr kumimoji="0" lang="en-US" sz="1600" b="0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US" sz="1600" b="0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HDD), UL IT, CCC</a:t>
                      </a:r>
                    </a:p>
                  </a:txBody>
                  <a:tcPr marL="89686" marR="89686" anchor="ctr" horzOverflow="overflow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FFD9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endParaRPr kumimoji="0" lang="en-US" sz="1600" b="0" i="0" u="none" strike="noStrike" kern="1200" cap="none" normalizeH="0" baseline="0" noProof="0" dirty="0" smtClean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Arial" pitchFamily="34" charset="0"/>
                        <a:ea typeface="+mn-ea"/>
                        <a:cs typeface="+mn-cs"/>
                      </a:endParaRPr>
                    </a:p>
                  </a:txBody>
                  <a:tcPr marL="89686" marR="89686" anchor="ctr" horzOverflow="overflow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FF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3735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</a:rPr>
                        <a:t>ОС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89686" marR="89686" anchor="ctr" horzOverflow="overflow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822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WES 7</a:t>
                      </a:r>
                    </a:p>
                  </a:txBody>
                  <a:tcPr marL="89686" marR="89686" anchor="ctr" horzOverflow="overflow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FFD9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Win 8.1 Indus. MUI</a:t>
                      </a:r>
                      <a:endParaRPr kumimoji="0" lang="en-US" sz="1200" b="0" i="0" u="none" strike="noStrike" kern="1200" cap="none" normalizeH="0" baseline="0" noProof="0" dirty="0" smtClean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Arial" pitchFamily="34" charset="0"/>
                        <a:ea typeface="+mn-ea"/>
                        <a:cs typeface="+mn-cs"/>
                      </a:endParaRPr>
                    </a:p>
                  </a:txBody>
                  <a:tcPr marL="89686" marR="89686" anchor="ctr" horzOverflow="overflow"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FFD9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endParaRPr kumimoji="0" lang="en-US" sz="1600" b="0" i="0" u="none" strike="noStrike" kern="1200" cap="none" normalizeH="0" baseline="0" noProof="0" dirty="0" smtClean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Arial" pitchFamily="34" charset="0"/>
                        <a:ea typeface="+mn-ea"/>
                        <a:cs typeface="+mn-cs"/>
                      </a:endParaRPr>
                    </a:p>
                  </a:txBody>
                  <a:tcPr marL="89686" marR="89686" anchor="ctr" horzOverflow="overflow">
                    <a:lnL w="31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FF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ru-RU" sz="1600" b="0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Нет</a:t>
                      </a:r>
                      <a:endParaRPr kumimoji="0" lang="en-US" sz="1600" b="0" i="0" u="none" strike="noStrike" kern="1200" cap="none" normalizeH="0" baseline="0" noProof="0" dirty="0" smtClean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Arial" pitchFamily="34" charset="0"/>
                        <a:ea typeface="+mn-ea"/>
                        <a:cs typeface="+mn-cs"/>
                      </a:endParaRPr>
                    </a:p>
                  </a:txBody>
                  <a:tcPr marL="89686" marR="89686" anchor="ctr" horzOverflow="overflow">
                    <a:lnL w="31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FF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WES 7</a:t>
                      </a:r>
                    </a:p>
                  </a:txBody>
                  <a:tcPr marL="89686" marR="89686" anchor="ctr" horzOverflow="overflow">
                    <a:lnL w="28575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FFD9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Win 8.1 Indus. MUI</a:t>
                      </a:r>
                      <a:endParaRPr kumimoji="0" lang="en-US" sz="1200" b="0" i="0" u="none" strike="noStrike" kern="1200" cap="none" normalizeH="0" baseline="0" noProof="0" dirty="0" smtClean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Arial" pitchFamily="34" charset="0"/>
                        <a:ea typeface="+mn-ea"/>
                        <a:cs typeface="+mn-cs"/>
                      </a:endParaRPr>
                    </a:p>
                  </a:txBody>
                  <a:tcPr marL="89686" marR="89686" anchor="ctr" horzOverflow="overflow"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FFD9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endParaRPr kumimoji="0" lang="en-US" sz="1600" b="0" i="0" u="none" strike="noStrike" kern="1200" cap="none" normalizeH="0" baseline="0" noProof="0" dirty="0" smtClean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Arial" pitchFamily="34" charset="0"/>
                        <a:ea typeface="+mn-ea"/>
                        <a:cs typeface="+mn-cs"/>
                      </a:endParaRPr>
                    </a:p>
                  </a:txBody>
                  <a:tcPr marL="89686" marR="89686" anchor="ctr" horzOverflow="overflow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FF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ru-RU" sz="1600" b="0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Нет</a:t>
                      </a:r>
                      <a:endParaRPr kumimoji="0" lang="en-US" sz="1600" b="0" i="0" u="none" strike="noStrike" kern="1200" cap="none" normalizeH="0" baseline="0" noProof="0" dirty="0" smtClean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Arial" pitchFamily="34" charset="0"/>
                        <a:ea typeface="+mn-ea"/>
                        <a:cs typeface="+mn-cs"/>
                      </a:endParaRPr>
                    </a:p>
                  </a:txBody>
                  <a:tcPr marL="89686" marR="89686" anchor="ctr" horzOverflow="overflow"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FFD9"/>
                    </a:solidFill>
                  </a:tcPr>
                </a:tc>
              </a:tr>
              <a:tr h="2507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</a:rPr>
                        <a:t>Предуст. диск</a:t>
                      </a:r>
                      <a:endParaRPr kumimoji="0" lang="en-US" sz="12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34" charset="0"/>
                        <a:ea typeface="+mn-ea"/>
                        <a:cs typeface="+mn-cs"/>
                      </a:endParaRPr>
                    </a:p>
                  </a:txBody>
                  <a:tcPr marL="89686" marR="89686" anchor="ctr" horzOverflow="overflow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822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normalizeH="0" baseline="0" noProof="0" dirty="0" err="1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CFast</a:t>
                      </a:r>
                      <a:endParaRPr kumimoji="0" lang="en-US" sz="1600" b="0" i="0" u="none" strike="noStrike" kern="1200" cap="none" normalizeH="0" baseline="0" noProof="0" dirty="0" smtClean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Arial" pitchFamily="34" charset="0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 16Gb</a:t>
                      </a:r>
                    </a:p>
                  </a:txBody>
                  <a:tcPr marL="89686" marR="89686" anchor="ctr" horzOverflow="overflow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FF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600" b="0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HDD**</a:t>
                      </a:r>
                    </a:p>
                    <a:p>
                      <a:pPr algn="ctr"/>
                      <a:r>
                        <a:rPr kumimoji="0" lang="en-US" sz="1600" b="0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500Gb</a:t>
                      </a:r>
                      <a:endParaRPr kumimoji="0" lang="en-US" sz="1200" b="0" i="0" u="none" strike="noStrike" kern="1200" cap="none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Arial" pitchFamily="34" charset="0"/>
                        <a:ea typeface="+mn-ea"/>
                        <a:cs typeface="+mn-cs"/>
                      </a:endParaRPr>
                    </a:p>
                  </a:txBody>
                  <a:tcPr marL="89686" marR="89686" anchor="ctr" horzOverflow="overflow"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FF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SSD***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80Gb</a:t>
                      </a:r>
                    </a:p>
                  </a:txBody>
                  <a:tcPr marL="89686" marR="89686" anchor="ctr" horzOverflow="overflow">
                    <a:lnL w="31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FF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sz="1600" b="0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Нет</a:t>
                      </a:r>
                      <a:endParaRPr kumimoji="0" lang="en-US" sz="1600" b="0" i="0" u="none" strike="noStrike" kern="1200" cap="none" normalizeH="0" baseline="0" noProof="0" dirty="0" smtClean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Arial" pitchFamily="34" charset="0"/>
                        <a:ea typeface="+mn-ea"/>
                        <a:cs typeface="+mn-cs"/>
                      </a:endParaRPr>
                    </a:p>
                  </a:txBody>
                  <a:tcPr marL="89686" marR="89686" anchor="ctr" horzOverflow="overflow">
                    <a:lnL w="31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FF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normalizeH="0" baseline="0" noProof="0" dirty="0" err="1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CFast</a:t>
                      </a:r>
                      <a:endParaRPr kumimoji="0" lang="en-US" sz="1600" b="0" i="0" u="none" strike="noStrike" kern="1200" cap="none" normalizeH="0" baseline="0" noProof="0" dirty="0" smtClean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Arial" pitchFamily="34" charset="0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 16Gb</a:t>
                      </a:r>
                    </a:p>
                  </a:txBody>
                  <a:tcPr marL="89686" marR="89686" anchor="ctr" horzOverflow="overflow">
                    <a:lnL w="28575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FF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600" b="0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HDD*</a:t>
                      </a:r>
                    </a:p>
                    <a:p>
                      <a:pPr algn="ctr"/>
                      <a:r>
                        <a:rPr kumimoji="0" lang="en-US" sz="1600" b="0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500Gb</a:t>
                      </a:r>
                      <a:endParaRPr kumimoji="0" lang="en-US" sz="1200" b="0" i="0" u="none" strike="noStrike" kern="1200" cap="none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Arial" pitchFamily="34" charset="0"/>
                        <a:ea typeface="+mn-ea"/>
                        <a:cs typeface="+mn-cs"/>
                      </a:endParaRPr>
                    </a:p>
                  </a:txBody>
                  <a:tcPr marL="89686" marR="89686" anchor="ctr" horzOverflow="overflow"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FF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SSD***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80Gb</a:t>
                      </a:r>
                    </a:p>
                  </a:txBody>
                  <a:tcPr marL="89686" marR="89686" anchor="ctr" horzOverflow="overflow"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FF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sz="1600" b="0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Нет</a:t>
                      </a:r>
                      <a:endParaRPr kumimoji="0" lang="en-US" sz="1600" b="0" i="0" u="none" strike="noStrike" kern="1200" cap="none" normalizeH="0" baseline="0" noProof="0" dirty="0" smtClean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Arial" pitchFamily="34" charset="0"/>
                        <a:ea typeface="+mn-ea"/>
                        <a:cs typeface="+mn-cs"/>
                      </a:endParaRPr>
                    </a:p>
                  </a:txBody>
                  <a:tcPr marL="89686" marR="89686" anchor="ctr" horzOverflow="overflow"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FFD9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ru-RU" sz="1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ПО</a:t>
                      </a:r>
                      <a:r>
                        <a:rPr kumimoji="0" lang="en-US" sz="1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****</a:t>
                      </a:r>
                      <a:endParaRPr kumimoji="0" lang="en-US" sz="18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34" charset="0"/>
                        <a:ea typeface="+mn-ea"/>
                        <a:cs typeface="+mn-cs"/>
                      </a:endParaRPr>
                    </a:p>
                  </a:txBody>
                  <a:tcPr marL="89686" marR="89686" anchor="ctr" horzOverflow="overflow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822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normalizeH="0" baseline="0" noProof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VXD</a:t>
                      </a:r>
                      <a:endParaRPr kumimoji="0" lang="en-US" sz="1600" b="0" i="0" u="none" strike="noStrike" kern="1200" cap="none" normalizeH="0" baseline="0" noProof="0" dirty="0" smtClean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Arial" pitchFamily="34" charset="0"/>
                        <a:ea typeface="+mn-ea"/>
                        <a:cs typeface="+mn-cs"/>
                      </a:endParaRPr>
                    </a:p>
                  </a:txBody>
                  <a:tcPr marL="72000" marR="36000" marT="36000" marB="36000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FF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VXD</a:t>
                      </a:r>
                    </a:p>
                  </a:txBody>
                  <a:tcPr marL="72000" marR="36000" marT="36000" marB="36000"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FF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VXD</a:t>
                      </a:r>
                      <a:r>
                        <a:rPr kumimoji="0" lang="en-US" sz="1600" b="0" i="0" u="none" strike="noStrike" kern="1200" cap="none" normalizeH="0" baseline="0" noProof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+ VJC</a:t>
                      </a:r>
                      <a:endParaRPr kumimoji="0" lang="en-US" sz="1600" b="0" i="0" u="none" strike="noStrike" kern="1200" cap="none" normalizeH="0" baseline="0" noProof="0" dirty="0" smtClean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Arial" pitchFamily="34" charset="0"/>
                        <a:ea typeface="+mn-ea"/>
                        <a:cs typeface="+mn-cs"/>
                      </a:endParaRPr>
                    </a:p>
                  </a:txBody>
                  <a:tcPr marL="72000" marR="36000" marT="36000" marB="36000">
                    <a:lnL w="31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FF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ru-RU" sz="1600" b="0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Нет</a:t>
                      </a:r>
                      <a:endParaRPr kumimoji="0" lang="en-US" sz="1600" b="0" i="0" u="none" strike="noStrike" kern="1200" cap="none" normalizeH="0" baseline="0" noProof="0" dirty="0" smtClean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Arial" pitchFamily="34" charset="0"/>
                        <a:ea typeface="+mn-ea"/>
                        <a:cs typeface="+mn-cs"/>
                      </a:endParaRPr>
                    </a:p>
                  </a:txBody>
                  <a:tcPr marL="72000" marR="36000" marT="36000" marB="36000">
                    <a:lnL w="31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FF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VXD</a:t>
                      </a:r>
                    </a:p>
                  </a:txBody>
                  <a:tcPr marL="72000" marR="36000" marT="36000" marB="36000">
                    <a:lnL w="28575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FF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VXD</a:t>
                      </a:r>
                    </a:p>
                  </a:txBody>
                  <a:tcPr marL="72000" marR="36000" marT="36000" marB="36000"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FF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VXD+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VJC</a:t>
                      </a:r>
                    </a:p>
                  </a:txBody>
                  <a:tcPr marL="72000" marR="36000" marT="36000" marB="36000"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FF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ru-RU" sz="1600" b="0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Нет</a:t>
                      </a:r>
                      <a:endParaRPr kumimoji="0" lang="en-US" sz="1600" b="0" i="0" u="none" strike="noStrike" kern="1200" cap="none" normalizeH="0" baseline="0" noProof="0" dirty="0" smtClean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Arial" pitchFamily="34" charset="0"/>
                        <a:ea typeface="+mn-ea"/>
                        <a:cs typeface="+mn-cs"/>
                      </a:endParaRPr>
                    </a:p>
                  </a:txBody>
                  <a:tcPr marL="72000" marR="36000" marT="36000" marB="36000"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FFD9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ru-RU" sz="1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Референсы</a:t>
                      </a:r>
                      <a:endParaRPr kumimoji="0" lang="en-US" sz="18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34" charset="0"/>
                        <a:ea typeface="+mn-ea"/>
                        <a:cs typeface="+mn-cs"/>
                      </a:endParaRPr>
                    </a:p>
                  </a:txBody>
                  <a:tcPr marL="89686" marR="89686" anchor="ctr" horzOverflow="overflow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822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fr-FR" sz="1400" b="0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HMIPSPC752D1W01</a:t>
                      </a:r>
                      <a:endParaRPr kumimoji="0" lang="en-US" sz="1400" b="0" i="0" u="none" strike="noStrike" kern="1200" cap="none" normalizeH="0" baseline="0" noProof="0" dirty="0" smtClean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Arial" pitchFamily="34" charset="0"/>
                        <a:ea typeface="+mn-ea"/>
                        <a:cs typeface="+mn-cs"/>
                      </a:endParaRPr>
                    </a:p>
                  </a:txBody>
                  <a:tcPr marL="72000" marR="36000" marT="36000" marB="36000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FF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HMIPSP </a:t>
                      </a:r>
                      <a:r>
                        <a:rPr kumimoji="0" lang="fr-FR" sz="1400" b="0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H752D1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fr-FR" sz="1400" b="0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801</a:t>
                      </a:r>
                      <a:endParaRPr kumimoji="0" lang="en-US" sz="1400" b="0" i="0" u="none" strike="noStrike" kern="1200" cap="none" normalizeH="0" baseline="0" noProof="0" dirty="0" smtClean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Arial" pitchFamily="34" charset="0"/>
                        <a:ea typeface="+mn-ea"/>
                        <a:cs typeface="+mn-cs"/>
                      </a:endParaRPr>
                    </a:p>
                  </a:txBody>
                  <a:tcPr marL="72000" marR="36000" marT="36000" marB="36000"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FF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HMIPSP </a:t>
                      </a:r>
                      <a:r>
                        <a:rPr kumimoji="0" lang="fr-FR" sz="1400" b="0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S752D1 801</a:t>
                      </a:r>
                      <a:endParaRPr kumimoji="0" lang="en-US" sz="1400" b="0" i="0" u="none" strike="noStrike" kern="1200" cap="none" normalizeH="0" baseline="0" noProof="0" dirty="0" smtClean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Arial" pitchFamily="34" charset="0"/>
                        <a:ea typeface="+mn-ea"/>
                        <a:cs typeface="+mn-cs"/>
                      </a:endParaRPr>
                    </a:p>
                  </a:txBody>
                  <a:tcPr marL="72000" marR="36000" marT="36000" marB="36000">
                    <a:lnL w="31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FF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HMIPSP</a:t>
                      </a:r>
                      <a:r>
                        <a:rPr kumimoji="0" lang="fr-FR" sz="1400" b="0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0752D1 001</a:t>
                      </a:r>
                      <a:endParaRPr kumimoji="0" lang="en-US" sz="1400" b="0" i="0" u="none" strike="noStrike" kern="1200" cap="none" normalizeH="0" baseline="0" noProof="0" dirty="0" smtClean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Arial" pitchFamily="34" charset="0"/>
                        <a:ea typeface="+mn-ea"/>
                        <a:cs typeface="+mn-cs"/>
                      </a:endParaRPr>
                    </a:p>
                  </a:txBody>
                  <a:tcPr marL="72000" marR="36000" marT="36000" marB="36000">
                    <a:lnL w="31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FF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HMIPSP</a:t>
                      </a:r>
                      <a:r>
                        <a:rPr kumimoji="0" lang="fr-FR" sz="1400" b="0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C952D1W01</a:t>
                      </a:r>
                      <a:endParaRPr kumimoji="0" lang="en-US" sz="1400" b="0" i="0" u="none" strike="noStrike" kern="1200" cap="none" normalizeH="0" baseline="0" noProof="0" dirty="0" smtClean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Arial" pitchFamily="34" charset="0"/>
                        <a:ea typeface="+mn-ea"/>
                        <a:cs typeface="+mn-cs"/>
                      </a:endParaRPr>
                    </a:p>
                  </a:txBody>
                  <a:tcPr marL="72000" marR="36000" marT="36000" marB="36000">
                    <a:lnL w="28575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FF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HMIPSPH</a:t>
                      </a:r>
                      <a:r>
                        <a:rPr kumimoji="0" lang="fr-FR" sz="1400" b="0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952D1 801</a:t>
                      </a:r>
                      <a:endParaRPr kumimoji="0" lang="en-US" sz="1400" b="0" i="0" u="none" strike="noStrike" kern="1200" cap="none" normalizeH="0" baseline="0" noProof="0" dirty="0" smtClean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Arial" pitchFamily="34" charset="0"/>
                        <a:ea typeface="+mn-ea"/>
                        <a:cs typeface="+mn-cs"/>
                      </a:endParaRPr>
                    </a:p>
                  </a:txBody>
                  <a:tcPr marL="72000" marR="36000" marT="36000" marB="36000"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FF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HMIPSP</a:t>
                      </a:r>
                      <a:r>
                        <a:rPr kumimoji="0" lang="fr-FR" sz="1400" b="0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S952D1 801</a:t>
                      </a:r>
                      <a:endParaRPr kumimoji="0" lang="en-US" sz="1400" b="0" i="0" u="none" strike="noStrike" kern="1200" cap="none" normalizeH="0" baseline="0" noProof="0" dirty="0" smtClean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Arial" pitchFamily="34" charset="0"/>
                        <a:ea typeface="+mn-ea"/>
                        <a:cs typeface="+mn-cs"/>
                      </a:endParaRPr>
                    </a:p>
                  </a:txBody>
                  <a:tcPr marL="72000" marR="36000" marT="36000" marB="36000"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FF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HMIPSP</a:t>
                      </a:r>
                      <a:r>
                        <a:rPr kumimoji="0" lang="fr-FR" sz="1400" b="0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0952D1 001</a:t>
                      </a:r>
                      <a:endParaRPr kumimoji="0" lang="en-US" sz="1400" b="0" i="0" u="none" strike="noStrike" kern="1200" cap="none" normalizeH="0" baseline="0" noProof="0" dirty="0" smtClean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Arial" pitchFamily="34" charset="0"/>
                        <a:ea typeface="+mn-ea"/>
                        <a:cs typeface="+mn-cs"/>
                      </a:endParaRPr>
                    </a:p>
                  </a:txBody>
                  <a:tcPr marL="72000" marR="36000" marT="36000" marB="36000"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FFD9"/>
                    </a:solidFill>
                  </a:tcPr>
                </a:tc>
              </a:tr>
            </a:tbl>
          </a:graphicData>
        </a:graphic>
      </p:graphicFrame>
      <p:sp>
        <p:nvSpPr>
          <p:cNvPr id="1098755" name="Rectangle 3"/>
          <p:cNvSpPr>
            <a:spLocks noGrp="1" noChangeArrowheads="1"/>
          </p:cNvSpPr>
          <p:nvPr>
            <p:ph type="title"/>
          </p:nvPr>
        </p:nvSpPr>
        <p:spPr>
          <a:xfrm>
            <a:off x="215516" y="77788"/>
            <a:ext cx="8928484" cy="1150937"/>
          </a:xfrm>
        </p:spPr>
        <p:txBody>
          <a:bodyPr/>
          <a:lstStyle/>
          <a:p>
            <a:r>
              <a:rPr lang="en-US" dirty="0" smtClean="0"/>
              <a:t>HMIPSP S-Panel PC </a:t>
            </a:r>
            <a:r>
              <a:rPr lang="en-US" dirty="0" err="1" smtClean="0"/>
              <a:t>Perf</a:t>
            </a:r>
            <a:r>
              <a:rPr lang="en-US" dirty="0" smtClean="0"/>
              <a:t>. – 8</a:t>
            </a:r>
            <a:r>
              <a:rPr lang="ru-RU" dirty="0" smtClean="0"/>
              <a:t> референсов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1098889" name="AutoShape 137"/>
          <p:cNvSpPr>
            <a:spLocks noChangeArrowheads="1"/>
          </p:cNvSpPr>
          <p:nvPr/>
        </p:nvSpPr>
        <p:spPr bwMode="auto">
          <a:xfrm>
            <a:off x="1547664" y="907951"/>
            <a:ext cx="7452828" cy="229482"/>
          </a:xfrm>
          <a:prstGeom prst="roundRect">
            <a:avLst>
              <a:gd name="adj" fmla="val 16667"/>
            </a:avLst>
          </a:prstGeom>
          <a:solidFill>
            <a:srgbClr val="ECFFD9"/>
          </a:solidFill>
          <a:ln w="12700">
            <a:noFill/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>
              <a:lnSpc>
                <a:spcPct val="100000"/>
              </a:lnSpc>
            </a:pPr>
            <a:r>
              <a:rPr lang="en-US" sz="2000" b="1" dirty="0" smtClean="0">
                <a:solidFill>
                  <a:schemeClr val="accent1"/>
                </a:solidFill>
                <a:latin typeface="Arial" pitchFamily="34" charset="0"/>
              </a:rPr>
              <a:t>S-Panel PC Perf</a:t>
            </a:r>
            <a:r>
              <a:rPr lang="en-US" sz="2000" b="1" dirty="0" smtClean="0"/>
              <a:t>ormance W15” and W19”</a:t>
            </a:r>
            <a:endParaRPr lang="en-US" sz="2000" b="1" dirty="0">
              <a:solidFill>
                <a:schemeClr val="accent1"/>
              </a:solidFill>
              <a:latin typeface="Arial" pitchFamily="34" charset="0"/>
            </a:endParaRPr>
          </a:p>
        </p:txBody>
      </p:sp>
      <p:pic>
        <p:nvPicPr>
          <p:cNvPr id="1098895" name="Picture 143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227196" y="620688"/>
            <a:ext cx="539193" cy="377083"/>
          </a:xfrm>
          <a:prstGeom prst="rect">
            <a:avLst/>
          </a:prstGeom>
          <a:noFill/>
        </p:spPr>
      </p:pic>
      <p:sp>
        <p:nvSpPr>
          <p:cNvPr id="15" name="Rectangle 14"/>
          <p:cNvSpPr/>
          <p:nvPr/>
        </p:nvSpPr>
        <p:spPr>
          <a:xfrm>
            <a:off x="33320" y="973455"/>
            <a:ext cx="845551" cy="2585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80975" indent="-180975" algn="ctr" eaLnBrk="0" hangingPunct="0">
              <a:lnSpc>
                <a:spcPct val="90000"/>
              </a:lnSpc>
              <a:spcBef>
                <a:spcPct val="20000"/>
              </a:spcBef>
              <a:buClr>
                <a:srgbClr val="009530"/>
              </a:buClr>
              <a:buFont typeface="Arial" pitchFamily="34" charset="0"/>
              <a:buNone/>
              <a:defRPr/>
            </a:pPr>
            <a:r>
              <a:rPr lang="en-GB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</a:rPr>
              <a:t>UL 60950</a:t>
            </a:r>
          </a:p>
        </p:txBody>
      </p:sp>
      <p:sp>
        <p:nvSpPr>
          <p:cNvPr id="14" name="Rectangle 13"/>
          <p:cNvSpPr/>
          <p:nvPr/>
        </p:nvSpPr>
        <p:spPr>
          <a:xfrm>
            <a:off x="2555776" y="6093296"/>
            <a:ext cx="6588224" cy="646331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l"/>
            <a:r>
              <a:rPr lang="en-US" sz="1200" dirty="0" smtClean="0">
                <a:solidFill>
                  <a:schemeClr val="bg2"/>
                </a:solidFill>
              </a:rPr>
              <a:t>* AC power supply by external adaptor HMIYPSPMAC1 ** HDD 500Gb 24/7 </a:t>
            </a:r>
          </a:p>
          <a:p>
            <a:pPr algn="l"/>
            <a:r>
              <a:rPr lang="en-US" sz="1200" dirty="0" smtClean="0">
                <a:solidFill>
                  <a:schemeClr val="bg2"/>
                </a:solidFill>
              </a:rPr>
              <a:t>*** Intel SSD 80Gb with 5 years manufacturer warranty and 2 million hours MTBF</a:t>
            </a:r>
          </a:p>
          <a:p>
            <a:pPr algn="l"/>
            <a:r>
              <a:rPr lang="en-US" sz="1200" dirty="0" smtClean="0">
                <a:solidFill>
                  <a:schemeClr val="bg2"/>
                </a:solidFill>
              </a:rPr>
              <a:t>**** </a:t>
            </a:r>
            <a:r>
              <a:rPr lang="en-US" sz="1200" dirty="0" err="1" smtClean="0">
                <a:solidFill>
                  <a:schemeClr val="bg2"/>
                </a:solidFill>
              </a:rPr>
              <a:t>Vijeo</a:t>
            </a:r>
            <a:r>
              <a:rPr lang="en-US" sz="1200" dirty="0" smtClean="0">
                <a:solidFill>
                  <a:schemeClr val="bg2"/>
                </a:solidFill>
              </a:rPr>
              <a:t> XD demo to install, </a:t>
            </a:r>
            <a:r>
              <a:rPr lang="en-US" sz="1200" dirty="0" err="1" smtClean="0">
                <a:solidFill>
                  <a:schemeClr val="bg2"/>
                </a:solidFill>
              </a:rPr>
              <a:t>Vijeo</a:t>
            </a:r>
            <a:r>
              <a:rPr lang="en-US" sz="1200" dirty="0" smtClean="0">
                <a:solidFill>
                  <a:schemeClr val="bg2"/>
                </a:solidFill>
              </a:rPr>
              <a:t> </a:t>
            </a:r>
            <a:r>
              <a:rPr lang="en-US" sz="1200" dirty="0" err="1" smtClean="0">
                <a:solidFill>
                  <a:schemeClr val="bg2"/>
                </a:solidFill>
              </a:rPr>
              <a:t>Citect</a:t>
            </a:r>
            <a:r>
              <a:rPr lang="en-US" sz="1200" dirty="0" smtClean="0">
                <a:solidFill>
                  <a:schemeClr val="bg2"/>
                </a:solidFill>
              </a:rPr>
              <a:t> on DVD</a:t>
            </a:r>
            <a:endParaRPr lang="en-US" sz="1200" dirty="0"/>
          </a:p>
        </p:txBody>
      </p:sp>
      <p:pic>
        <p:nvPicPr>
          <p:cNvPr id="13" name="Picture 4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912708" y="692696"/>
            <a:ext cx="490940" cy="469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31800" y="77788"/>
            <a:ext cx="8280400" cy="662441"/>
          </a:xfrm>
        </p:spPr>
        <p:txBody>
          <a:bodyPr/>
          <a:lstStyle/>
          <a:p>
            <a:r>
              <a:rPr lang="en-US" dirty="0" err="1" smtClean="0"/>
              <a:t>iPC</a:t>
            </a:r>
            <a:r>
              <a:rPr lang="en-US" dirty="0" smtClean="0"/>
              <a:t> </a:t>
            </a:r>
            <a:r>
              <a:rPr lang="ru-RU" dirty="0" smtClean="0"/>
              <a:t>конфигуратор</a:t>
            </a:r>
            <a:endParaRPr lang="en-US" dirty="0"/>
          </a:p>
        </p:txBody>
      </p:sp>
      <p:sp>
        <p:nvSpPr>
          <p:cNvPr id="5" name="Espace réservé du contenu 2"/>
          <p:cNvSpPr txBox="1">
            <a:spLocks/>
          </p:cNvSpPr>
          <p:nvPr/>
        </p:nvSpPr>
        <p:spPr bwMode="auto">
          <a:xfrm>
            <a:off x="125505" y="1773238"/>
            <a:ext cx="3807865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18000" bIns="10800" numCol="1" anchor="t" anchorCtr="0" compatLnSpc="1">
            <a:prstTxWarp prst="textNoShape">
              <a:avLst/>
            </a:prstTxWarp>
          </a:bodyPr>
          <a:lstStyle/>
          <a:p>
            <a:pPr marL="180975" marR="0" lvl="0" indent="-180975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Tx/>
              <a:buFont typeface="Arial" pitchFamily="34" charset="0"/>
              <a:buChar char="●"/>
              <a:tabLst/>
              <a:defRPr/>
            </a:pPr>
            <a:r>
              <a:rPr kumimoji="0" lang="ru-RU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Подбор промышленного компьютера по выбранным параметрам через </a:t>
            </a: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web</a:t>
            </a:r>
          </a:p>
          <a:p>
            <a:pPr marL="180975" marR="0" lvl="0" indent="-180975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Tx/>
              <a:buFont typeface="Arial" pitchFamily="34" charset="0"/>
              <a:buChar char="●"/>
              <a:tabLst/>
              <a:defRPr/>
            </a:pPr>
            <a:endParaRPr kumimoji="0" lang="en-US" sz="2000" b="0" i="0" u="none" strike="noStrike" kern="0" cap="none" spc="0" normalizeH="0" baseline="0" noProof="0" dirty="0" smtClean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0975" marR="0" lvl="0" indent="-180975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Tx/>
              <a:buFont typeface="Arial" pitchFamily="34" charset="0"/>
              <a:buChar char="●"/>
              <a:tabLst/>
              <a:defRPr/>
            </a:pPr>
            <a:r>
              <a:rPr lang="ru-RU" sz="2000" kern="0" dirty="0" smtClean="0">
                <a:latin typeface="+mn-lt"/>
              </a:rPr>
              <a:t>Референ</a:t>
            </a:r>
            <a:r>
              <a:rPr lang="en-US" sz="2000" kern="0" dirty="0" smtClean="0">
                <a:latin typeface="+mn-lt"/>
              </a:rPr>
              <a:t>c </a:t>
            </a:r>
            <a:r>
              <a:rPr lang="ru-RU" sz="2000" kern="0" dirty="0" smtClean="0">
                <a:latin typeface="+mn-lt"/>
              </a:rPr>
              <a:t>и</a:t>
            </a:r>
            <a:r>
              <a:rPr lang="en-US" sz="2000" kern="0" dirty="0" smtClean="0">
                <a:latin typeface="+mn-lt"/>
              </a:rPr>
              <a:t> </a:t>
            </a:r>
            <a:r>
              <a:rPr lang="ru-RU" sz="2000" kern="0" dirty="0" smtClean="0">
                <a:latin typeface="+mn-lt"/>
              </a:rPr>
              <a:t>цена</a:t>
            </a:r>
            <a:r>
              <a:rPr lang="en-US" sz="2000" kern="0" dirty="0" smtClean="0">
                <a:latin typeface="+mn-lt"/>
              </a:rPr>
              <a:t> </a:t>
            </a:r>
            <a:r>
              <a:rPr lang="ru-RU" sz="2000" kern="0" dirty="0" smtClean="0">
                <a:latin typeface="+mn-lt"/>
              </a:rPr>
              <a:t>сразу обновляются автоматически</a:t>
            </a:r>
            <a:endParaRPr lang="en-US" sz="2000" kern="0" dirty="0" smtClean="0">
              <a:latin typeface="+mn-lt"/>
            </a:endParaRPr>
          </a:p>
          <a:p>
            <a:pPr marL="180975" marR="0" lvl="0" indent="-180975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Tx/>
              <a:buFont typeface="Arial" pitchFamily="34" charset="0"/>
              <a:buChar char="●"/>
              <a:tabLst/>
              <a:defRPr/>
            </a:pPr>
            <a:endParaRPr lang="en-US" sz="2000" kern="0" dirty="0" smtClean="0">
              <a:latin typeface="+mn-lt"/>
            </a:endParaRPr>
          </a:p>
          <a:p>
            <a:pPr marL="180975" marR="0" lvl="0" indent="-180975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Tx/>
              <a:buFont typeface="Arial" pitchFamily="34" charset="0"/>
              <a:buChar char="●"/>
              <a:tabLst/>
              <a:defRPr/>
            </a:pPr>
            <a:r>
              <a:rPr lang="en-US" sz="2000" kern="0" dirty="0" smtClean="0">
                <a:latin typeface="+mn-lt"/>
              </a:rPr>
              <a:t>XML </a:t>
            </a:r>
            <a:r>
              <a:rPr lang="ru-RU" sz="2000" kern="0" dirty="0" smtClean="0">
                <a:latin typeface="+mn-lt"/>
              </a:rPr>
              <a:t>файл с конфигурацией приходит на </a:t>
            </a:r>
            <a:r>
              <a:rPr lang="en-US" sz="2000" kern="0" dirty="0" smtClean="0">
                <a:latin typeface="+mn-lt"/>
              </a:rPr>
              <a:t>email</a:t>
            </a:r>
          </a:p>
          <a:p>
            <a:pPr marL="180975" marR="0" lvl="0" indent="-180975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Tx/>
              <a:buFont typeface="Arial" pitchFamily="34" charset="0"/>
              <a:buChar char="●"/>
              <a:tabLst/>
              <a:defRPr/>
            </a:pPr>
            <a:endParaRPr lang="en-US" sz="2000" kern="0" dirty="0" smtClean="0">
              <a:latin typeface="+mn-lt"/>
            </a:endParaRPr>
          </a:p>
          <a:p>
            <a:pPr marL="180975" indent="-180975" algn="l">
              <a:lnSpc>
                <a:spcPct val="100000"/>
              </a:lnSpc>
              <a:buFont typeface="Arial" pitchFamily="34" charset="0"/>
              <a:buChar char="●"/>
              <a:defRPr/>
            </a:pPr>
            <a:r>
              <a:rPr lang="ru-RU" sz="2000" kern="0" dirty="0" smtClean="0">
                <a:latin typeface="+mn-lt"/>
              </a:rPr>
              <a:t>Будет доступен в </a:t>
            </a:r>
            <a:r>
              <a:rPr lang="en-US" sz="2000" kern="0" dirty="0" smtClean="0">
                <a:latin typeface="+mn-lt"/>
              </a:rPr>
              <a:t>Q1 2016 </a:t>
            </a:r>
            <a:r>
              <a:rPr lang="ru-RU" sz="2000" kern="0" dirty="0" smtClean="0">
                <a:latin typeface="+mn-lt"/>
              </a:rPr>
              <a:t>года</a:t>
            </a:r>
            <a:endParaRPr lang="en-US" sz="1600" dirty="0" smtClean="0">
              <a:solidFill>
                <a:schemeClr val="bg2"/>
              </a:solidFill>
              <a:latin typeface="+mn-lt"/>
            </a:endParaRPr>
          </a:p>
        </p:txBody>
      </p:sp>
      <p:pic>
        <p:nvPicPr>
          <p:cNvPr id="115715" name="Picture 3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3971833" y="812799"/>
            <a:ext cx="5096673" cy="60452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7" name="Connecteur droit avec flèche 6"/>
          <p:cNvCxnSpPr/>
          <p:nvPr/>
        </p:nvCxnSpPr>
        <p:spPr bwMode="auto">
          <a:xfrm flipV="1">
            <a:off x="3585029" y="2888344"/>
            <a:ext cx="464457" cy="348342"/>
          </a:xfrm>
          <a:prstGeom prst="straightConnector1">
            <a:avLst/>
          </a:prstGeom>
          <a:ln>
            <a:headEnd type="none" w="med" len="me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ounded Rectangle 5"/>
          <p:cNvSpPr/>
          <p:nvPr/>
        </p:nvSpPr>
        <p:spPr bwMode="auto">
          <a:xfrm>
            <a:off x="7200292" y="152636"/>
            <a:ext cx="1368152" cy="720080"/>
          </a:xfrm>
          <a:prstGeom prst="roundRect">
            <a:avLst/>
          </a:prstGeom>
          <a:solidFill>
            <a:srgbClr val="FFC000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SEOptimist" pitchFamily="50" charset="0"/>
              </a:rPr>
              <a:t>В начале 2016 года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SEOptimist" pitchFamily="50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 bwMode="auto">
          <a:xfrm>
            <a:off x="1835696" y="2240868"/>
            <a:ext cx="5076564" cy="3132348"/>
          </a:xfrm>
          <a:prstGeom prst="roundRect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bg2"/>
              </a:solidFill>
              <a:effectLst/>
              <a:latin typeface="SEOptimist" pitchFamily="50" charset="0"/>
            </a:endParaRPr>
          </a:p>
        </p:txBody>
      </p:sp>
      <p:sp>
        <p:nvSpPr>
          <p:cNvPr id="1024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31540" y="548680"/>
            <a:ext cx="8280400" cy="1908212"/>
          </a:xfrm>
        </p:spPr>
        <p:txBody>
          <a:bodyPr/>
          <a:lstStyle/>
          <a:p>
            <a:r>
              <a:rPr lang="ru-RU" dirty="0" smtClean="0">
                <a:solidFill>
                  <a:schemeClr val="tx1"/>
                </a:solidFill>
                <a:latin typeface="SEOptimist" pitchFamily="50" charset="0"/>
              </a:rPr>
              <a:t/>
            </a:r>
            <a:br>
              <a:rPr lang="ru-RU" dirty="0" smtClean="0">
                <a:solidFill>
                  <a:schemeClr val="tx1"/>
                </a:solidFill>
                <a:latin typeface="SEOptimist" pitchFamily="50" charset="0"/>
              </a:rPr>
            </a:br>
            <a:r>
              <a:rPr lang="ru-RU" dirty="0" smtClean="0">
                <a:solidFill>
                  <a:schemeClr val="tx1"/>
                </a:solidFill>
                <a:latin typeface="SEOptimist" pitchFamily="50" charset="0"/>
              </a:rPr>
              <a:t/>
            </a:r>
            <a:br>
              <a:rPr lang="ru-RU" dirty="0" smtClean="0">
                <a:solidFill>
                  <a:schemeClr val="tx1"/>
                </a:solidFill>
                <a:latin typeface="SEOptimist" pitchFamily="50" charset="0"/>
              </a:rPr>
            </a:br>
            <a:r>
              <a:rPr lang="ru-RU" dirty="0" smtClean="0">
                <a:solidFill>
                  <a:schemeClr val="tx1"/>
                </a:solidFill>
                <a:latin typeface="SEOptimist" pitchFamily="50" charset="0"/>
              </a:rPr>
              <a:t>Программное обеспечение для </a:t>
            </a:r>
            <a:r>
              <a:rPr lang="en-US" dirty="0" smtClean="0">
                <a:solidFill>
                  <a:schemeClr val="tx1"/>
                </a:solidFill>
                <a:latin typeface="SEOptimist" pitchFamily="50" charset="0"/>
              </a:rPr>
              <a:t>HMI </a:t>
            </a:r>
            <a:r>
              <a:rPr lang="ru-RU" dirty="0" smtClean="0">
                <a:solidFill>
                  <a:schemeClr val="tx1"/>
                </a:solidFill>
                <a:latin typeface="SEOptimist" pitchFamily="50" charset="0"/>
              </a:rPr>
              <a:t>и </a:t>
            </a:r>
            <a:r>
              <a:rPr lang="en-US" dirty="0" err="1" smtClean="0">
                <a:solidFill>
                  <a:schemeClr val="tx1"/>
                </a:solidFill>
                <a:latin typeface="SEOptimist" pitchFamily="50" charset="0"/>
              </a:rPr>
              <a:t>iPC</a:t>
            </a:r>
            <a:r>
              <a:rPr lang="en-US" dirty="0" smtClean="0">
                <a:solidFill>
                  <a:schemeClr val="tx1"/>
                </a:solidFill>
                <a:latin typeface="SEOptimist" pitchFamily="50" charset="0"/>
              </a:rPr>
              <a:t> </a:t>
            </a:r>
            <a:r>
              <a:rPr lang="ru-RU" dirty="0" smtClean="0">
                <a:solidFill>
                  <a:schemeClr val="tx1"/>
                </a:solidFill>
                <a:latin typeface="SEOptimist" pitchFamily="50" charset="0"/>
              </a:rPr>
              <a:t/>
            </a:r>
            <a:br>
              <a:rPr lang="ru-RU" dirty="0" smtClean="0">
                <a:solidFill>
                  <a:schemeClr val="tx1"/>
                </a:solidFill>
                <a:latin typeface="SEOptimist" pitchFamily="50" charset="0"/>
              </a:rPr>
            </a:br>
            <a:r>
              <a:rPr lang="en-GB" dirty="0" smtClean="0">
                <a:solidFill>
                  <a:schemeClr val="tx1"/>
                </a:solidFill>
                <a:latin typeface="SEOptimist" pitchFamily="50" charset="0"/>
              </a:rPr>
              <a:t/>
            </a:r>
            <a:br>
              <a:rPr lang="en-GB" dirty="0" smtClean="0">
                <a:solidFill>
                  <a:schemeClr val="tx1"/>
                </a:solidFill>
                <a:latin typeface="SEOptimist" pitchFamily="50" charset="0"/>
              </a:rPr>
            </a:br>
            <a:r>
              <a:rPr lang="ru-RU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ru-RU" sz="2000" dirty="0" smtClean="0">
                <a:solidFill>
                  <a:schemeClr val="tx1"/>
                </a:solidFill>
              </a:rPr>
              <a:t/>
            </a:r>
            <a:br>
              <a:rPr lang="ru-RU" sz="2000" dirty="0" smtClean="0">
                <a:solidFill>
                  <a:schemeClr val="tx1"/>
                </a:solidFill>
              </a:rPr>
            </a:br>
            <a:endParaRPr lang="en-US" sz="2800" dirty="0" smtClean="0">
              <a:solidFill>
                <a:schemeClr val="tx1"/>
              </a:solidFill>
            </a:endParaRPr>
          </a:p>
        </p:txBody>
      </p:sp>
      <p:sp>
        <p:nvSpPr>
          <p:cNvPr id="4" name="Oval 4"/>
          <p:cNvSpPr>
            <a:spLocks noChangeArrowheads="1"/>
          </p:cNvSpPr>
          <p:nvPr/>
        </p:nvSpPr>
        <p:spPr bwMode="auto">
          <a:xfrm>
            <a:off x="1727684" y="2132856"/>
            <a:ext cx="5256584" cy="3384674"/>
          </a:xfrm>
          <a:prstGeom prst="roundRect">
            <a:avLst/>
          </a:prstGeom>
          <a:noFill/>
          <a:ln w="263525">
            <a:solidFill>
              <a:srgbClr val="99CC00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80415" y="4350586"/>
            <a:ext cx="15009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rgbClr val="626469"/>
                </a:solidFill>
              </a:rPr>
              <a:t>Vijeo Designer</a:t>
            </a:r>
            <a:endParaRPr lang="zh-CN" altLang="en-US" sz="1600" dirty="0">
              <a:solidFill>
                <a:srgbClr val="626469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788024" y="4297414"/>
            <a:ext cx="122413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 err="1" smtClean="0">
                <a:solidFill>
                  <a:srgbClr val="626469"/>
                </a:solidFill>
              </a:rPr>
              <a:t>Vijeo</a:t>
            </a:r>
            <a:r>
              <a:rPr lang="en-US" altLang="zh-CN" sz="1600" dirty="0" smtClean="0">
                <a:solidFill>
                  <a:srgbClr val="626469"/>
                </a:solidFill>
              </a:rPr>
              <a:t> XD</a:t>
            </a:r>
            <a:endParaRPr lang="zh-CN" altLang="en-US" sz="1600" dirty="0">
              <a:solidFill>
                <a:srgbClr val="B10043"/>
              </a:solidFill>
            </a:endParaRP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3" cstate="screen"/>
          <a:stretch>
            <a:fillRect/>
          </a:stretch>
        </p:blipFill>
        <p:spPr bwMode="auto">
          <a:xfrm>
            <a:off x="4973427" y="2994841"/>
            <a:ext cx="999831" cy="1012024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Picture 12" descr="VD_Opti_Run_Time_icone_100x100.bmp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2777183" y="2994841"/>
            <a:ext cx="1054244" cy="10542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Picture 40" descr="iPC rang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516216" y="2852936"/>
            <a:ext cx="1875098" cy="1875098"/>
          </a:xfrm>
          <a:prstGeom prst="rect">
            <a:avLst/>
          </a:prstGeom>
        </p:spPr>
      </p:pic>
      <p:pic>
        <p:nvPicPr>
          <p:cNvPr id="56" name="Picture 55" descr="GTU_range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743908" y="3933056"/>
            <a:ext cx="1731082" cy="1731082"/>
          </a:xfrm>
          <a:prstGeom prst="rect">
            <a:avLst/>
          </a:prstGeom>
        </p:spPr>
      </p:pic>
      <p:sp>
        <p:nvSpPr>
          <p:cNvPr id="30722" name="AutoShape 6"/>
          <p:cNvSpPr>
            <a:spLocks noChangeArrowheads="1"/>
          </p:cNvSpPr>
          <p:nvPr/>
        </p:nvSpPr>
        <p:spPr bwMode="auto">
          <a:xfrm>
            <a:off x="344488" y="1006475"/>
            <a:ext cx="2689225" cy="441325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25400" algn="ctr">
            <a:solidFill>
              <a:schemeClr val="bg2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r>
              <a:rPr lang="en-US" altLang="zh-CN" sz="1800" dirty="0">
                <a:solidFill>
                  <a:schemeClr val="tx1"/>
                </a:solidFill>
              </a:rPr>
              <a:t>Small Panel</a:t>
            </a:r>
            <a:endParaRPr lang="en-GB" altLang="zh-CN" sz="1800" dirty="0">
              <a:solidFill>
                <a:schemeClr val="tx1"/>
              </a:solidFill>
            </a:endParaRPr>
          </a:p>
        </p:txBody>
      </p:sp>
      <p:sp>
        <p:nvSpPr>
          <p:cNvPr id="30723" name="AutoShape 7"/>
          <p:cNvSpPr>
            <a:spLocks noChangeArrowheads="1"/>
          </p:cNvSpPr>
          <p:nvPr/>
        </p:nvSpPr>
        <p:spPr bwMode="auto">
          <a:xfrm>
            <a:off x="6053138" y="993775"/>
            <a:ext cx="2692400" cy="434975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25400" algn="ctr">
            <a:solidFill>
              <a:schemeClr val="bg2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r>
              <a:rPr lang="en-US" altLang="zh-CN" sz="1800" dirty="0" err="1">
                <a:solidFill>
                  <a:schemeClr val="tx1"/>
                </a:solidFill>
              </a:rPr>
              <a:t>iPC</a:t>
            </a:r>
            <a:endParaRPr lang="en-GB" altLang="zh-CN" sz="1800" dirty="0">
              <a:solidFill>
                <a:schemeClr val="tx1"/>
              </a:solidFill>
            </a:endParaRPr>
          </a:p>
        </p:txBody>
      </p:sp>
      <p:sp>
        <p:nvSpPr>
          <p:cNvPr id="30724" name="AutoShape 8"/>
          <p:cNvSpPr>
            <a:spLocks noChangeArrowheads="1"/>
          </p:cNvSpPr>
          <p:nvPr/>
        </p:nvSpPr>
        <p:spPr bwMode="auto">
          <a:xfrm>
            <a:off x="3214688" y="993775"/>
            <a:ext cx="2719387" cy="423863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25400" algn="ctr">
            <a:solidFill>
              <a:schemeClr val="bg2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r>
              <a:rPr lang="en-US" altLang="zh-CN" sz="1800" dirty="0">
                <a:solidFill>
                  <a:schemeClr val="tx1"/>
                </a:solidFill>
              </a:rPr>
              <a:t>Advanced Panel</a:t>
            </a:r>
            <a:endParaRPr lang="en-GB" altLang="zh-CN" sz="1800" dirty="0">
              <a:solidFill>
                <a:schemeClr val="tx1"/>
              </a:solidFill>
            </a:endParaRPr>
          </a:p>
        </p:txBody>
      </p:sp>
      <p:sp>
        <p:nvSpPr>
          <p:cNvPr id="30725" name="AutoShape 9"/>
          <p:cNvSpPr>
            <a:spLocks noChangeArrowheads="1"/>
          </p:cNvSpPr>
          <p:nvPr/>
        </p:nvSpPr>
        <p:spPr bwMode="auto">
          <a:xfrm>
            <a:off x="377825" y="1519238"/>
            <a:ext cx="2705100" cy="5043487"/>
          </a:xfrm>
          <a:prstGeom prst="roundRect">
            <a:avLst>
              <a:gd name="adj" fmla="val 9227"/>
            </a:avLst>
          </a:prstGeom>
          <a:noFill/>
          <a:ln w="38100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726" name="Text Box 14"/>
          <p:cNvSpPr txBox="1">
            <a:spLocks noChangeArrowheads="1"/>
          </p:cNvSpPr>
          <p:nvPr/>
        </p:nvSpPr>
        <p:spPr bwMode="auto">
          <a:xfrm>
            <a:off x="674688" y="4775200"/>
            <a:ext cx="500062" cy="27622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r>
              <a:rPr lang="en-GB" altLang="zh-CN" sz="1200">
                <a:solidFill>
                  <a:schemeClr val="bg2"/>
                </a:solidFill>
              </a:rPr>
              <a:t>STO</a:t>
            </a:r>
          </a:p>
        </p:txBody>
      </p:sp>
      <p:sp>
        <p:nvSpPr>
          <p:cNvPr id="30727" name="Text Box 15"/>
          <p:cNvSpPr txBox="1">
            <a:spLocks noChangeArrowheads="1"/>
          </p:cNvSpPr>
          <p:nvPr/>
        </p:nvSpPr>
        <p:spPr bwMode="auto">
          <a:xfrm>
            <a:off x="1984375" y="4802188"/>
            <a:ext cx="492125" cy="27622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pPr algn="ctr"/>
            <a:r>
              <a:rPr lang="en-GB" altLang="zh-CN" sz="1200">
                <a:solidFill>
                  <a:schemeClr val="bg2"/>
                </a:solidFill>
              </a:rPr>
              <a:t>STU</a:t>
            </a:r>
          </a:p>
        </p:txBody>
      </p:sp>
      <p:sp>
        <p:nvSpPr>
          <p:cNvPr id="30728" name="Text Box 22"/>
          <p:cNvSpPr txBox="1">
            <a:spLocks noChangeArrowheads="1"/>
          </p:cNvSpPr>
          <p:nvPr/>
        </p:nvSpPr>
        <p:spPr bwMode="auto">
          <a:xfrm>
            <a:off x="681038" y="3106738"/>
            <a:ext cx="757237" cy="27622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pPr algn="ctr"/>
            <a:r>
              <a:rPr lang="en-GB" altLang="zh-CN" sz="1200">
                <a:solidFill>
                  <a:schemeClr val="bg2"/>
                </a:solidFill>
              </a:rPr>
              <a:t>XBTN/R</a:t>
            </a:r>
          </a:p>
        </p:txBody>
      </p:sp>
      <p:sp>
        <p:nvSpPr>
          <p:cNvPr id="30729" name="AutoShape 28"/>
          <p:cNvSpPr>
            <a:spLocks noChangeArrowheads="1"/>
          </p:cNvSpPr>
          <p:nvPr/>
        </p:nvSpPr>
        <p:spPr bwMode="auto">
          <a:xfrm>
            <a:off x="3235325" y="1519238"/>
            <a:ext cx="2705100" cy="5043487"/>
          </a:xfrm>
          <a:prstGeom prst="roundRect">
            <a:avLst>
              <a:gd name="adj" fmla="val 9227"/>
            </a:avLst>
          </a:prstGeom>
          <a:noFill/>
          <a:ln w="38100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730" name="AutoShape 29"/>
          <p:cNvSpPr>
            <a:spLocks noChangeArrowheads="1"/>
          </p:cNvSpPr>
          <p:nvPr/>
        </p:nvSpPr>
        <p:spPr bwMode="auto">
          <a:xfrm>
            <a:off x="6080125" y="1519238"/>
            <a:ext cx="2705100" cy="5043487"/>
          </a:xfrm>
          <a:prstGeom prst="roundRect">
            <a:avLst>
              <a:gd name="adj" fmla="val 9227"/>
            </a:avLst>
          </a:prstGeom>
          <a:noFill/>
          <a:ln w="38100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30731" name="Picture 3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5475" y="2278063"/>
            <a:ext cx="985838" cy="81597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</p:pic>
      <p:pic>
        <p:nvPicPr>
          <p:cNvPr id="30732" name="Picture 3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866900" y="2370138"/>
            <a:ext cx="784225" cy="6731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</p:pic>
      <p:sp>
        <p:nvSpPr>
          <p:cNvPr id="30733" name="Text Box 37"/>
          <p:cNvSpPr txBox="1">
            <a:spLocks noChangeArrowheads="1"/>
          </p:cNvSpPr>
          <p:nvPr/>
        </p:nvSpPr>
        <p:spPr bwMode="auto">
          <a:xfrm>
            <a:off x="1870075" y="3106738"/>
            <a:ext cx="741363" cy="27622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pPr algn="ctr"/>
            <a:r>
              <a:rPr lang="en-GB" altLang="zh-CN" sz="1200">
                <a:solidFill>
                  <a:schemeClr val="bg2"/>
                </a:solidFill>
              </a:rPr>
              <a:t>XBT RT</a:t>
            </a:r>
          </a:p>
        </p:txBody>
      </p:sp>
      <p:pic>
        <p:nvPicPr>
          <p:cNvPr id="30734" name="Picture 39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7" cstate="print"/>
          <a:srcRect/>
          <a:stretch>
            <a:fillRect/>
          </a:stretch>
        </p:blipFill>
        <p:spPr>
          <a:xfrm>
            <a:off x="1747838" y="3919538"/>
            <a:ext cx="1057275" cy="763587"/>
          </a:xfrm>
          <a:noFill/>
        </p:spPr>
      </p:pic>
      <p:pic>
        <p:nvPicPr>
          <p:cNvPr id="30735" name="Picture 40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60388" y="3968750"/>
            <a:ext cx="849312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36" name="Picture 41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413125" y="1733550"/>
            <a:ext cx="760413" cy="671513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</p:pic>
      <p:sp>
        <p:nvSpPr>
          <p:cNvPr id="30737" name="Text Box 42"/>
          <p:cNvSpPr txBox="1">
            <a:spLocks noChangeArrowheads="1"/>
          </p:cNvSpPr>
          <p:nvPr/>
        </p:nvSpPr>
        <p:spPr bwMode="auto">
          <a:xfrm>
            <a:off x="3445197" y="2576711"/>
            <a:ext cx="766763" cy="27622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pPr algn="ctr"/>
            <a:r>
              <a:rPr lang="en-GB" altLang="zh-CN" sz="1200" dirty="0">
                <a:solidFill>
                  <a:schemeClr val="bg2"/>
                </a:solidFill>
              </a:rPr>
              <a:t>XBT GH</a:t>
            </a:r>
          </a:p>
        </p:txBody>
      </p:sp>
      <p:sp>
        <p:nvSpPr>
          <p:cNvPr id="30738" name="Text Box 43"/>
          <p:cNvSpPr txBox="1">
            <a:spLocks noChangeArrowheads="1"/>
          </p:cNvSpPr>
          <p:nvPr/>
        </p:nvSpPr>
        <p:spPr bwMode="auto">
          <a:xfrm>
            <a:off x="923925" y="1547813"/>
            <a:ext cx="1544638" cy="646112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pPr algn="l"/>
            <a:r>
              <a:rPr lang="en-US" altLang="zh-CN" sz="1800" b="0">
                <a:solidFill>
                  <a:srgbClr val="E47F00"/>
                </a:solidFill>
              </a:rPr>
              <a:t>Keyboard &amp; </a:t>
            </a:r>
          </a:p>
          <a:p>
            <a:pPr algn="l"/>
            <a:r>
              <a:rPr lang="en-US" altLang="zh-CN" sz="1800" b="0">
                <a:solidFill>
                  <a:srgbClr val="E47F00"/>
                </a:solidFill>
              </a:rPr>
              <a:t>Semi-graphic</a:t>
            </a:r>
          </a:p>
        </p:txBody>
      </p:sp>
      <p:sp>
        <p:nvSpPr>
          <p:cNvPr id="30739" name="Text Box 44"/>
          <p:cNvSpPr txBox="1">
            <a:spLocks noChangeArrowheads="1"/>
          </p:cNvSpPr>
          <p:nvPr/>
        </p:nvSpPr>
        <p:spPr bwMode="auto">
          <a:xfrm>
            <a:off x="695325" y="3440113"/>
            <a:ext cx="1890713" cy="369887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pPr algn="l"/>
            <a:r>
              <a:rPr lang="en-US" altLang="zh-CN" sz="1800" b="0">
                <a:solidFill>
                  <a:srgbClr val="E47F00"/>
                </a:solidFill>
              </a:rPr>
              <a:t>Touch &amp; Graphic</a:t>
            </a:r>
          </a:p>
        </p:txBody>
      </p:sp>
      <p:pic>
        <p:nvPicPr>
          <p:cNvPr id="30740" name="Picture 48" descr="HMIGXO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1206500" y="5114925"/>
            <a:ext cx="777875" cy="79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41" name="Text Box 49"/>
          <p:cNvSpPr txBox="1">
            <a:spLocks noChangeArrowheads="1"/>
          </p:cNvSpPr>
          <p:nvPr/>
        </p:nvSpPr>
        <p:spPr bwMode="auto">
          <a:xfrm>
            <a:off x="921727" y="5880100"/>
            <a:ext cx="1242648" cy="46166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pPr algn="ctr"/>
            <a:r>
              <a:rPr lang="en-GB" altLang="zh-CN" sz="1200" dirty="0" smtClean="0">
                <a:solidFill>
                  <a:schemeClr val="bg2"/>
                </a:solidFill>
              </a:rPr>
              <a:t>GXU</a:t>
            </a:r>
            <a:endParaRPr lang="en-GB" altLang="zh-CN" sz="1200" dirty="0">
              <a:solidFill>
                <a:schemeClr val="bg2"/>
              </a:solidFill>
            </a:endParaRPr>
          </a:p>
          <a:p>
            <a:pPr algn="ctr"/>
            <a:r>
              <a:rPr lang="en-GB" altLang="zh-CN" sz="1200" b="0" dirty="0">
                <a:solidFill>
                  <a:schemeClr val="bg2"/>
                </a:solidFill>
              </a:rPr>
              <a:t> (New </a:t>
            </a:r>
            <a:r>
              <a:rPr lang="en-GB" altLang="zh-CN" sz="1200" b="0" dirty="0" err="1" smtClean="0">
                <a:solidFill>
                  <a:schemeClr val="bg2"/>
                </a:solidFill>
              </a:rPr>
              <a:t>Econom</a:t>
            </a:r>
            <a:r>
              <a:rPr lang="en-GB" altLang="zh-CN" sz="1200" b="0" dirty="0" smtClean="0">
                <a:solidFill>
                  <a:schemeClr val="bg2"/>
                </a:solidFill>
              </a:rPr>
              <a:t>)</a:t>
            </a:r>
            <a:endParaRPr lang="en-GB" altLang="zh-CN" sz="1200" b="0" dirty="0">
              <a:solidFill>
                <a:schemeClr val="bg2"/>
              </a:solidFill>
            </a:endParaRPr>
          </a:p>
        </p:txBody>
      </p:sp>
      <p:pic>
        <p:nvPicPr>
          <p:cNvPr id="30746" name="Picture 55" descr="magelis-xbtgk-couvrvb-main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4632325" y="1592796"/>
            <a:ext cx="1174750" cy="1150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47" name="Text Box 56"/>
          <p:cNvSpPr txBox="1">
            <a:spLocks noChangeArrowheads="1"/>
          </p:cNvSpPr>
          <p:nvPr/>
        </p:nvSpPr>
        <p:spPr bwMode="auto">
          <a:xfrm>
            <a:off x="4816475" y="2564904"/>
            <a:ext cx="766763" cy="27622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pPr algn="ctr"/>
            <a:r>
              <a:rPr lang="en-GB" altLang="zh-CN" sz="1200" dirty="0">
                <a:solidFill>
                  <a:schemeClr val="bg2"/>
                </a:solidFill>
              </a:rPr>
              <a:t>XBT GK</a:t>
            </a:r>
          </a:p>
        </p:txBody>
      </p:sp>
      <p:pic>
        <p:nvPicPr>
          <p:cNvPr id="30748" name="Picture 58" descr="magelis-compact-ipc-main030709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6203950" y="1751013"/>
            <a:ext cx="1138238" cy="73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49" name="Text Box 59"/>
          <p:cNvSpPr txBox="1">
            <a:spLocks noChangeArrowheads="1"/>
          </p:cNvSpPr>
          <p:nvPr/>
        </p:nvSpPr>
        <p:spPr bwMode="auto">
          <a:xfrm>
            <a:off x="6159500" y="2497138"/>
            <a:ext cx="1141413" cy="27622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pPr algn="ctr"/>
            <a:r>
              <a:rPr lang="en-GB" altLang="zh-CN" sz="1200">
                <a:solidFill>
                  <a:schemeClr val="bg2"/>
                </a:solidFill>
              </a:rPr>
              <a:t>Compact iPC</a:t>
            </a:r>
          </a:p>
        </p:txBody>
      </p:sp>
      <p:pic>
        <p:nvPicPr>
          <p:cNvPr id="30750" name="Picture 63" descr="magelis-id-display-main030709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7512050" y="1766888"/>
            <a:ext cx="1181100" cy="78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1" name="Text Box 64"/>
          <p:cNvSpPr txBox="1">
            <a:spLocks noChangeArrowheads="1"/>
          </p:cNvSpPr>
          <p:nvPr/>
        </p:nvSpPr>
        <p:spPr bwMode="auto">
          <a:xfrm>
            <a:off x="7656513" y="2497138"/>
            <a:ext cx="774700" cy="27622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pPr algn="ctr"/>
            <a:r>
              <a:rPr lang="en-GB" altLang="zh-CN" sz="1200">
                <a:solidFill>
                  <a:schemeClr val="bg2"/>
                </a:solidFill>
              </a:rPr>
              <a:t>iDisplay</a:t>
            </a:r>
          </a:p>
        </p:txBody>
      </p:sp>
      <p:sp>
        <p:nvSpPr>
          <p:cNvPr id="30753" name="Text Box 67"/>
          <p:cNvSpPr txBox="1">
            <a:spLocks noChangeArrowheads="1"/>
          </p:cNvSpPr>
          <p:nvPr/>
        </p:nvSpPr>
        <p:spPr bwMode="auto">
          <a:xfrm>
            <a:off x="6912260" y="4438853"/>
            <a:ext cx="1378904" cy="646331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pPr algn="ctr"/>
            <a:r>
              <a:rPr lang="en-GB" altLang="zh-CN" sz="1200" dirty="0" smtClean="0">
                <a:solidFill>
                  <a:schemeClr val="bg2"/>
                </a:solidFill>
              </a:rPr>
              <a:t>New S-Panel PC </a:t>
            </a:r>
          </a:p>
          <a:p>
            <a:pPr algn="ctr"/>
            <a:r>
              <a:rPr lang="en-GB" altLang="zh-CN" sz="1200" dirty="0" smtClean="0"/>
              <a:t>New </a:t>
            </a:r>
            <a:r>
              <a:rPr lang="en-GB" altLang="zh-CN" sz="1200" dirty="0" smtClean="0">
                <a:solidFill>
                  <a:schemeClr val="bg2"/>
                </a:solidFill>
              </a:rPr>
              <a:t>S-Box PC</a:t>
            </a:r>
          </a:p>
          <a:p>
            <a:pPr algn="ctr"/>
            <a:r>
              <a:rPr lang="en-GB" altLang="zh-CN" sz="1200" dirty="0" smtClean="0"/>
              <a:t>New Rack PC</a:t>
            </a:r>
            <a:endParaRPr lang="en-GB" altLang="zh-CN" sz="1200" dirty="0">
              <a:solidFill>
                <a:schemeClr val="bg2"/>
              </a:solidFill>
            </a:endParaRPr>
          </a:p>
        </p:txBody>
      </p:sp>
      <p:sp>
        <p:nvSpPr>
          <p:cNvPr id="30756" name="Rectangle 79"/>
          <p:cNvSpPr>
            <a:spLocks noChangeArrowheads="1"/>
          </p:cNvSpPr>
          <p:nvPr/>
        </p:nvSpPr>
        <p:spPr bwMode="auto">
          <a:xfrm>
            <a:off x="0" y="0"/>
            <a:ext cx="9144000" cy="469900"/>
          </a:xfrm>
          <a:prstGeom prst="rect">
            <a:avLst/>
          </a:prstGeom>
          <a:solidFill>
            <a:srgbClr val="E47F00"/>
          </a:solidFill>
          <a:ln w="28575" algn="ctr">
            <a:solidFill>
              <a:srgbClr val="E47F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757" name="Rectangle 80"/>
          <p:cNvSpPr>
            <a:spLocks noChangeArrowheads="1"/>
          </p:cNvSpPr>
          <p:nvPr/>
        </p:nvSpPr>
        <p:spPr bwMode="auto">
          <a:xfrm>
            <a:off x="1219200" y="176883"/>
            <a:ext cx="7391400" cy="731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10800" rIns="0" bIns="10800" anchor="ctr"/>
          <a:lstStyle/>
          <a:p>
            <a:pPr algn="l"/>
            <a:r>
              <a:rPr lang="en-US" altLang="zh-CN" b="0" dirty="0"/>
              <a:t/>
            </a:r>
            <a:br>
              <a:rPr lang="en-US" altLang="zh-CN" b="0" dirty="0"/>
            </a:br>
            <a:r>
              <a:rPr lang="ru-RU" altLang="zh-CN" dirty="0" smtClean="0">
                <a:solidFill>
                  <a:srgbClr val="E47F00"/>
                </a:solidFill>
              </a:rPr>
              <a:t>П</a:t>
            </a:r>
            <a:r>
              <a:rPr lang="ru-RU" altLang="zh-CN" b="0" dirty="0" smtClean="0">
                <a:solidFill>
                  <a:srgbClr val="E47F00"/>
                </a:solidFill>
              </a:rPr>
              <a:t>олное предложение </a:t>
            </a:r>
            <a:r>
              <a:rPr lang="en-US" altLang="zh-CN" b="0" dirty="0" smtClean="0">
                <a:solidFill>
                  <a:srgbClr val="E47F00"/>
                </a:solidFill>
              </a:rPr>
              <a:t>HMI </a:t>
            </a:r>
            <a:r>
              <a:rPr lang="en-US" altLang="zh-CN" b="0" dirty="0">
                <a:solidFill>
                  <a:srgbClr val="E47F00"/>
                </a:solidFill>
              </a:rPr>
              <a:t>Schneider </a:t>
            </a:r>
            <a:r>
              <a:rPr lang="en-US" altLang="zh-CN" b="0" dirty="0" smtClean="0">
                <a:solidFill>
                  <a:srgbClr val="E47F00"/>
                </a:solidFill>
              </a:rPr>
              <a:t>- </a:t>
            </a:r>
            <a:r>
              <a:rPr lang="en-US" altLang="zh-CN" b="0" dirty="0" err="1">
                <a:solidFill>
                  <a:srgbClr val="E47F00"/>
                </a:solidFill>
              </a:rPr>
              <a:t>Magelis</a:t>
            </a:r>
            <a:endParaRPr lang="en-US" b="0" dirty="0">
              <a:solidFill>
                <a:srgbClr val="E47F00"/>
              </a:solidFill>
            </a:endParaRPr>
          </a:p>
        </p:txBody>
      </p:sp>
      <p:sp>
        <p:nvSpPr>
          <p:cNvPr id="30760" name="Text Box 86"/>
          <p:cNvSpPr txBox="1">
            <a:spLocks noChangeArrowheads="1"/>
          </p:cNvSpPr>
          <p:nvPr/>
        </p:nvSpPr>
        <p:spPr bwMode="auto">
          <a:xfrm>
            <a:off x="4383029" y="5421027"/>
            <a:ext cx="510076" cy="276999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pPr algn="ctr"/>
            <a:r>
              <a:rPr lang="en-GB" altLang="zh-CN" sz="1200" dirty="0" smtClean="0">
                <a:solidFill>
                  <a:schemeClr val="bg2"/>
                </a:solidFill>
              </a:rPr>
              <a:t>GTU</a:t>
            </a:r>
            <a:endParaRPr lang="en-GB" altLang="zh-CN" sz="1200" dirty="0">
              <a:solidFill>
                <a:schemeClr val="bg2"/>
              </a:solidFill>
            </a:endParaRPr>
          </a:p>
        </p:txBody>
      </p:sp>
      <p:sp>
        <p:nvSpPr>
          <p:cNvPr id="30763" name="Freeform 99"/>
          <p:cNvSpPr>
            <a:spLocks/>
          </p:cNvSpPr>
          <p:nvPr/>
        </p:nvSpPr>
        <p:spPr bwMode="auto">
          <a:xfrm>
            <a:off x="8274050" y="3435350"/>
            <a:ext cx="195263" cy="187325"/>
          </a:xfrm>
          <a:custGeom>
            <a:avLst/>
            <a:gdLst>
              <a:gd name="T0" fmla="*/ 2147483647 w 194"/>
              <a:gd name="T1" fmla="*/ 2147483647 h 184"/>
              <a:gd name="T2" fmla="*/ 2147483647 w 194"/>
              <a:gd name="T3" fmla="*/ 2147483647 h 184"/>
              <a:gd name="T4" fmla="*/ 2147483647 w 194"/>
              <a:gd name="T5" fmla="*/ 0 h 184"/>
              <a:gd name="T6" fmla="*/ 2147483647 w 194"/>
              <a:gd name="T7" fmla="*/ 0 h 184"/>
              <a:gd name="T8" fmla="*/ 2147483647 w 194"/>
              <a:gd name="T9" fmla="*/ 2147483647 h 184"/>
              <a:gd name="T10" fmla="*/ 2147483647 w 194"/>
              <a:gd name="T11" fmla="*/ 2147483647 h 184"/>
              <a:gd name="T12" fmla="*/ 2147483647 w 194"/>
              <a:gd name="T13" fmla="*/ 2147483647 h 184"/>
              <a:gd name="T14" fmla="*/ 2147483647 w 194"/>
              <a:gd name="T15" fmla="*/ 2147483647 h 184"/>
              <a:gd name="T16" fmla="*/ 2147483647 w 194"/>
              <a:gd name="T17" fmla="*/ 2147483647 h 184"/>
              <a:gd name="T18" fmla="*/ 2147483647 w 194"/>
              <a:gd name="T19" fmla="*/ 2147483647 h 184"/>
              <a:gd name="T20" fmla="*/ 2147483647 w 194"/>
              <a:gd name="T21" fmla="*/ 2147483647 h 184"/>
              <a:gd name="T22" fmla="*/ 2147483647 w 194"/>
              <a:gd name="T23" fmla="*/ 2147483647 h 184"/>
              <a:gd name="T24" fmla="*/ 2147483647 w 194"/>
              <a:gd name="T25" fmla="*/ 2147483647 h 184"/>
              <a:gd name="T26" fmla="*/ 2147483647 w 194"/>
              <a:gd name="T27" fmla="*/ 2147483647 h 184"/>
              <a:gd name="T28" fmla="*/ 2147483647 w 194"/>
              <a:gd name="T29" fmla="*/ 2147483647 h 184"/>
              <a:gd name="T30" fmla="*/ 2147483647 w 194"/>
              <a:gd name="T31" fmla="*/ 2147483647 h 184"/>
              <a:gd name="T32" fmla="*/ 2147483647 w 194"/>
              <a:gd name="T33" fmla="*/ 2147483647 h 184"/>
              <a:gd name="T34" fmla="*/ 2147483647 w 194"/>
              <a:gd name="T35" fmla="*/ 2147483647 h 184"/>
              <a:gd name="T36" fmla="*/ 2147483647 w 194"/>
              <a:gd name="T37" fmla="*/ 2147483647 h 184"/>
              <a:gd name="T38" fmla="*/ 2147483647 w 194"/>
              <a:gd name="T39" fmla="*/ 2147483647 h 184"/>
              <a:gd name="T40" fmla="*/ 2147483647 w 194"/>
              <a:gd name="T41" fmla="*/ 2147483647 h 184"/>
              <a:gd name="T42" fmla="*/ 2147483647 w 194"/>
              <a:gd name="T43" fmla="*/ 2147483647 h 184"/>
              <a:gd name="T44" fmla="*/ 2147483647 w 194"/>
              <a:gd name="T45" fmla="*/ 2147483647 h 184"/>
              <a:gd name="T46" fmla="*/ 2147483647 w 194"/>
              <a:gd name="T47" fmla="*/ 2147483647 h 184"/>
              <a:gd name="T48" fmla="*/ 2147483647 w 194"/>
              <a:gd name="T49" fmla="*/ 2147483647 h 184"/>
              <a:gd name="T50" fmla="*/ 2147483647 w 194"/>
              <a:gd name="T51" fmla="*/ 2147483647 h 184"/>
              <a:gd name="T52" fmla="*/ 2147483647 w 194"/>
              <a:gd name="T53" fmla="*/ 2147483647 h 184"/>
              <a:gd name="T54" fmla="*/ 2147483647 w 194"/>
              <a:gd name="T55" fmla="*/ 2147483647 h 184"/>
              <a:gd name="T56" fmla="*/ 2147483647 w 194"/>
              <a:gd name="T57" fmla="*/ 2147483647 h 184"/>
              <a:gd name="T58" fmla="*/ 2147483647 w 194"/>
              <a:gd name="T59" fmla="*/ 2147483647 h 184"/>
              <a:gd name="T60" fmla="*/ 2147483647 w 194"/>
              <a:gd name="T61" fmla="*/ 2147483647 h 184"/>
              <a:gd name="T62" fmla="*/ 2147483647 w 194"/>
              <a:gd name="T63" fmla="*/ 2147483647 h 184"/>
              <a:gd name="T64" fmla="*/ 2147483647 w 194"/>
              <a:gd name="T65" fmla="*/ 2147483647 h 184"/>
              <a:gd name="T66" fmla="*/ 2147483647 w 194"/>
              <a:gd name="T67" fmla="*/ 2147483647 h 184"/>
              <a:gd name="T68" fmla="*/ 2147483647 w 194"/>
              <a:gd name="T69" fmla="*/ 2147483647 h 184"/>
              <a:gd name="T70" fmla="*/ 2147483647 w 194"/>
              <a:gd name="T71" fmla="*/ 2147483647 h 184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194"/>
              <a:gd name="T109" fmla="*/ 0 h 184"/>
              <a:gd name="T110" fmla="*/ 194 w 194"/>
              <a:gd name="T111" fmla="*/ 184 h 184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194" h="184">
                <a:moveTo>
                  <a:pt x="77" y="20"/>
                </a:moveTo>
                <a:cubicBezTo>
                  <a:pt x="78" y="11"/>
                  <a:pt x="80" y="6"/>
                  <a:pt x="83" y="4"/>
                </a:cubicBezTo>
                <a:cubicBezTo>
                  <a:pt x="86" y="1"/>
                  <a:pt x="91" y="0"/>
                  <a:pt x="96" y="0"/>
                </a:cubicBezTo>
                <a:cubicBezTo>
                  <a:pt x="99" y="0"/>
                  <a:pt x="99" y="0"/>
                  <a:pt x="99" y="0"/>
                </a:cubicBezTo>
                <a:cubicBezTo>
                  <a:pt x="104" y="0"/>
                  <a:pt x="108" y="1"/>
                  <a:pt x="112" y="4"/>
                </a:cubicBezTo>
                <a:cubicBezTo>
                  <a:pt x="115" y="6"/>
                  <a:pt x="117" y="11"/>
                  <a:pt x="118" y="20"/>
                </a:cubicBezTo>
                <a:cubicBezTo>
                  <a:pt x="122" y="62"/>
                  <a:pt x="122" y="62"/>
                  <a:pt x="122" y="62"/>
                </a:cubicBezTo>
                <a:cubicBezTo>
                  <a:pt x="166" y="53"/>
                  <a:pt x="166" y="53"/>
                  <a:pt x="166" y="53"/>
                </a:cubicBezTo>
                <a:cubicBezTo>
                  <a:pt x="174" y="52"/>
                  <a:pt x="180" y="52"/>
                  <a:pt x="183" y="55"/>
                </a:cubicBezTo>
                <a:cubicBezTo>
                  <a:pt x="187" y="57"/>
                  <a:pt x="190" y="61"/>
                  <a:pt x="191" y="66"/>
                </a:cubicBezTo>
                <a:cubicBezTo>
                  <a:pt x="192" y="68"/>
                  <a:pt x="192" y="68"/>
                  <a:pt x="192" y="68"/>
                </a:cubicBezTo>
                <a:cubicBezTo>
                  <a:pt x="194" y="74"/>
                  <a:pt x="194" y="78"/>
                  <a:pt x="192" y="82"/>
                </a:cubicBezTo>
                <a:cubicBezTo>
                  <a:pt x="191" y="86"/>
                  <a:pt x="187" y="89"/>
                  <a:pt x="180" y="93"/>
                </a:cubicBezTo>
                <a:cubicBezTo>
                  <a:pt x="139" y="111"/>
                  <a:pt x="139" y="111"/>
                  <a:pt x="139" y="111"/>
                </a:cubicBezTo>
                <a:cubicBezTo>
                  <a:pt x="162" y="151"/>
                  <a:pt x="162" y="151"/>
                  <a:pt x="162" y="151"/>
                </a:cubicBezTo>
                <a:cubicBezTo>
                  <a:pt x="166" y="158"/>
                  <a:pt x="167" y="164"/>
                  <a:pt x="166" y="168"/>
                </a:cubicBezTo>
                <a:cubicBezTo>
                  <a:pt x="164" y="172"/>
                  <a:pt x="161" y="176"/>
                  <a:pt x="157" y="179"/>
                </a:cubicBezTo>
                <a:cubicBezTo>
                  <a:pt x="156" y="180"/>
                  <a:pt x="156" y="180"/>
                  <a:pt x="156" y="180"/>
                </a:cubicBezTo>
                <a:cubicBezTo>
                  <a:pt x="152" y="182"/>
                  <a:pt x="148" y="184"/>
                  <a:pt x="144" y="184"/>
                </a:cubicBezTo>
                <a:cubicBezTo>
                  <a:pt x="139" y="184"/>
                  <a:pt x="134" y="181"/>
                  <a:pt x="129" y="175"/>
                </a:cubicBezTo>
                <a:cubicBezTo>
                  <a:pt x="97" y="141"/>
                  <a:pt x="97" y="141"/>
                  <a:pt x="97" y="141"/>
                </a:cubicBezTo>
                <a:cubicBezTo>
                  <a:pt x="65" y="175"/>
                  <a:pt x="65" y="175"/>
                  <a:pt x="65" y="175"/>
                </a:cubicBezTo>
                <a:cubicBezTo>
                  <a:pt x="60" y="181"/>
                  <a:pt x="55" y="184"/>
                  <a:pt x="51" y="184"/>
                </a:cubicBezTo>
                <a:cubicBezTo>
                  <a:pt x="47" y="184"/>
                  <a:pt x="43" y="182"/>
                  <a:pt x="38" y="180"/>
                </a:cubicBezTo>
                <a:cubicBezTo>
                  <a:pt x="36" y="179"/>
                  <a:pt x="36" y="179"/>
                  <a:pt x="36" y="179"/>
                </a:cubicBezTo>
                <a:cubicBezTo>
                  <a:pt x="32" y="176"/>
                  <a:pt x="29" y="172"/>
                  <a:pt x="28" y="168"/>
                </a:cubicBezTo>
                <a:cubicBezTo>
                  <a:pt x="27" y="164"/>
                  <a:pt x="28" y="158"/>
                  <a:pt x="32" y="151"/>
                </a:cubicBezTo>
                <a:cubicBezTo>
                  <a:pt x="54" y="111"/>
                  <a:pt x="54" y="111"/>
                  <a:pt x="54" y="111"/>
                </a:cubicBezTo>
                <a:cubicBezTo>
                  <a:pt x="14" y="93"/>
                  <a:pt x="14" y="93"/>
                  <a:pt x="14" y="93"/>
                </a:cubicBezTo>
                <a:cubicBezTo>
                  <a:pt x="7" y="89"/>
                  <a:pt x="3" y="86"/>
                  <a:pt x="2" y="82"/>
                </a:cubicBezTo>
                <a:cubicBezTo>
                  <a:pt x="0" y="79"/>
                  <a:pt x="0" y="74"/>
                  <a:pt x="2" y="68"/>
                </a:cubicBezTo>
                <a:cubicBezTo>
                  <a:pt x="3" y="66"/>
                  <a:pt x="3" y="66"/>
                  <a:pt x="3" y="66"/>
                </a:cubicBezTo>
                <a:cubicBezTo>
                  <a:pt x="4" y="60"/>
                  <a:pt x="7" y="56"/>
                  <a:pt x="10" y="54"/>
                </a:cubicBezTo>
                <a:cubicBezTo>
                  <a:pt x="14" y="52"/>
                  <a:pt x="19" y="52"/>
                  <a:pt x="27" y="53"/>
                </a:cubicBezTo>
                <a:cubicBezTo>
                  <a:pt x="72" y="62"/>
                  <a:pt x="72" y="62"/>
                  <a:pt x="72" y="62"/>
                </a:cubicBezTo>
                <a:lnTo>
                  <a:pt x="77" y="20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0765" name="Freeform 99"/>
          <p:cNvSpPr>
            <a:spLocks/>
          </p:cNvSpPr>
          <p:nvPr/>
        </p:nvSpPr>
        <p:spPr bwMode="auto">
          <a:xfrm>
            <a:off x="8424428" y="4005064"/>
            <a:ext cx="195263" cy="187325"/>
          </a:xfrm>
          <a:custGeom>
            <a:avLst/>
            <a:gdLst>
              <a:gd name="T0" fmla="*/ 2147483647 w 194"/>
              <a:gd name="T1" fmla="*/ 2147483647 h 184"/>
              <a:gd name="T2" fmla="*/ 2147483647 w 194"/>
              <a:gd name="T3" fmla="*/ 2147483647 h 184"/>
              <a:gd name="T4" fmla="*/ 2147483647 w 194"/>
              <a:gd name="T5" fmla="*/ 0 h 184"/>
              <a:gd name="T6" fmla="*/ 2147483647 w 194"/>
              <a:gd name="T7" fmla="*/ 0 h 184"/>
              <a:gd name="T8" fmla="*/ 2147483647 w 194"/>
              <a:gd name="T9" fmla="*/ 2147483647 h 184"/>
              <a:gd name="T10" fmla="*/ 2147483647 w 194"/>
              <a:gd name="T11" fmla="*/ 2147483647 h 184"/>
              <a:gd name="T12" fmla="*/ 2147483647 w 194"/>
              <a:gd name="T13" fmla="*/ 2147483647 h 184"/>
              <a:gd name="T14" fmla="*/ 2147483647 w 194"/>
              <a:gd name="T15" fmla="*/ 2147483647 h 184"/>
              <a:gd name="T16" fmla="*/ 2147483647 w 194"/>
              <a:gd name="T17" fmla="*/ 2147483647 h 184"/>
              <a:gd name="T18" fmla="*/ 2147483647 w 194"/>
              <a:gd name="T19" fmla="*/ 2147483647 h 184"/>
              <a:gd name="T20" fmla="*/ 2147483647 w 194"/>
              <a:gd name="T21" fmla="*/ 2147483647 h 184"/>
              <a:gd name="T22" fmla="*/ 2147483647 w 194"/>
              <a:gd name="T23" fmla="*/ 2147483647 h 184"/>
              <a:gd name="T24" fmla="*/ 2147483647 w 194"/>
              <a:gd name="T25" fmla="*/ 2147483647 h 184"/>
              <a:gd name="T26" fmla="*/ 2147483647 w 194"/>
              <a:gd name="T27" fmla="*/ 2147483647 h 184"/>
              <a:gd name="T28" fmla="*/ 2147483647 w 194"/>
              <a:gd name="T29" fmla="*/ 2147483647 h 184"/>
              <a:gd name="T30" fmla="*/ 2147483647 w 194"/>
              <a:gd name="T31" fmla="*/ 2147483647 h 184"/>
              <a:gd name="T32" fmla="*/ 2147483647 w 194"/>
              <a:gd name="T33" fmla="*/ 2147483647 h 184"/>
              <a:gd name="T34" fmla="*/ 2147483647 w 194"/>
              <a:gd name="T35" fmla="*/ 2147483647 h 184"/>
              <a:gd name="T36" fmla="*/ 2147483647 w 194"/>
              <a:gd name="T37" fmla="*/ 2147483647 h 184"/>
              <a:gd name="T38" fmla="*/ 2147483647 w 194"/>
              <a:gd name="T39" fmla="*/ 2147483647 h 184"/>
              <a:gd name="T40" fmla="*/ 2147483647 w 194"/>
              <a:gd name="T41" fmla="*/ 2147483647 h 184"/>
              <a:gd name="T42" fmla="*/ 2147483647 w 194"/>
              <a:gd name="T43" fmla="*/ 2147483647 h 184"/>
              <a:gd name="T44" fmla="*/ 2147483647 w 194"/>
              <a:gd name="T45" fmla="*/ 2147483647 h 184"/>
              <a:gd name="T46" fmla="*/ 2147483647 w 194"/>
              <a:gd name="T47" fmla="*/ 2147483647 h 184"/>
              <a:gd name="T48" fmla="*/ 2147483647 w 194"/>
              <a:gd name="T49" fmla="*/ 2147483647 h 184"/>
              <a:gd name="T50" fmla="*/ 2147483647 w 194"/>
              <a:gd name="T51" fmla="*/ 2147483647 h 184"/>
              <a:gd name="T52" fmla="*/ 2147483647 w 194"/>
              <a:gd name="T53" fmla="*/ 2147483647 h 184"/>
              <a:gd name="T54" fmla="*/ 2147483647 w 194"/>
              <a:gd name="T55" fmla="*/ 2147483647 h 184"/>
              <a:gd name="T56" fmla="*/ 2147483647 w 194"/>
              <a:gd name="T57" fmla="*/ 2147483647 h 184"/>
              <a:gd name="T58" fmla="*/ 2147483647 w 194"/>
              <a:gd name="T59" fmla="*/ 2147483647 h 184"/>
              <a:gd name="T60" fmla="*/ 2147483647 w 194"/>
              <a:gd name="T61" fmla="*/ 2147483647 h 184"/>
              <a:gd name="T62" fmla="*/ 2147483647 w 194"/>
              <a:gd name="T63" fmla="*/ 2147483647 h 184"/>
              <a:gd name="T64" fmla="*/ 2147483647 w 194"/>
              <a:gd name="T65" fmla="*/ 2147483647 h 184"/>
              <a:gd name="T66" fmla="*/ 2147483647 w 194"/>
              <a:gd name="T67" fmla="*/ 2147483647 h 184"/>
              <a:gd name="T68" fmla="*/ 2147483647 w 194"/>
              <a:gd name="T69" fmla="*/ 2147483647 h 184"/>
              <a:gd name="T70" fmla="*/ 2147483647 w 194"/>
              <a:gd name="T71" fmla="*/ 2147483647 h 184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194"/>
              <a:gd name="T109" fmla="*/ 0 h 184"/>
              <a:gd name="T110" fmla="*/ 194 w 194"/>
              <a:gd name="T111" fmla="*/ 184 h 184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194" h="184">
                <a:moveTo>
                  <a:pt x="77" y="20"/>
                </a:moveTo>
                <a:cubicBezTo>
                  <a:pt x="78" y="11"/>
                  <a:pt x="80" y="6"/>
                  <a:pt x="83" y="4"/>
                </a:cubicBezTo>
                <a:cubicBezTo>
                  <a:pt x="86" y="1"/>
                  <a:pt x="91" y="0"/>
                  <a:pt x="96" y="0"/>
                </a:cubicBezTo>
                <a:cubicBezTo>
                  <a:pt x="99" y="0"/>
                  <a:pt x="99" y="0"/>
                  <a:pt x="99" y="0"/>
                </a:cubicBezTo>
                <a:cubicBezTo>
                  <a:pt x="104" y="0"/>
                  <a:pt x="108" y="1"/>
                  <a:pt x="112" y="4"/>
                </a:cubicBezTo>
                <a:cubicBezTo>
                  <a:pt x="115" y="6"/>
                  <a:pt x="117" y="11"/>
                  <a:pt x="118" y="20"/>
                </a:cubicBezTo>
                <a:cubicBezTo>
                  <a:pt x="122" y="62"/>
                  <a:pt x="122" y="62"/>
                  <a:pt x="122" y="62"/>
                </a:cubicBezTo>
                <a:cubicBezTo>
                  <a:pt x="166" y="53"/>
                  <a:pt x="166" y="53"/>
                  <a:pt x="166" y="53"/>
                </a:cubicBezTo>
                <a:cubicBezTo>
                  <a:pt x="174" y="52"/>
                  <a:pt x="180" y="52"/>
                  <a:pt x="183" y="55"/>
                </a:cubicBezTo>
                <a:cubicBezTo>
                  <a:pt x="187" y="57"/>
                  <a:pt x="190" y="61"/>
                  <a:pt x="191" y="66"/>
                </a:cubicBezTo>
                <a:cubicBezTo>
                  <a:pt x="192" y="68"/>
                  <a:pt x="192" y="68"/>
                  <a:pt x="192" y="68"/>
                </a:cubicBezTo>
                <a:cubicBezTo>
                  <a:pt x="194" y="74"/>
                  <a:pt x="194" y="78"/>
                  <a:pt x="192" y="82"/>
                </a:cubicBezTo>
                <a:cubicBezTo>
                  <a:pt x="191" y="86"/>
                  <a:pt x="187" y="89"/>
                  <a:pt x="180" y="93"/>
                </a:cubicBezTo>
                <a:cubicBezTo>
                  <a:pt x="139" y="111"/>
                  <a:pt x="139" y="111"/>
                  <a:pt x="139" y="111"/>
                </a:cubicBezTo>
                <a:cubicBezTo>
                  <a:pt x="162" y="151"/>
                  <a:pt x="162" y="151"/>
                  <a:pt x="162" y="151"/>
                </a:cubicBezTo>
                <a:cubicBezTo>
                  <a:pt x="166" y="158"/>
                  <a:pt x="167" y="164"/>
                  <a:pt x="166" y="168"/>
                </a:cubicBezTo>
                <a:cubicBezTo>
                  <a:pt x="164" y="172"/>
                  <a:pt x="161" y="176"/>
                  <a:pt x="157" y="179"/>
                </a:cubicBezTo>
                <a:cubicBezTo>
                  <a:pt x="156" y="180"/>
                  <a:pt x="156" y="180"/>
                  <a:pt x="156" y="180"/>
                </a:cubicBezTo>
                <a:cubicBezTo>
                  <a:pt x="152" y="182"/>
                  <a:pt x="148" y="184"/>
                  <a:pt x="144" y="184"/>
                </a:cubicBezTo>
                <a:cubicBezTo>
                  <a:pt x="139" y="184"/>
                  <a:pt x="134" y="181"/>
                  <a:pt x="129" y="175"/>
                </a:cubicBezTo>
                <a:cubicBezTo>
                  <a:pt x="97" y="141"/>
                  <a:pt x="97" y="141"/>
                  <a:pt x="97" y="141"/>
                </a:cubicBezTo>
                <a:cubicBezTo>
                  <a:pt x="65" y="175"/>
                  <a:pt x="65" y="175"/>
                  <a:pt x="65" y="175"/>
                </a:cubicBezTo>
                <a:cubicBezTo>
                  <a:pt x="60" y="181"/>
                  <a:pt x="55" y="184"/>
                  <a:pt x="51" y="184"/>
                </a:cubicBezTo>
                <a:cubicBezTo>
                  <a:pt x="47" y="184"/>
                  <a:pt x="43" y="182"/>
                  <a:pt x="38" y="180"/>
                </a:cubicBezTo>
                <a:cubicBezTo>
                  <a:pt x="36" y="179"/>
                  <a:pt x="36" y="179"/>
                  <a:pt x="36" y="179"/>
                </a:cubicBezTo>
                <a:cubicBezTo>
                  <a:pt x="32" y="176"/>
                  <a:pt x="29" y="172"/>
                  <a:pt x="28" y="168"/>
                </a:cubicBezTo>
                <a:cubicBezTo>
                  <a:pt x="27" y="164"/>
                  <a:pt x="28" y="158"/>
                  <a:pt x="32" y="151"/>
                </a:cubicBezTo>
                <a:cubicBezTo>
                  <a:pt x="54" y="111"/>
                  <a:pt x="54" y="111"/>
                  <a:pt x="54" y="111"/>
                </a:cubicBezTo>
                <a:cubicBezTo>
                  <a:pt x="14" y="93"/>
                  <a:pt x="14" y="93"/>
                  <a:pt x="14" y="93"/>
                </a:cubicBezTo>
                <a:cubicBezTo>
                  <a:pt x="7" y="89"/>
                  <a:pt x="3" y="86"/>
                  <a:pt x="2" y="82"/>
                </a:cubicBezTo>
                <a:cubicBezTo>
                  <a:pt x="0" y="79"/>
                  <a:pt x="0" y="74"/>
                  <a:pt x="2" y="68"/>
                </a:cubicBezTo>
                <a:cubicBezTo>
                  <a:pt x="3" y="66"/>
                  <a:pt x="3" y="66"/>
                  <a:pt x="3" y="66"/>
                </a:cubicBezTo>
                <a:cubicBezTo>
                  <a:pt x="4" y="60"/>
                  <a:pt x="7" y="56"/>
                  <a:pt x="10" y="54"/>
                </a:cubicBezTo>
                <a:cubicBezTo>
                  <a:pt x="14" y="52"/>
                  <a:pt x="19" y="52"/>
                  <a:pt x="27" y="53"/>
                </a:cubicBezTo>
                <a:cubicBezTo>
                  <a:pt x="72" y="62"/>
                  <a:pt x="72" y="62"/>
                  <a:pt x="72" y="62"/>
                </a:cubicBezTo>
                <a:lnTo>
                  <a:pt x="77" y="20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0767" name="Freeform 99"/>
          <p:cNvSpPr>
            <a:spLocks/>
          </p:cNvSpPr>
          <p:nvPr/>
        </p:nvSpPr>
        <p:spPr bwMode="auto">
          <a:xfrm>
            <a:off x="5544108" y="4401108"/>
            <a:ext cx="195263" cy="187325"/>
          </a:xfrm>
          <a:custGeom>
            <a:avLst/>
            <a:gdLst>
              <a:gd name="T0" fmla="*/ 2147483647 w 194"/>
              <a:gd name="T1" fmla="*/ 2147483647 h 184"/>
              <a:gd name="T2" fmla="*/ 2147483647 w 194"/>
              <a:gd name="T3" fmla="*/ 2147483647 h 184"/>
              <a:gd name="T4" fmla="*/ 2147483647 w 194"/>
              <a:gd name="T5" fmla="*/ 0 h 184"/>
              <a:gd name="T6" fmla="*/ 2147483647 w 194"/>
              <a:gd name="T7" fmla="*/ 0 h 184"/>
              <a:gd name="T8" fmla="*/ 2147483647 w 194"/>
              <a:gd name="T9" fmla="*/ 2147483647 h 184"/>
              <a:gd name="T10" fmla="*/ 2147483647 w 194"/>
              <a:gd name="T11" fmla="*/ 2147483647 h 184"/>
              <a:gd name="T12" fmla="*/ 2147483647 w 194"/>
              <a:gd name="T13" fmla="*/ 2147483647 h 184"/>
              <a:gd name="T14" fmla="*/ 2147483647 w 194"/>
              <a:gd name="T15" fmla="*/ 2147483647 h 184"/>
              <a:gd name="T16" fmla="*/ 2147483647 w 194"/>
              <a:gd name="T17" fmla="*/ 2147483647 h 184"/>
              <a:gd name="T18" fmla="*/ 2147483647 w 194"/>
              <a:gd name="T19" fmla="*/ 2147483647 h 184"/>
              <a:gd name="T20" fmla="*/ 2147483647 w 194"/>
              <a:gd name="T21" fmla="*/ 2147483647 h 184"/>
              <a:gd name="T22" fmla="*/ 2147483647 w 194"/>
              <a:gd name="T23" fmla="*/ 2147483647 h 184"/>
              <a:gd name="T24" fmla="*/ 2147483647 w 194"/>
              <a:gd name="T25" fmla="*/ 2147483647 h 184"/>
              <a:gd name="T26" fmla="*/ 2147483647 w 194"/>
              <a:gd name="T27" fmla="*/ 2147483647 h 184"/>
              <a:gd name="T28" fmla="*/ 2147483647 w 194"/>
              <a:gd name="T29" fmla="*/ 2147483647 h 184"/>
              <a:gd name="T30" fmla="*/ 2147483647 w 194"/>
              <a:gd name="T31" fmla="*/ 2147483647 h 184"/>
              <a:gd name="T32" fmla="*/ 2147483647 w 194"/>
              <a:gd name="T33" fmla="*/ 2147483647 h 184"/>
              <a:gd name="T34" fmla="*/ 2147483647 w 194"/>
              <a:gd name="T35" fmla="*/ 2147483647 h 184"/>
              <a:gd name="T36" fmla="*/ 2147483647 w 194"/>
              <a:gd name="T37" fmla="*/ 2147483647 h 184"/>
              <a:gd name="T38" fmla="*/ 2147483647 w 194"/>
              <a:gd name="T39" fmla="*/ 2147483647 h 184"/>
              <a:gd name="T40" fmla="*/ 2147483647 w 194"/>
              <a:gd name="T41" fmla="*/ 2147483647 h 184"/>
              <a:gd name="T42" fmla="*/ 2147483647 w 194"/>
              <a:gd name="T43" fmla="*/ 2147483647 h 184"/>
              <a:gd name="T44" fmla="*/ 2147483647 w 194"/>
              <a:gd name="T45" fmla="*/ 2147483647 h 184"/>
              <a:gd name="T46" fmla="*/ 2147483647 w 194"/>
              <a:gd name="T47" fmla="*/ 2147483647 h 184"/>
              <a:gd name="T48" fmla="*/ 2147483647 w 194"/>
              <a:gd name="T49" fmla="*/ 2147483647 h 184"/>
              <a:gd name="T50" fmla="*/ 2147483647 w 194"/>
              <a:gd name="T51" fmla="*/ 2147483647 h 184"/>
              <a:gd name="T52" fmla="*/ 2147483647 w 194"/>
              <a:gd name="T53" fmla="*/ 2147483647 h 184"/>
              <a:gd name="T54" fmla="*/ 2147483647 w 194"/>
              <a:gd name="T55" fmla="*/ 2147483647 h 184"/>
              <a:gd name="T56" fmla="*/ 2147483647 w 194"/>
              <a:gd name="T57" fmla="*/ 2147483647 h 184"/>
              <a:gd name="T58" fmla="*/ 2147483647 w 194"/>
              <a:gd name="T59" fmla="*/ 2147483647 h 184"/>
              <a:gd name="T60" fmla="*/ 2147483647 w 194"/>
              <a:gd name="T61" fmla="*/ 2147483647 h 184"/>
              <a:gd name="T62" fmla="*/ 2147483647 w 194"/>
              <a:gd name="T63" fmla="*/ 2147483647 h 184"/>
              <a:gd name="T64" fmla="*/ 2147483647 w 194"/>
              <a:gd name="T65" fmla="*/ 2147483647 h 184"/>
              <a:gd name="T66" fmla="*/ 2147483647 w 194"/>
              <a:gd name="T67" fmla="*/ 2147483647 h 184"/>
              <a:gd name="T68" fmla="*/ 2147483647 w 194"/>
              <a:gd name="T69" fmla="*/ 2147483647 h 184"/>
              <a:gd name="T70" fmla="*/ 2147483647 w 194"/>
              <a:gd name="T71" fmla="*/ 2147483647 h 184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194"/>
              <a:gd name="T109" fmla="*/ 0 h 184"/>
              <a:gd name="T110" fmla="*/ 194 w 194"/>
              <a:gd name="T111" fmla="*/ 184 h 184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194" h="184">
                <a:moveTo>
                  <a:pt x="77" y="20"/>
                </a:moveTo>
                <a:cubicBezTo>
                  <a:pt x="78" y="11"/>
                  <a:pt x="80" y="6"/>
                  <a:pt x="83" y="4"/>
                </a:cubicBezTo>
                <a:cubicBezTo>
                  <a:pt x="86" y="1"/>
                  <a:pt x="91" y="0"/>
                  <a:pt x="96" y="0"/>
                </a:cubicBezTo>
                <a:cubicBezTo>
                  <a:pt x="99" y="0"/>
                  <a:pt x="99" y="0"/>
                  <a:pt x="99" y="0"/>
                </a:cubicBezTo>
                <a:cubicBezTo>
                  <a:pt x="104" y="0"/>
                  <a:pt x="108" y="1"/>
                  <a:pt x="112" y="4"/>
                </a:cubicBezTo>
                <a:cubicBezTo>
                  <a:pt x="115" y="6"/>
                  <a:pt x="117" y="11"/>
                  <a:pt x="118" y="20"/>
                </a:cubicBezTo>
                <a:cubicBezTo>
                  <a:pt x="122" y="62"/>
                  <a:pt x="122" y="62"/>
                  <a:pt x="122" y="62"/>
                </a:cubicBezTo>
                <a:cubicBezTo>
                  <a:pt x="166" y="53"/>
                  <a:pt x="166" y="53"/>
                  <a:pt x="166" y="53"/>
                </a:cubicBezTo>
                <a:cubicBezTo>
                  <a:pt x="174" y="52"/>
                  <a:pt x="180" y="52"/>
                  <a:pt x="183" y="55"/>
                </a:cubicBezTo>
                <a:cubicBezTo>
                  <a:pt x="187" y="57"/>
                  <a:pt x="190" y="61"/>
                  <a:pt x="191" y="66"/>
                </a:cubicBezTo>
                <a:cubicBezTo>
                  <a:pt x="192" y="68"/>
                  <a:pt x="192" y="68"/>
                  <a:pt x="192" y="68"/>
                </a:cubicBezTo>
                <a:cubicBezTo>
                  <a:pt x="194" y="74"/>
                  <a:pt x="194" y="78"/>
                  <a:pt x="192" y="82"/>
                </a:cubicBezTo>
                <a:cubicBezTo>
                  <a:pt x="191" y="86"/>
                  <a:pt x="187" y="89"/>
                  <a:pt x="180" y="93"/>
                </a:cubicBezTo>
                <a:cubicBezTo>
                  <a:pt x="139" y="111"/>
                  <a:pt x="139" y="111"/>
                  <a:pt x="139" y="111"/>
                </a:cubicBezTo>
                <a:cubicBezTo>
                  <a:pt x="162" y="151"/>
                  <a:pt x="162" y="151"/>
                  <a:pt x="162" y="151"/>
                </a:cubicBezTo>
                <a:cubicBezTo>
                  <a:pt x="166" y="158"/>
                  <a:pt x="167" y="164"/>
                  <a:pt x="166" y="168"/>
                </a:cubicBezTo>
                <a:cubicBezTo>
                  <a:pt x="164" y="172"/>
                  <a:pt x="161" y="176"/>
                  <a:pt x="157" y="179"/>
                </a:cubicBezTo>
                <a:cubicBezTo>
                  <a:pt x="156" y="180"/>
                  <a:pt x="156" y="180"/>
                  <a:pt x="156" y="180"/>
                </a:cubicBezTo>
                <a:cubicBezTo>
                  <a:pt x="152" y="182"/>
                  <a:pt x="148" y="184"/>
                  <a:pt x="144" y="184"/>
                </a:cubicBezTo>
                <a:cubicBezTo>
                  <a:pt x="139" y="184"/>
                  <a:pt x="134" y="181"/>
                  <a:pt x="129" y="175"/>
                </a:cubicBezTo>
                <a:cubicBezTo>
                  <a:pt x="97" y="141"/>
                  <a:pt x="97" y="141"/>
                  <a:pt x="97" y="141"/>
                </a:cubicBezTo>
                <a:cubicBezTo>
                  <a:pt x="65" y="175"/>
                  <a:pt x="65" y="175"/>
                  <a:pt x="65" y="175"/>
                </a:cubicBezTo>
                <a:cubicBezTo>
                  <a:pt x="60" y="181"/>
                  <a:pt x="55" y="184"/>
                  <a:pt x="51" y="184"/>
                </a:cubicBezTo>
                <a:cubicBezTo>
                  <a:pt x="47" y="184"/>
                  <a:pt x="43" y="182"/>
                  <a:pt x="38" y="180"/>
                </a:cubicBezTo>
                <a:cubicBezTo>
                  <a:pt x="36" y="179"/>
                  <a:pt x="36" y="179"/>
                  <a:pt x="36" y="179"/>
                </a:cubicBezTo>
                <a:cubicBezTo>
                  <a:pt x="32" y="176"/>
                  <a:pt x="29" y="172"/>
                  <a:pt x="28" y="168"/>
                </a:cubicBezTo>
                <a:cubicBezTo>
                  <a:pt x="27" y="164"/>
                  <a:pt x="28" y="158"/>
                  <a:pt x="32" y="151"/>
                </a:cubicBezTo>
                <a:cubicBezTo>
                  <a:pt x="54" y="111"/>
                  <a:pt x="54" y="111"/>
                  <a:pt x="54" y="111"/>
                </a:cubicBezTo>
                <a:cubicBezTo>
                  <a:pt x="14" y="93"/>
                  <a:pt x="14" y="93"/>
                  <a:pt x="14" y="93"/>
                </a:cubicBezTo>
                <a:cubicBezTo>
                  <a:pt x="7" y="89"/>
                  <a:pt x="3" y="86"/>
                  <a:pt x="2" y="82"/>
                </a:cubicBezTo>
                <a:cubicBezTo>
                  <a:pt x="0" y="79"/>
                  <a:pt x="0" y="74"/>
                  <a:pt x="2" y="68"/>
                </a:cubicBezTo>
                <a:cubicBezTo>
                  <a:pt x="3" y="66"/>
                  <a:pt x="3" y="66"/>
                  <a:pt x="3" y="66"/>
                </a:cubicBezTo>
                <a:cubicBezTo>
                  <a:pt x="4" y="60"/>
                  <a:pt x="7" y="56"/>
                  <a:pt x="10" y="54"/>
                </a:cubicBezTo>
                <a:cubicBezTo>
                  <a:pt x="14" y="52"/>
                  <a:pt x="19" y="52"/>
                  <a:pt x="27" y="53"/>
                </a:cubicBezTo>
                <a:cubicBezTo>
                  <a:pt x="72" y="62"/>
                  <a:pt x="72" y="62"/>
                  <a:pt x="72" y="62"/>
                </a:cubicBezTo>
                <a:lnTo>
                  <a:pt x="77" y="20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0769" name="Freeform 99"/>
          <p:cNvSpPr>
            <a:spLocks/>
          </p:cNvSpPr>
          <p:nvPr/>
        </p:nvSpPr>
        <p:spPr bwMode="auto">
          <a:xfrm>
            <a:off x="6264188" y="2996952"/>
            <a:ext cx="195263" cy="187325"/>
          </a:xfrm>
          <a:custGeom>
            <a:avLst/>
            <a:gdLst>
              <a:gd name="T0" fmla="*/ 2147483647 w 194"/>
              <a:gd name="T1" fmla="*/ 2147483647 h 184"/>
              <a:gd name="T2" fmla="*/ 2147483647 w 194"/>
              <a:gd name="T3" fmla="*/ 2147483647 h 184"/>
              <a:gd name="T4" fmla="*/ 2147483647 w 194"/>
              <a:gd name="T5" fmla="*/ 0 h 184"/>
              <a:gd name="T6" fmla="*/ 2147483647 w 194"/>
              <a:gd name="T7" fmla="*/ 0 h 184"/>
              <a:gd name="T8" fmla="*/ 2147483647 w 194"/>
              <a:gd name="T9" fmla="*/ 2147483647 h 184"/>
              <a:gd name="T10" fmla="*/ 2147483647 w 194"/>
              <a:gd name="T11" fmla="*/ 2147483647 h 184"/>
              <a:gd name="T12" fmla="*/ 2147483647 w 194"/>
              <a:gd name="T13" fmla="*/ 2147483647 h 184"/>
              <a:gd name="T14" fmla="*/ 2147483647 w 194"/>
              <a:gd name="T15" fmla="*/ 2147483647 h 184"/>
              <a:gd name="T16" fmla="*/ 2147483647 w 194"/>
              <a:gd name="T17" fmla="*/ 2147483647 h 184"/>
              <a:gd name="T18" fmla="*/ 2147483647 w 194"/>
              <a:gd name="T19" fmla="*/ 2147483647 h 184"/>
              <a:gd name="T20" fmla="*/ 2147483647 w 194"/>
              <a:gd name="T21" fmla="*/ 2147483647 h 184"/>
              <a:gd name="T22" fmla="*/ 2147483647 w 194"/>
              <a:gd name="T23" fmla="*/ 2147483647 h 184"/>
              <a:gd name="T24" fmla="*/ 2147483647 w 194"/>
              <a:gd name="T25" fmla="*/ 2147483647 h 184"/>
              <a:gd name="T26" fmla="*/ 2147483647 w 194"/>
              <a:gd name="T27" fmla="*/ 2147483647 h 184"/>
              <a:gd name="T28" fmla="*/ 2147483647 w 194"/>
              <a:gd name="T29" fmla="*/ 2147483647 h 184"/>
              <a:gd name="T30" fmla="*/ 2147483647 w 194"/>
              <a:gd name="T31" fmla="*/ 2147483647 h 184"/>
              <a:gd name="T32" fmla="*/ 2147483647 w 194"/>
              <a:gd name="T33" fmla="*/ 2147483647 h 184"/>
              <a:gd name="T34" fmla="*/ 2147483647 w 194"/>
              <a:gd name="T35" fmla="*/ 2147483647 h 184"/>
              <a:gd name="T36" fmla="*/ 2147483647 w 194"/>
              <a:gd name="T37" fmla="*/ 2147483647 h 184"/>
              <a:gd name="T38" fmla="*/ 2147483647 w 194"/>
              <a:gd name="T39" fmla="*/ 2147483647 h 184"/>
              <a:gd name="T40" fmla="*/ 2147483647 w 194"/>
              <a:gd name="T41" fmla="*/ 2147483647 h 184"/>
              <a:gd name="T42" fmla="*/ 2147483647 w 194"/>
              <a:gd name="T43" fmla="*/ 2147483647 h 184"/>
              <a:gd name="T44" fmla="*/ 2147483647 w 194"/>
              <a:gd name="T45" fmla="*/ 2147483647 h 184"/>
              <a:gd name="T46" fmla="*/ 2147483647 w 194"/>
              <a:gd name="T47" fmla="*/ 2147483647 h 184"/>
              <a:gd name="T48" fmla="*/ 2147483647 w 194"/>
              <a:gd name="T49" fmla="*/ 2147483647 h 184"/>
              <a:gd name="T50" fmla="*/ 2147483647 w 194"/>
              <a:gd name="T51" fmla="*/ 2147483647 h 184"/>
              <a:gd name="T52" fmla="*/ 2147483647 w 194"/>
              <a:gd name="T53" fmla="*/ 2147483647 h 184"/>
              <a:gd name="T54" fmla="*/ 2147483647 w 194"/>
              <a:gd name="T55" fmla="*/ 2147483647 h 184"/>
              <a:gd name="T56" fmla="*/ 2147483647 w 194"/>
              <a:gd name="T57" fmla="*/ 2147483647 h 184"/>
              <a:gd name="T58" fmla="*/ 2147483647 w 194"/>
              <a:gd name="T59" fmla="*/ 2147483647 h 184"/>
              <a:gd name="T60" fmla="*/ 2147483647 w 194"/>
              <a:gd name="T61" fmla="*/ 2147483647 h 184"/>
              <a:gd name="T62" fmla="*/ 2147483647 w 194"/>
              <a:gd name="T63" fmla="*/ 2147483647 h 184"/>
              <a:gd name="T64" fmla="*/ 2147483647 w 194"/>
              <a:gd name="T65" fmla="*/ 2147483647 h 184"/>
              <a:gd name="T66" fmla="*/ 2147483647 w 194"/>
              <a:gd name="T67" fmla="*/ 2147483647 h 184"/>
              <a:gd name="T68" fmla="*/ 2147483647 w 194"/>
              <a:gd name="T69" fmla="*/ 2147483647 h 184"/>
              <a:gd name="T70" fmla="*/ 2147483647 w 194"/>
              <a:gd name="T71" fmla="*/ 2147483647 h 184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194"/>
              <a:gd name="T109" fmla="*/ 0 h 184"/>
              <a:gd name="T110" fmla="*/ 194 w 194"/>
              <a:gd name="T111" fmla="*/ 184 h 184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194" h="184">
                <a:moveTo>
                  <a:pt x="77" y="20"/>
                </a:moveTo>
                <a:cubicBezTo>
                  <a:pt x="78" y="11"/>
                  <a:pt x="80" y="6"/>
                  <a:pt x="83" y="4"/>
                </a:cubicBezTo>
                <a:cubicBezTo>
                  <a:pt x="86" y="1"/>
                  <a:pt x="91" y="0"/>
                  <a:pt x="96" y="0"/>
                </a:cubicBezTo>
                <a:cubicBezTo>
                  <a:pt x="99" y="0"/>
                  <a:pt x="99" y="0"/>
                  <a:pt x="99" y="0"/>
                </a:cubicBezTo>
                <a:cubicBezTo>
                  <a:pt x="104" y="0"/>
                  <a:pt x="108" y="1"/>
                  <a:pt x="112" y="4"/>
                </a:cubicBezTo>
                <a:cubicBezTo>
                  <a:pt x="115" y="6"/>
                  <a:pt x="117" y="11"/>
                  <a:pt x="118" y="20"/>
                </a:cubicBezTo>
                <a:cubicBezTo>
                  <a:pt x="122" y="62"/>
                  <a:pt x="122" y="62"/>
                  <a:pt x="122" y="62"/>
                </a:cubicBezTo>
                <a:cubicBezTo>
                  <a:pt x="166" y="53"/>
                  <a:pt x="166" y="53"/>
                  <a:pt x="166" y="53"/>
                </a:cubicBezTo>
                <a:cubicBezTo>
                  <a:pt x="174" y="52"/>
                  <a:pt x="180" y="52"/>
                  <a:pt x="183" y="55"/>
                </a:cubicBezTo>
                <a:cubicBezTo>
                  <a:pt x="187" y="57"/>
                  <a:pt x="190" y="61"/>
                  <a:pt x="191" y="66"/>
                </a:cubicBezTo>
                <a:cubicBezTo>
                  <a:pt x="192" y="68"/>
                  <a:pt x="192" y="68"/>
                  <a:pt x="192" y="68"/>
                </a:cubicBezTo>
                <a:cubicBezTo>
                  <a:pt x="194" y="74"/>
                  <a:pt x="194" y="78"/>
                  <a:pt x="192" y="82"/>
                </a:cubicBezTo>
                <a:cubicBezTo>
                  <a:pt x="191" y="86"/>
                  <a:pt x="187" y="89"/>
                  <a:pt x="180" y="93"/>
                </a:cubicBezTo>
                <a:cubicBezTo>
                  <a:pt x="139" y="111"/>
                  <a:pt x="139" y="111"/>
                  <a:pt x="139" y="111"/>
                </a:cubicBezTo>
                <a:cubicBezTo>
                  <a:pt x="162" y="151"/>
                  <a:pt x="162" y="151"/>
                  <a:pt x="162" y="151"/>
                </a:cubicBezTo>
                <a:cubicBezTo>
                  <a:pt x="166" y="158"/>
                  <a:pt x="167" y="164"/>
                  <a:pt x="166" y="168"/>
                </a:cubicBezTo>
                <a:cubicBezTo>
                  <a:pt x="164" y="172"/>
                  <a:pt x="161" y="176"/>
                  <a:pt x="157" y="179"/>
                </a:cubicBezTo>
                <a:cubicBezTo>
                  <a:pt x="156" y="180"/>
                  <a:pt x="156" y="180"/>
                  <a:pt x="156" y="180"/>
                </a:cubicBezTo>
                <a:cubicBezTo>
                  <a:pt x="152" y="182"/>
                  <a:pt x="148" y="184"/>
                  <a:pt x="144" y="184"/>
                </a:cubicBezTo>
                <a:cubicBezTo>
                  <a:pt x="139" y="184"/>
                  <a:pt x="134" y="181"/>
                  <a:pt x="129" y="175"/>
                </a:cubicBezTo>
                <a:cubicBezTo>
                  <a:pt x="97" y="141"/>
                  <a:pt x="97" y="141"/>
                  <a:pt x="97" y="141"/>
                </a:cubicBezTo>
                <a:cubicBezTo>
                  <a:pt x="65" y="175"/>
                  <a:pt x="65" y="175"/>
                  <a:pt x="65" y="175"/>
                </a:cubicBezTo>
                <a:cubicBezTo>
                  <a:pt x="60" y="181"/>
                  <a:pt x="55" y="184"/>
                  <a:pt x="51" y="184"/>
                </a:cubicBezTo>
                <a:cubicBezTo>
                  <a:pt x="47" y="184"/>
                  <a:pt x="43" y="182"/>
                  <a:pt x="38" y="180"/>
                </a:cubicBezTo>
                <a:cubicBezTo>
                  <a:pt x="36" y="179"/>
                  <a:pt x="36" y="179"/>
                  <a:pt x="36" y="179"/>
                </a:cubicBezTo>
                <a:cubicBezTo>
                  <a:pt x="32" y="176"/>
                  <a:pt x="29" y="172"/>
                  <a:pt x="28" y="168"/>
                </a:cubicBezTo>
                <a:cubicBezTo>
                  <a:pt x="27" y="164"/>
                  <a:pt x="28" y="158"/>
                  <a:pt x="32" y="151"/>
                </a:cubicBezTo>
                <a:cubicBezTo>
                  <a:pt x="54" y="111"/>
                  <a:pt x="54" y="111"/>
                  <a:pt x="54" y="111"/>
                </a:cubicBezTo>
                <a:cubicBezTo>
                  <a:pt x="14" y="93"/>
                  <a:pt x="14" y="93"/>
                  <a:pt x="14" y="93"/>
                </a:cubicBezTo>
                <a:cubicBezTo>
                  <a:pt x="7" y="89"/>
                  <a:pt x="3" y="86"/>
                  <a:pt x="2" y="82"/>
                </a:cubicBezTo>
                <a:cubicBezTo>
                  <a:pt x="0" y="79"/>
                  <a:pt x="0" y="74"/>
                  <a:pt x="2" y="68"/>
                </a:cubicBezTo>
                <a:cubicBezTo>
                  <a:pt x="3" y="66"/>
                  <a:pt x="3" y="66"/>
                  <a:pt x="3" y="66"/>
                </a:cubicBezTo>
                <a:cubicBezTo>
                  <a:pt x="4" y="60"/>
                  <a:pt x="7" y="56"/>
                  <a:pt x="10" y="54"/>
                </a:cubicBezTo>
                <a:cubicBezTo>
                  <a:pt x="14" y="52"/>
                  <a:pt x="19" y="52"/>
                  <a:pt x="27" y="53"/>
                </a:cubicBezTo>
                <a:cubicBezTo>
                  <a:pt x="72" y="62"/>
                  <a:pt x="72" y="62"/>
                  <a:pt x="72" y="62"/>
                </a:cubicBezTo>
                <a:lnTo>
                  <a:pt x="77" y="20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54" name="Picture 85" descr="Magelis GTO range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3959932" y="2996952"/>
            <a:ext cx="1354137" cy="1033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5" name="Text Box 86"/>
          <p:cNvSpPr txBox="1">
            <a:spLocks noChangeArrowheads="1"/>
          </p:cNvSpPr>
          <p:nvPr/>
        </p:nvSpPr>
        <p:spPr bwMode="auto">
          <a:xfrm>
            <a:off x="4344094" y="3764843"/>
            <a:ext cx="515938" cy="27622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pPr algn="ctr"/>
            <a:r>
              <a:rPr lang="en-GB" altLang="zh-CN" sz="1200" dirty="0">
                <a:solidFill>
                  <a:schemeClr val="bg2"/>
                </a:solidFill>
              </a:rPr>
              <a:t>GTO</a:t>
            </a:r>
          </a:p>
        </p:txBody>
      </p:sp>
      <p:sp>
        <p:nvSpPr>
          <p:cNvPr id="42" name="Freeform 99"/>
          <p:cNvSpPr>
            <a:spLocks/>
          </p:cNvSpPr>
          <p:nvPr/>
        </p:nvSpPr>
        <p:spPr bwMode="auto">
          <a:xfrm>
            <a:off x="2087724" y="5193196"/>
            <a:ext cx="195263" cy="187325"/>
          </a:xfrm>
          <a:custGeom>
            <a:avLst/>
            <a:gdLst>
              <a:gd name="T0" fmla="*/ 2147483647 w 194"/>
              <a:gd name="T1" fmla="*/ 2147483647 h 184"/>
              <a:gd name="T2" fmla="*/ 2147483647 w 194"/>
              <a:gd name="T3" fmla="*/ 2147483647 h 184"/>
              <a:gd name="T4" fmla="*/ 2147483647 w 194"/>
              <a:gd name="T5" fmla="*/ 0 h 184"/>
              <a:gd name="T6" fmla="*/ 2147483647 w 194"/>
              <a:gd name="T7" fmla="*/ 0 h 184"/>
              <a:gd name="T8" fmla="*/ 2147483647 w 194"/>
              <a:gd name="T9" fmla="*/ 2147483647 h 184"/>
              <a:gd name="T10" fmla="*/ 2147483647 w 194"/>
              <a:gd name="T11" fmla="*/ 2147483647 h 184"/>
              <a:gd name="T12" fmla="*/ 2147483647 w 194"/>
              <a:gd name="T13" fmla="*/ 2147483647 h 184"/>
              <a:gd name="T14" fmla="*/ 2147483647 w 194"/>
              <a:gd name="T15" fmla="*/ 2147483647 h 184"/>
              <a:gd name="T16" fmla="*/ 2147483647 w 194"/>
              <a:gd name="T17" fmla="*/ 2147483647 h 184"/>
              <a:gd name="T18" fmla="*/ 2147483647 w 194"/>
              <a:gd name="T19" fmla="*/ 2147483647 h 184"/>
              <a:gd name="T20" fmla="*/ 2147483647 w 194"/>
              <a:gd name="T21" fmla="*/ 2147483647 h 184"/>
              <a:gd name="T22" fmla="*/ 2147483647 w 194"/>
              <a:gd name="T23" fmla="*/ 2147483647 h 184"/>
              <a:gd name="T24" fmla="*/ 2147483647 w 194"/>
              <a:gd name="T25" fmla="*/ 2147483647 h 184"/>
              <a:gd name="T26" fmla="*/ 2147483647 w 194"/>
              <a:gd name="T27" fmla="*/ 2147483647 h 184"/>
              <a:gd name="T28" fmla="*/ 2147483647 w 194"/>
              <a:gd name="T29" fmla="*/ 2147483647 h 184"/>
              <a:gd name="T30" fmla="*/ 2147483647 w 194"/>
              <a:gd name="T31" fmla="*/ 2147483647 h 184"/>
              <a:gd name="T32" fmla="*/ 2147483647 w 194"/>
              <a:gd name="T33" fmla="*/ 2147483647 h 184"/>
              <a:gd name="T34" fmla="*/ 2147483647 w 194"/>
              <a:gd name="T35" fmla="*/ 2147483647 h 184"/>
              <a:gd name="T36" fmla="*/ 2147483647 w 194"/>
              <a:gd name="T37" fmla="*/ 2147483647 h 184"/>
              <a:gd name="T38" fmla="*/ 2147483647 w 194"/>
              <a:gd name="T39" fmla="*/ 2147483647 h 184"/>
              <a:gd name="T40" fmla="*/ 2147483647 w 194"/>
              <a:gd name="T41" fmla="*/ 2147483647 h 184"/>
              <a:gd name="T42" fmla="*/ 2147483647 w 194"/>
              <a:gd name="T43" fmla="*/ 2147483647 h 184"/>
              <a:gd name="T44" fmla="*/ 2147483647 w 194"/>
              <a:gd name="T45" fmla="*/ 2147483647 h 184"/>
              <a:gd name="T46" fmla="*/ 2147483647 w 194"/>
              <a:gd name="T47" fmla="*/ 2147483647 h 184"/>
              <a:gd name="T48" fmla="*/ 2147483647 w 194"/>
              <a:gd name="T49" fmla="*/ 2147483647 h 184"/>
              <a:gd name="T50" fmla="*/ 2147483647 w 194"/>
              <a:gd name="T51" fmla="*/ 2147483647 h 184"/>
              <a:gd name="T52" fmla="*/ 2147483647 w 194"/>
              <a:gd name="T53" fmla="*/ 2147483647 h 184"/>
              <a:gd name="T54" fmla="*/ 2147483647 w 194"/>
              <a:gd name="T55" fmla="*/ 2147483647 h 184"/>
              <a:gd name="T56" fmla="*/ 2147483647 w 194"/>
              <a:gd name="T57" fmla="*/ 2147483647 h 184"/>
              <a:gd name="T58" fmla="*/ 2147483647 w 194"/>
              <a:gd name="T59" fmla="*/ 2147483647 h 184"/>
              <a:gd name="T60" fmla="*/ 2147483647 w 194"/>
              <a:gd name="T61" fmla="*/ 2147483647 h 184"/>
              <a:gd name="T62" fmla="*/ 2147483647 w 194"/>
              <a:gd name="T63" fmla="*/ 2147483647 h 184"/>
              <a:gd name="T64" fmla="*/ 2147483647 w 194"/>
              <a:gd name="T65" fmla="*/ 2147483647 h 184"/>
              <a:gd name="T66" fmla="*/ 2147483647 w 194"/>
              <a:gd name="T67" fmla="*/ 2147483647 h 184"/>
              <a:gd name="T68" fmla="*/ 2147483647 w 194"/>
              <a:gd name="T69" fmla="*/ 2147483647 h 184"/>
              <a:gd name="T70" fmla="*/ 2147483647 w 194"/>
              <a:gd name="T71" fmla="*/ 2147483647 h 184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194"/>
              <a:gd name="T109" fmla="*/ 0 h 184"/>
              <a:gd name="T110" fmla="*/ 194 w 194"/>
              <a:gd name="T111" fmla="*/ 184 h 184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194" h="184">
                <a:moveTo>
                  <a:pt x="77" y="20"/>
                </a:moveTo>
                <a:cubicBezTo>
                  <a:pt x="78" y="11"/>
                  <a:pt x="80" y="6"/>
                  <a:pt x="83" y="4"/>
                </a:cubicBezTo>
                <a:cubicBezTo>
                  <a:pt x="86" y="1"/>
                  <a:pt x="91" y="0"/>
                  <a:pt x="96" y="0"/>
                </a:cubicBezTo>
                <a:cubicBezTo>
                  <a:pt x="99" y="0"/>
                  <a:pt x="99" y="0"/>
                  <a:pt x="99" y="0"/>
                </a:cubicBezTo>
                <a:cubicBezTo>
                  <a:pt x="104" y="0"/>
                  <a:pt x="108" y="1"/>
                  <a:pt x="112" y="4"/>
                </a:cubicBezTo>
                <a:cubicBezTo>
                  <a:pt x="115" y="6"/>
                  <a:pt x="117" y="11"/>
                  <a:pt x="118" y="20"/>
                </a:cubicBezTo>
                <a:cubicBezTo>
                  <a:pt x="122" y="62"/>
                  <a:pt x="122" y="62"/>
                  <a:pt x="122" y="62"/>
                </a:cubicBezTo>
                <a:cubicBezTo>
                  <a:pt x="166" y="53"/>
                  <a:pt x="166" y="53"/>
                  <a:pt x="166" y="53"/>
                </a:cubicBezTo>
                <a:cubicBezTo>
                  <a:pt x="174" y="52"/>
                  <a:pt x="180" y="52"/>
                  <a:pt x="183" y="55"/>
                </a:cubicBezTo>
                <a:cubicBezTo>
                  <a:pt x="187" y="57"/>
                  <a:pt x="190" y="61"/>
                  <a:pt x="191" y="66"/>
                </a:cubicBezTo>
                <a:cubicBezTo>
                  <a:pt x="192" y="68"/>
                  <a:pt x="192" y="68"/>
                  <a:pt x="192" y="68"/>
                </a:cubicBezTo>
                <a:cubicBezTo>
                  <a:pt x="194" y="74"/>
                  <a:pt x="194" y="78"/>
                  <a:pt x="192" y="82"/>
                </a:cubicBezTo>
                <a:cubicBezTo>
                  <a:pt x="191" y="86"/>
                  <a:pt x="187" y="89"/>
                  <a:pt x="180" y="93"/>
                </a:cubicBezTo>
                <a:cubicBezTo>
                  <a:pt x="139" y="111"/>
                  <a:pt x="139" y="111"/>
                  <a:pt x="139" y="111"/>
                </a:cubicBezTo>
                <a:cubicBezTo>
                  <a:pt x="162" y="151"/>
                  <a:pt x="162" y="151"/>
                  <a:pt x="162" y="151"/>
                </a:cubicBezTo>
                <a:cubicBezTo>
                  <a:pt x="166" y="158"/>
                  <a:pt x="167" y="164"/>
                  <a:pt x="166" y="168"/>
                </a:cubicBezTo>
                <a:cubicBezTo>
                  <a:pt x="164" y="172"/>
                  <a:pt x="161" y="176"/>
                  <a:pt x="157" y="179"/>
                </a:cubicBezTo>
                <a:cubicBezTo>
                  <a:pt x="156" y="180"/>
                  <a:pt x="156" y="180"/>
                  <a:pt x="156" y="180"/>
                </a:cubicBezTo>
                <a:cubicBezTo>
                  <a:pt x="152" y="182"/>
                  <a:pt x="148" y="184"/>
                  <a:pt x="144" y="184"/>
                </a:cubicBezTo>
                <a:cubicBezTo>
                  <a:pt x="139" y="184"/>
                  <a:pt x="134" y="181"/>
                  <a:pt x="129" y="175"/>
                </a:cubicBezTo>
                <a:cubicBezTo>
                  <a:pt x="97" y="141"/>
                  <a:pt x="97" y="141"/>
                  <a:pt x="97" y="141"/>
                </a:cubicBezTo>
                <a:cubicBezTo>
                  <a:pt x="65" y="175"/>
                  <a:pt x="65" y="175"/>
                  <a:pt x="65" y="175"/>
                </a:cubicBezTo>
                <a:cubicBezTo>
                  <a:pt x="60" y="181"/>
                  <a:pt x="55" y="184"/>
                  <a:pt x="51" y="184"/>
                </a:cubicBezTo>
                <a:cubicBezTo>
                  <a:pt x="47" y="184"/>
                  <a:pt x="43" y="182"/>
                  <a:pt x="38" y="180"/>
                </a:cubicBezTo>
                <a:cubicBezTo>
                  <a:pt x="36" y="179"/>
                  <a:pt x="36" y="179"/>
                  <a:pt x="36" y="179"/>
                </a:cubicBezTo>
                <a:cubicBezTo>
                  <a:pt x="32" y="176"/>
                  <a:pt x="29" y="172"/>
                  <a:pt x="28" y="168"/>
                </a:cubicBezTo>
                <a:cubicBezTo>
                  <a:pt x="27" y="164"/>
                  <a:pt x="28" y="158"/>
                  <a:pt x="32" y="151"/>
                </a:cubicBezTo>
                <a:cubicBezTo>
                  <a:pt x="54" y="111"/>
                  <a:pt x="54" y="111"/>
                  <a:pt x="54" y="111"/>
                </a:cubicBezTo>
                <a:cubicBezTo>
                  <a:pt x="14" y="93"/>
                  <a:pt x="14" y="93"/>
                  <a:pt x="14" y="93"/>
                </a:cubicBezTo>
                <a:cubicBezTo>
                  <a:pt x="7" y="89"/>
                  <a:pt x="3" y="86"/>
                  <a:pt x="2" y="82"/>
                </a:cubicBezTo>
                <a:cubicBezTo>
                  <a:pt x="0" y="79"/>
                  <a:pt x="0" y="74"/>
                  <a:pt x="2" y="68"/>
                </a:cubicBezTo>
                <a:cubicBezTo>
                  <a:pt x="3" y="66"/>
                  <a:pt x="3" y="66"/>
                  <a:pt x="3" y="66"/>
                </a:cubicBezTo>
                <a:cubicBezTo>
                  <a:pt x="4" y="60"/>
                  <a:pt x="7" y="56"/>
                  <a:pt x="10" y="54"/>
                </a:cubicBezTo>
                <a:cubicBezTo>
                  <a:pt x="14" y="52"/>
                  <a:pt x="19" y="52"/>
                  <a:pt x="27" y="53"/>
                </a:cubicBezTo>
                <a:cubicBezTo>
                  <a:pt x="72" y="62"/>
                  <a:pt x="72" y="62"/>
                  <a:pt x="72" y="62"/>
                </a:cubicBezTo>
                <a:lnTo>
                  <a:pt x="77" y="20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2"/>
          <p:cNvSpPr>
            <a:spLocks noChangeArrowheads="1"/>
          </p:cNvSpPr>
          <p:nvPr/>
        </p:nvSpPr>
        <p:spPr bwMode="auto">
          <a:xfrm>
            <a:off x="576263" y="98425"/>
            <a:ext cx="8280400" cy="1150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10800" rIns="0" bIns="10800" anchor="ctr"/>
          <a:lstStyle/>
          <a:p>
            <a:r>
              <a:rPr lang="en-US" altLang="zh-CN" sz="3600" dirty="0">
                <a:solidFill>
                  <a:srgbClr val="E47F00"/>
                </a:solidFill>
              </a:rPr>
              <a:t>HMI Schneider </a:t>
            </a:r>
            <a:r>
              <a:rPr lang="en-US" altLang="zh-CN" sz="3600" dirty="0" smtClean="0">
                <a:solidFill>
                  <a:srgbClr val="E47F00"/>
                </a:solidFill>
              </a:rPr>
              <a:t>– </a:t>
            </a:r>
            <a:r>
              <a:rPr lang="en-US" altLang="zh-CN" sz="3600" dirty="0" err="1">
                <a:solidFill>
                  <a:srgbClr val="E47F00"/>
                </a:solidFill>
              </a:rPr>
              <a:t>Magelis</a:t>
            </a:r>
            <a:r>
              <a:rPr lang="en-US" altLang="zh-CN" sz="3600" dirty="0">
                <a:solidFill>
                  <a:srgbClr val="E47F00"/>
                </a:solidFill>
              </a:rPr>
              <a:t> </a:t>
            </a:r>
            <a:r>
              <a:rPr lang="ru-RU" altLang="zh-CN" sz="3600" dirty="0" smtClean="0">
                <a:solidFill>
                  <a:srgbClr val="E47F00"/>
                </a:solidFill>
              </a:rPr>
              <a:t>ПО</a:t>
            </a:r>
            <a:endParaRPr lang="en-US" altLang="zh-CN" sz="3600" dirty="0">
              <a:solidFill>
                <a:srgbClr val="E47F00"/>
              </a:solidFill>
            </a:endParaRPr>
          </a:p>
        </p:txBody>
      </p:sp>
      <p:pic>
        <p:nvPicPr>
          <p:cNvPr id="5124" name="Picture 3" descr="Vijeo_Designer_10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77950" y="3363913"/>
            <a:ext cx="790575" cy="79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5" name="AutoShape 4"/>
          <p:cNvSpPr>
            <a:spLocks noChangeArrowheads="1"/>
          </p:cNvSpPr>
          <p:nvPr/>
        </p:nvSpPr>
        <p:spPr bwMode="auto">
          <a:xfrm>
            <a:off x="420688" y="993775"/>
            <a:ext cx="2511425" cy="441325"/>
          </a:xfrm>
          <a:prstGeom prst="roundRect">
            <a:avLst>
              <a:gd name="adj" fmla="val 16667"/>
            </a:avLst>
          </a:prstGeom>
          <a:solidFill>
            <a:srgbClr val="E47F00"/>
          </a:solidFill>
          <a:ln w="25400" algn="ctr">
            <a:solidFill>
              <a:srgbClr val="E47F00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r>
              <a:rPr lang="en-US" altLang="zh-CN" dirty="0"/>
              <a:t>Build-time</a:t>
            </a:r>
            <a:endParaRPr lang="en-GB" altLang="zh-CN" dirty="0"/>
          </a:p>
        </p:txBody>
      </p:sp>
      <p:sp>
        <p:nvSpPr>
          <p:cNvPr id="5126" name="AutoShape 5"/>
          <p:cNvSpPr>
            <a:spLocks noChangeArrowheads="1"/>
          </p:cNvSpPr>
          <p:nvPr/>
        </p:nvSpPr>
        <p:spPr bwMode="auto">
          <a:xfrm>
            <a:off x="6167438" y="993775"/>
            <a:ext cx="2501900" cy="434975"/>
          </a:xfrm>
          <a:prstGeom prst="roundRect">
            <a:avLst>
              <a:gd name="adj" fmla="val 16667"/>
            </a:avLst>
          </a:prstGeom>
          <a:solidFill>
            <a:srgbClr val="E47F00"/>
          </a:solidFill>
          <a:ln w="25400" algn="ctr">
            <a:solidFill>
              <a:srgbClr val="E47F00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r>
              <a:rPr lang="en-US" altLang="zh-CN"/>
              <a:t>Additional</a:t>
            </a:r>
            <a:endParaRPr lang="en-GB" altLang="zh-CN"/>
          </a:p>
        </p:txBody>
      </p:sp>
      <p:sp>
        <p:nvSpPr>
          <p:cNvPr id="5127" name="AutoShape 6"/>
          <p:cNvSpPr>
            <a:spLocks noChangeArrowheads="1"/>
          </p:cNvSpPr>
          <p:nvPr/>
        </p:nvSpPr>
        <p:spPr bwMode="auto">
          <a:xfrm>
            <a:off x="3316288" y="993775"/>
            <a:ext cx="2516187" cy="423863"/>
          </a:xfrm>
          <a:prstGeom prst="roundRect">
            <a:avLst>
              <a:gd name="adj" fmla="val 16667"/>
            </a:avLst>
          </a:prstGeom>
          <a:solidFill>
            <a:srgbClr val="E47F00"/>
          </a:solidFill>
          <a:ln w="25400" algn="ctr">
            <a:solidFill>
              <a:srgbClr val="E47F00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r>
              <a:rPr lang="en-US" altLang="zh-CN"/>
              <a:t>Run-time</a:t>
            </a:r>
            <a:endParaRPr lang="en-GB" altLang="zh-CN"/>
          </a:p>
        </p:txBody>
      </p:sp>
      <p:sp>
        <p:nvSpPr>
          <p:cNvPr id="5128" name="AutoShape 7"/>
          <p:cNvSpPr>
            <a:spLocks noChangeArrowheads="1"/>
          </p:cNvSpPr>
          <p:nvPr/>
        </p:nvSpPr>
        <p:spPr bwMode="auto">
          <a:xfrm>
            <a:off x="377825" y="1519238"/>
            <a:ext cx="2705100" cy="5043487"/>
          </a:xfrm>
          <a:prstGeom prst="roundRect">
            <a:avLst>
              <a:gd name="adj" fmla="val 9227"/>
            </a:avLst>
          </a:prstGeom>
          <a:noFill/>
          <a:ln w="50800">
            <a:solidFill>
              <a:schemeClr val="accent2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129" name="AutoShape 8"/>
          <p:cNvSpPr>
            <a:spLocks noChangeArrowheads="1"/>
          </p:cNvSpPr>
          <p:nvPr/>
        </p:nvSpPr>
        <p:spPr bwMode="auto">
          <a:xfrm>
            <a:off x="3235325" y="1519238"/>
            <a:ext cx="2705100" cy="5043487"/>
          </a:xfrm>
          <a:prstGeom prst="roundRect">
            <a:avLst>
              <a:gd name="adj" fmla="val 9227"/>
            </a:avLst>
          </a:prstGeom>
          <a:noFill/>
          <a:ln w="50800">
            <a:solidFill>
              <a:schemeClr val="accent2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130" name="AutoShape 9"/>
          <p:cNvSpPr>
            <a:spLocks noChangeArrowheads="1"/>
          </p:cNvSpPr>
          <p:nvPr/>
        </p:nvSpPr>
        <p:spPr bwMode="auto">
          <a:xfrm>
            <a:off x="6080125" y="1519238"/>
            <a:ext cx="2705100" cy="5043487"/>
          </a:xfrm>
          <a:prstGeom prst="roundRect">
            <a:avLst>
              <a:gd name="adj" fmla="val 9227"/>
            </a:avLst>
          </a:prstGeom>
          <a:noFill/>
          <a:ln w="50800">
            <a:solidFill>
              <a:schemeClr val="accent2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5131" name="Picture 10" descr="Icone Vijeo Designer_LITE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381125" y="1784350"/>
            <a:ext cx="765175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32" name="Text Box 11"/>
          <p:cNvSpPr txBox="1">
            <a:spLocks noChangeArrowheads="1"/>
          </p:cNvSpPr>
          <p:nvPr/>
        </p:nvSpPr>
        <p:spPr bwMode="auto">
          <a:xfrm>
            <a:off x="935038" y="2746375"/>
            <a:ext cx="1703387" cy="4572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pPr algn="ctr"/>
            <a:r>
              <a:rPr lang="fr-FR" altLang="zh-CN" sz="1200">
                <a:solidFill>
                  <a:schemeClr val="bg2"/>
                </a:solidFill>
              </a:rPr>
              <a:t>Vijeo Designer Light </a:t>
            </a:r>
          </a:p>
          <a:p>
            <a:pPr algn="ctr"/>
            <a:r>
              <a:rPr lang="ru-RU" altLang="zh-CN" sz="1200">
                <a:solidFill>
                  <a:schemeClr val="bg2"/>
                </a:solidFill>
              </a:rPr>
              <a:t>для</a:t>
            </a:r>
            <a:r>
              <a:rPr lang="fr-FR" altLang="zh-CN" sz="1200">
                <a:solidFill>
                  <a:schemeClr val="bg2"/>
                </a:solidFill>
              </a:rPr>
              <a:t> XBTN/R</a:t>
            </a:r>
            <a:endParaRPr lang="en-GB" altLang="zh-CN" sz="1200">
              <a:solidFill>
                <a:schemeClr val="bg2"/>
              </a:solidFill>
            </a:endParaRPr>
          </a:p>
        </p:txBody>
      </p:sp>
      <p:sp>
        <p:nvSpPr>
          <p:cNvPr id="5133" name="Text Box 12"/>
          <p:cNvSpPr txBox="1">
            <a:spLocks noChangeArrowheads="1"/>
          </p:cNvSpPr>
          <p:nvPr/>
        </p:nvSpPr>
        <p:spPr bwMode="auto">
          <a:xfrm>
            <a:off x="511175" y="4230688"/>
            <a:ext cx="2433638" cy="4572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pPr algn="ctr"/>
            <a:r>
              <a:rPr lang="fr-FR" altLang="zh-CN" sz="1200">
                <a:solidFill>
                  <a:schemeClr val="bg2"/>
                </a:solidFill>
              </a:rPr>
              <a:t>Vijeo Designer Limited Edition </a:t>
            </a:r>
          </a:p>
          <a:p>
            <a:pPr algn="ctr"/>
            <a:r>
              <a:rPr lang="ru-RU" altLang="zh-CN" sz="1200">
                <a:solidFill>
                  <a:schemeClr val="bg2"/>
                </a:solidFill>
              </a:rPr>
              <a:t>для</a:t>
            </a:r>
            <a:r>
              <a:rPr lang="fr-FR" altLang="zh-CN" sz="1200">
                <a:solidFill>
                  <a:schemeClr val="bg2"/>
                </a:solidFill>
              </a:rPr>
              <a:t> STO/STU/GXO</a:t>
            </a:r>
            <a:endParaRPr lang="en-GB" altLang="zh-CN" sz="1200">
              <a:solidFill>
                <a:schemeClr val="bg2"/>
              </a:solidFill>
            </a:endParaRPr>
          </a:p>
        </p:txBody>
      </p:sp>
      <p:pic>
        <p:nvPicPr>
          <p:cNvPr id="5134" name="Picture 13" descr="Vijeo_Designer_10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65250" y="4868863"/>
            <a:ext cx="793750" cy="79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35" name="Text Box 14"/>
          <p:cNvSpPr txBox="1">
            <a:spLocks noChangeArrowheads="1"/>
          </p:cNvSpPr>
          <p:nvPr/>
        </p:nvSpPr>
        <p:spPr bwMode="auto">
          <a:xfrm>
            <a:off x="734378" y="5727700"/>
            <a:ext cx="2022157" cy="46166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pPr algn="ctr"/>
            <a:r>
              <a:rPr lang="fr-FR" altLang="zh-CN" sz="1200" dirty="0" err="1">
                <a:solidFill>
                  <a:schemeClr val="bg2"/>
                </a:solidFill>
              </a:rPr>
              <a:t>Vijeo</a:t>
            </a:r>
            <a:r>
              <a:rPr lang="fr-FR" altLang="zh-CN" sz="1200" dirty="0">
                <a:solidFill>
                  <a:schemeClr val="bg2"/>
                </a:solidFill>
              </a:rPr>
              <a:t> Designer</a:t>
            </a:r>
          </a:p>
          <a:p>
            <a:pPr algn="ctr"/>
            <a:r>
              <a:rPr lang="ru-RU" altLang="zh-CN" sz="1200" dirty="0">
                <a:solidFill>
                  <a:schemeClr val="bg2"/>
                </a:solidFill>
              </a:rPr>
              <a:t>для</a:t>
            </a:r>
            <a:r>
              <a:rPr lang="fr-FR" altLang="zh-CN" sz="1200" dirty="0">
                <a:solidFill>
                  <a:schemeClr val="bg2"/>
                </a:solidFill>
              </a:rPr>
              <a:t> </a:t>
            </a:r>
            <a:r>
              <a:rPr lang="fr-FR" altLang="zh-CN" sz="1200" dirty="0" smtClean="0">
                <a:solidFill>
                  <a:schemeClr val="bg2"/>
                </a:solidFill>
              </a:rPr>
              <a:t>GTO/GK/GH/GT</a:t>
            </a:r>
            <a:r>
              <a:rPr lang="en-US" altLang="zh-CN" sz="1200" dirty="0" smtClean="0"/>
              <a:t>U</a:t>
            </a:r>
            <a:r>
              <a:rPr lang="fr-FR" altLang="zh-CN" sz="1200" dirty="0" smtClean="0">
                <a:solidFill>
                  <a:schemeClr val="bg2"/>
                </a:solidFill>
              </a:rPr>
              <a:t>/</a:t>
            </a:r>
            <a:r>
              <a:rPr lang="fr-FR" altLang="zh-CN" sz="1200" dirty="0" err="1" smtClean="0">
                <a:solidFill>
                  <a:schemeClr val="bg2"/>
                </a:solidFill>
              </a:rPr>
              <a:t>iPC</a:t>
            </a:r>
            <a:endParaRPr lang="en-GB" altLang="zh-CN" sz="1200" dirty="0">
              <a:solidFill>
                <a:schemeClr val="bg2"/>
              </a:solidFill>
            </a:endParaRPr>
          </a:p>
        </p:txBody>
      </p:sp>
      <p:pic>
        <p:nvPicPr>
          <p:cNvPr id="5136" name="Picture 15" descr="VD_Run_Time_Installer_icone_100x100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260850" y="1811338"/>
            <a:ext cx="771525" cy="77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37" name="Text Box 16"/>
          <p:cNvSpPr txBox="1">
            <a:spLocks noChangeArrowheads="1"/>
          </p:cNvSpPr>
          <p:nvPr/>
        </p:nvSpPr>
        <p:spPr bwMode="auto">
          <a:xfrm>
            <a:off x="3830638" y="2768600"/>
            <a:ext cx="1625600" cy="274638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pPr algn="ctr"/>
            <a:r>
              <a:rPr lang="fr-FR" altLang="zh-CN" sz="1200">
                <a:solidFill>
                  <a:schemeClr val="bg2"/>
                </a:solidFill>
              </a:rPr>
              <a:t>for PC/Industrial PC</a:t>
            </a:r>
            <a:endParaRPr lang="en-GB" altLang="zh-CN" sz="1200">
              <a:solidFill>
                <a:schemeClr val="bg2"/>
              </a:solidFill>
            </a:endParaRPr>
          </a:p>
        </p:txBody>
      </p:sp>
      <p:pic>
        <p:nvPicPr>
          <p:cNvPr id="5138" name="Picture 17" descr="IDS_100x100_carre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221163" y="3389313"/>
            <a:ext cx="755650" cy="755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39" name="Text Box 18"/>
          <p:cNvSpPr txBox="1">
            <a:spLocks noChangeArrowheads="1"/>
          </p:cNvSpPr>
          <p:nvPr/>
        </p:nvSpPr>
        <p:spPr bwMode="auto">
          <a:xfrm>
            <a:off x="3449638" y="4310063"/>
            <a:ext cx="2371725" cy="274637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pPr algn="ctr"/>
            <a:r>
              <a:rPr lang="fr-FR" altLang="zh-CN" sz="1200">
                <a:solidFill>
                  <a:schemeClr val="bg2"/>
                </a:solidFill>
              </a:rPr>
              <a:t>Intelligent Data Service option</a:t>
            </a:r>
            <a:endParaRPr lang="en-GB" altLang="zh-CN" sz="1200">
              <a:solidFill>
                <a:schemeClr val="bg2"/>
              </a:solidFill>
            </a:endParaRPr>
          </a:p>
        </p:txBody>
      </p:sp>
      <p:pic>
        <p:nvPicPr>
          <p:cNvPr id="5140" name="Picture 19" descr="IDS_100x100_carre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241800" y="4806950"/>
            <a:ext cx="755650" cy="755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41" name="Text Box 20"/>
          <p:cNvSpPr txBox="1">
            <a:spLocks noChangeArrowheads="1"/>
          </p:cNvSpPr>
          <p:nvPr/>
        </p:nvSpPr>
        <p:spPr bwMode="auto">
          <a:xfrm>
            <a:off x="3697288" y="5727700"/>
            <a:ext cx="1903412" cy="4572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pPr algn="ctr"/>
            <a:r>
              <a:rPr lang="fr-FR" altLang="zh-CN" sz="1200">
                <a:solidFill>
                  <a:schemeClr val="bg2"/>
                </a:solidFill>
              </a:rPr>
              <a:t>Intelligent Data Service </a:t>
            </a:r>
          </a:p>
          <a:p>
            <a:pPr algn="ctr"/>
            <a:r>
              <a:rPr lang="fr-FR" altLang="zh-CN" sz="1200">
                <a:solidFill>
                  <a:schemeClr val="bg2"/>
                </a:solidFill>
              </a:rPr>
              <a:t>Report Printing option</a:t>
            </a:r>
            <a:endParaRPr lang="en-GB" altLang="zh-CN" sz="1200">
              <a:solidFill>
                <a:schemeClr val="bg2"/>
              </a:solidFill>
            </a:endParaRPr>
          </a:p>
        </p:txBody>
      </p:sp>
      <p:pic>
        <p:nvPicPr>
          <p:cNvPr id="5142" name="Picture 21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091363" y="1801813"/>
            <a:ext cx="765175" cy="75882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</p:pic>
      <p:sp>
        <p:nvSpPr>
          <p:cNvPr id="5143" name="Text Box 22"/>
          <p:cNvSpPr txBox="1">
            <a:spLocks noChangeArrowheads="1"/>
          </p:cNvSpPr>
          <p:nvPr/>
        </p:nvSpPr>
        <p:spPr bwMode="auto">
          <a:xfrm>
            <a:off x="6931025" y="2746375"/>
            <a:ext cx="1181100" cy="274638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pPr algn="ctr"/>
            <a:r>
              <a:rPr lang="fr-FR" altLang="zh-CN" sz="1200">
                <a:solidFill>
                  <a:schemeClr val="bg2"/>
                </a:solidFill>
              </a:rPr>
              <a:t>Data Manager</a:t>
            </a:r>
            <a:endParaRPr lang="en-GB" altLang="zh-CN" sz="1200">
              <a:solidFill>
                <a:schemeClr val="bg2"/>
              </a:solidFill>
            </a:endParaRPr>
          </a:p>
        </p:txBody>
      </p:sp>
      <p:pic>
        <p:nvPicPr>
          <p:cNvPr id="5144" name="Picture 2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065963" y="3402013"/>
            <a:ext cx="781050" cy="760412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</p:pic>
      <p:sp>
        <p:nvSpPr>
          <p:cNvPr id="5145" name="Text Box 24"/>
          <p:cNvSpPr txBox="1">
            <a:spLocks noChangeArrowheads="1"/>
          </p:cNvSpPr>
          <p:nvPr/>
        </p:nvSpPr>
        <p:spPr bwMode="auto">
          <a:xfrm>
            <a:off x="7015163" y="4318000"/>
            <a:ext cx="887412" cy="274638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pPr algn="ctr"/>
            <a:r>
              <a:rPr lang="fr-FR" altLang="zh-CN" sz="1200">
                <a:solidFill>
                  <a:schemeClr val="bg2"/>
                </a:solidFill>
              </a:rPr>
              <a:t>Web Gate</a:t>
            </a:r>
            <a:endParaRPr lang="en-GB" altLang="zh-CN" sz="1200">
              <a:solidFill>
                <a:schemeClr val="bg2"/>
              </a:solidFill>
            </a:endParaRPr>
          </a:p>
        </p:txBody>
      </p:sp>
      <p:grpSp>
        <p:nvGrpSpPr>
          <p:cNvPr id="2" name="Group 25"/>
          <p:cNvGrpSpPr>
            <a:grpSpLocks/>
          </p:cNvGrpSpPr>
          <p:nvPr/>
        </p:nvGrpSpPr>
        <p:grpSpPr bwMode="auto">
          <a:xfrm>
            <a:off x="441325" y="1590675"/>
            <a:ext cx="8240713" cy="4046538"/>
            <a:chOff x="278" y="1002"/>
            <a:chExt cx="5191" cy="2549"/>
          </a:xfrm>
        </p:grpSpPr>
        <p:sp>
          <p:nvSpPr>
            <p:cNvPr id="5148" name="Oval 26"/>
            <p:cNvSpPr>
              <a:spLocks noChangeArrowheads="1"/>
            </p:cNvSpPr>
            <p:nvPr/>
          </p:nvSpPr>
          <p:spPr bwMode="auto">
            <a:xfrm>
              <a:off x="278" y="1003"/>
              <a:ext cx="1547" cy="2026"/>
            </a:xfrm>
            <a:prstGeom prst="ellipse">
              <a:avLst/>
            </a:prstGeom>
            <a:noFill/>
            <a:ln w="38100">
              <a:solidFill>
                <a:schemeClr val="accent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149" name="Oval 27"/>
            <p:cNvSpPr>
              <a:spLocks noChangeArrowheads="1"/>
            </p:cNvSpPr>
            <p:nvPr/>
          </p:nvSpPr>
          <p:spPr bwMode="auto">
            <a:xfrm>
              <a:off x="3922" y="1002"/>
              <a:ext cx="1547" cy="2026"/>
            </a:xfrm>
            <a:prstGeom prst="ellipse">
              <a:avLst/>
            </a:prstGeom>
            <a:noFill/>
            <a:ln w="38100">
              <a:solidFill>
                <a:schemeClr val="accent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150" name="Text Box 28"/>
            <p:cNvSpPr txBox="1">
              <a:spLocks noChangeArrowheads="1"/>
            </p:cNvSpPr>
            <p:nvPr/>
          </p:nvSpPr>
          <p:spPr bwMode="auto">
            <a:xfrm>
              <a:off x="4234" y="3299"/>
              <a:ext cx="914" cy="252"/>
            </a:xfrm>
            <a:prstGeom prst="rect">
              <a:avLst/>
            </a:prstGeom>
            <a:noFill/>
            <a:ln w="38100">
              <a:solidFill>
                <a:schemeClr val="accent1"/>
              </a:solidFill>
              <a:miter lim="800000"/>
              <a:headEnd type="none" w="sm" len="sm"/>
              <a:tailEnd type="none" w="sm" len="sm"/>
            </a:ln>
          </p:spPr>
          <p:txBody>
            <a:bodyPr wrap="none">
              <a:spAutoFit/>
            </a:bodyPr>
            <a:lstStyle/>
            <a:p>
              <a:r>
                <a:rPr lang="ru-RU" sz="2000" dirty="0" smtClean="0">
                  <a:solidFill>
                    <a:schemeClr val="bg2"/>
                  </a:solidFill>
                </a:rPr>
                <a:t>Бесплатно</a:t>
              </a:r>
              <a:endParaRPr lang="en-GB" sz="2000" dirty="0">
                <a:solidFill>
                  <a:schemeClr val="bg2"/>
                </a:solidFill>
              </a:endParaRPr>
            </a:p>
          </p:txBody>
        </p:sp>
      </p:grpSp>
      <p:sp>
        <p:nvSpPr>
          <p:cNvPr id="5147" name="Rectangle 29"/>
          <p:cNvSpPr>
            <a:spLocks noChangeArrowheads="1"/>
          </p:cNvSpPr>
          <p:nvPr/>
        </p:nvSpPr>
        <p:spPr bwMode="auto">
          <a:xfrm>
            <a:off x="0" y="3038475"/>
            <a:ext cx="9144000" cy="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5122" name="Object 2"/>
          <p:cNvGraphicFramePr>
            <a:graphicFrameLocks noChangeAspect="1"/>
          </p:cNvGraphicFramePr>
          <p:nvPr/>
        </p:nvGraphicFramePr>
        <p:xfrm>
          <a:off x="8253413" y="127000"/>
          <a:ext cx="817562" cy="781050"/>
        </p:xfrm>
        <a:graphic>
          <a:graphicData uri="http://schemas.openxmlformats.org/presentationml/2006/ole">
            <p:oleObj spid="_x0000_s1026" name="Bitmap Image" r:id="rId10" imgW="3619048" imgH="3457143" progId="PBrush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AutoShape 6"/>
          <p:cNvGrpSpPr>
            <a:grpSpLocks/>
          </p:cNvGrpSpPr>
          <p:nvPr/>
        </p:nvGrpSpPr>
        <p:grpSpPr bwMode="auto">
          <a:xfrm>
            <a:off x="579438" y="3008313"/>
            <a:ext cx="3621087" cy="609600"/>
            <a:chOff x="365" y="1912"/>
            <a:chExt cx="2281" cy="384"/>
          </a:xfrm>
        </p:grpSpPr>
        <p:pic>
          <p:nvPicPr>
            <p:cNvPr id="47151" name="AutoShape 6"/>
            <p:cNvPicPr>
              <a:picLocks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65" y="1912"/>
              <a:ext cx="2281" cy="3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7152" name="Text Box 5"/>
            <p:cNvSpPr txBox="1">
              <a:spLocks noChangeArrowheads="1"/>
            </p:cNvSpPr>
            <p:nvPr/>
          </p:nvSpPr>
          <p:spPr bwMode="auto">
            <a:xfrm>
              <a:off x="420" y="1950"/>
              <a:ext cx="2175" cy="2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marL="363538" indent="-363538" algn="l" defTabSz="812800" eaLnBrk="0" hangingPunct="0">
                <a:buSzPct val="120000"/>
                <a:buFontTx/>
                <a:buBlip>
                  <a:blip r:embed="rId4"/>
                </a:buBlip>
              </a:pPr>
              <a:r>
                <a:rPr lang="en-US" altLang="ja-JP" b="0">
                  <a:solidFill>
                    <a:schemeClr val="bg2">
                      <a:lumMod val="20000"/>
                      <a:lumOff val="80000"/>
                    </a:schemeClr>
                  </a:solidFill>
                  <a:latin typeface="宋体" pitchFamily="2" charset="-122"/>
                  <a:ea typeface="汉仪中圆简"/>
                  <a:cs typeface="汉仪中圆简"/>
                </a:rPr>
                <a:t>Actions</a:t>
              </a:r>
              <a:endParaRPr lang="en-US" altLang="zh-CN" b="0">
                <a:solidFill>
                  <a:schemeClr val="bg2">
                    <a:lumMod val="20000"/>
                    <a:lumOff val="80000"/>
                  </a:schemeClr>
                </a:solidFill>
                <a:latin typeface="宋体" pitchFamily="2" charset="-122"/>
                <a:ea typeface="汉仪中圆简"/>
                <a:cs typeface="汉仪中圆简"/>
              </a:endParaRPr>
            </a:p>
          </p:txBody>
        </p:sp>
      </p:grpSp>
      <p:grpSp>
        <p:nvGrpSpPr>
          <p:cNvPr id="3" name="AutoShape 9"/>
          <p:cNvGrpSpPr>
            <a:grpSpLocks/>
          </p:cNvGrpSpPr>
          <p:nvPr/>
        </p:nvGrpSpPr>
        <p:grpSpPr bwMode="auto">
          <a:xfrm>
            <a:off x="579438" y="3727450"/>
            <a:ext cx="3621087" cy="615950"/>
            <a:chOff x="365" y="2365"/>
            <a:chExt cx="2281" cy="388"/>
          </a:xfrm>
        </p:grpSpPr>
        <p:pic>
          <p:nvPicPr>
            <p:cNvPr id="47149" name="AutoShape 9"/>
            <p:cNvPicPr>
              <a:picLocks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365" y="2365"/>
              <a:ext cx="2281" cy="3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7150" name="Text Box 8"/>
            <p:cNvSpPr txBox="1">
              <a:spLocks noChangeArrowheads="1"/>
            </p:cNvSpPr>
            <p:nvPr/>
          </p:nvSpPr>
          <p:spPr bwMode="auto">
            <a:xfrm>
              <a:off x="420" y="2404"/>
              <a:ext cx="2175" cy="2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marL="363538" indent="-363538" algn="l" defTabSz="812800" eaLnBrk="0" hangingPunct="0">
                <a:buSzPct val="120000"/>
                <a:buFontTx/>
                <a:buBlip>
                  <a:blip r:embed="rId4"/>
                </a:buBlip>
              </a:pPr>
              <a:r>
                <a:rPr lang="en-US" altLang="ja-JP" b="0">
                  <a:solidFill>
                    <a:schemeClr val="bg2">
                      <a:lumMod val="20000"/>
                      <a:lumOff val="80000"/>
                    </a:schemeClr>
                  </a:solidFill>
                  <a:latin typeface="宋体" pitchFamily="2" charset="-122"/>
                  <a:ea typeface="汉仪中圆简"/>
                  <a:cs typeface="汉仪中圆简"/>
                </a:rPr>
                <a:t>Alarm log</a:t>
              </a:r>
              <a:endParaRPr lang="en-US" altLang="zh-CN" b="0">
                <a:solidFill>
                  <a:schemeClr val="bg2">
                    <a:lumMod val="20000"/>
                    <a:lumOff val="80000"/>
                  </a:schemeClr>
                </a:solidFill>
                <a:latin typeface="宋体" pitchFamily="2" charset="-122"/>
                <a:ea typeface="汉仪中圆简"/>
                <a:cs typeface="汉仪中圆简"/>
              </a:endParaRPr>
            </a:p>
          </p:txBody>
        </p:sp>
      </p:grpSp>
      <p:grpSp>
        <p:nvGrpSpPr>
          <p:cNvPr id="4" name="AutoShape 12"/>
          <p:cNvGrpSpPr>
            <a:grpSpLocks/>
          </p:cNvGrpSpPr>
          <p:nvPr/>
        </p:nvGrpSpPr>
        <p:grpSpPr bwMode="auto">
          <a:xfrm>
            <a:off x="579438" y="4479925"/>
            <a:ext cx="3621087" cy="615950"/>
            <a:chOff x="365" y="2822"/>
            <a:chExt cx="2281" cy="388"/>
          </a:xfrm>
        </p:grpSpPr>
        <p:pic>
          <p:nvPicPr>
            <p:cNvPr id="47147" name="AutoShape 12"/>
            <p:cNvPicPr>
              <a:picLocks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365" y="2822"/>
              <a:ext cx="2281" cy="3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7148" name="Text Box 11"/>
            <p:cNvSpPr txBox="1">
              <a:spLocks noChangeArrowheads="1"/>
            </p:cNvSpPr>
            <p:nvPr/>
          </p:nvSpPr>
          <p:spPr bwMode="auto">
            <a:xfrm>
              <a:off x="420" y="2861"/>
              <a:ext cx="2175" cy="2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marL="363538" indent="-363538" algn="l" defTabSz="812800" eaLnBrk="0" hangingPunct="0">
                <a:buSzPct val="120000"/>
                <a:buFontTx/>
                <a:buBlip>
                  <a:blip r:embed="rId4"/>
                </a:buBlip>
              </a:pPr>
              <a:r>
                <a:rPr lang="en-US" altLang="ja-JP" b="0">
                  <a:solidFill>
                    <a:schemeClr val="bg2">
                      <a:lumMod val="20000"/>
                      <a:lumOff val="80000"/>
                    </a:schemeClr>
                  </a:solidFill>
                  <a:latin typeface="宋体" pitchFamily="2" charset="-122"/>
                  <a:ea typeface="汉仪中圆简"/>
                  <a:cs typeface="汉仪中圆简"/>
                </a:rPr>
                <a:t>Event Log</a:t>
              </a:r>
              <a:endParaRPr lang="en-US" altLang="zh-CN" b="0">
                <a:solidFill>
                  <a:schemeClr val="bg2">
                    <a:lumMod val="20000"/>
                    <a:lumOff val="80000"/>
                  </a:schemeClr>
                </a:solidFill>
                <a:latin typeface="宋体" pitchFamily="2" charset="-122"/>
                <a:ea typeface="汉仪中圆简"/>
                <a:cs typeface="汉仪中圆简"/>
              </a:endParaRPr>
            </a:p>
          </p:txBody>
        </p:sp>
      </p:grpSp>
      <p:grpSp>
        <p:nvGrpSpPr>
          <p:cNvPr id="5" name="AutoShape 18"/>
          <p:cNvGrpSpPr>
            <a:grpSpLocks/>
          </p:cNvGrpSpPr>
          <p:nvPr/>
        </p:nvGrpSpPr>
        <p:grpSpPr bwMode="auto">
          <a:xfrm>
            <a:off x="579438" y="1536700"/>
            <a:ext cx="3621087" cy="609600"/>
            <a:chOff x="365" y="968"/>
            <a:chExt cx="2281" cy="384"/>
          </a:xfrm>
        </p:grpSpPr>
        <p:pic>
          <p:nvPicPr>
            <p:cNvPr id="47145" name="AutoShape 18"/>
            <p:cNvPicPr>
              <a:picLocks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365" y="968"/>
              <a:ext cx="2281" cy="3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7146" name="Text Box 14"/>
            <p:cNvSpPr txBox="1">
              <a:spLocks noChangeArrowheads="1"/>
            </p:cNvSpPr>
            <p:nvPr/>
          </p:nvSpPr>
          <p:spPr bwMode="auto">
            <a:xfrm>
              <a:off x="420" y="1005"/>
              <a:ext cx="2175" cy="2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marL="363538" indent="-363538" algn="l" defTabSz="812800" eaLnBrk="0" hangingPunct="0">
                <a:buSzPct val="120000"/>
                <a:buFontTx/>
                <a:buBlip>
                  <a:blip r:embed="rId4"/>
                </a:buBlip>
              </a:pPr>
              <a:r>
                <a:rPr lang="en-US" altLang="ja-JP" b="0" dirty="0">
                  <a:solidFill>
                    <a:schemeClr val="bg2">
                      <a:lumMod val="20000"/>
                      <a:lumOff val="80000"/>
                    </a:schemeClr>
                  </a:solidFill>
                  <a:latin typeface="宋体" pitchFamily="2" charset="-122"/>
                  <a:ea typeface="汉仪中圆简"/>
                  <a:cs typeface="汉仪中圆简"/>
                </a:rPr>
                <a:t>Animation</a:t>
              </a:r>
              <a:endParaRPr lang="en-US" altLang="zh-CN" b="0" dirty="0">
                <a:solidFill>
                  <a:schemeClr val="bg2">
                    <a:lumMod val="20000"/>
                    <a:lumOff val="80000"/>
                  </a:schemeClr>
                </a:solidFill>
                <a:latin typeface="宋体" pitchFamily="2" charset="-122"/>
                <a:ea typeface="汉仪中圆简"/>
                <a:cs typeface="汉仪中圆简"/>
              </a:endParaRPr>
            </a:p>
          </p:txBody>
        </p:sp>
      </p:grpSp>
      <p:grpSp>
        <p:nvGrpSpPr>
          <p:cNvPr id="6" name="AutoShape 21"/>
          <p:cNvGrpSpPr>
            <a:grpSpLocks/>
          </p:cNvGrpSpPr>
          <p:nvPr/>
        </p:nvGrpSpPr>
        <p:grpSpPr bwMode="auto">
          <a:xfrm>
            <a:off x="579438" y="5211763"/>
            <a:ext cx="3621087" cy="615950"/>
            <a:chOff x="365" y="3283"/>
            <a:chExt cx="2281" cy="388"/>
          </a:xfrm>
        </p:grpSpPr>
        <p:pic>
          <p:nvPicPr>
            <p:cNvPr id="47143" name="AutoShape 21"/>
            <p:cNvPicPr>
              <a:picLocks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365" y="3283"/>
              <a:ext cx="2281" cy="3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7144" name="Text Box 17"/>
            <p:cNvSpPr txBox="1">
              <a:spLocks noChangeArrowheads="1"/>
            </p:cNvSpPr>
            <p:nvPr/>
          </p:nvSpPr>
          <p:spPr bwMode="auto">
            <a:xfrm>
              <a:off x="420" y="3322"/>
              <a:ext cx="2175" cy="2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marL="363538" indent="-363538" algn="l" defTabSz="812800" eaLnBrk="0" hangingPunct="0">
                <a:buSzPct val="120000"/>
                <a:buFontTx/>
                <a:buBlip>
                  <a:blip r:embed="rId4"/>
                </a:buBlip>
              </a:pPr>
              <a:r>
                <a:rPr lang="en-US" altLang="ja-JP" b="0">
                  <a:solidFill>
                    <a:schemeClr val="bg2">
                      <a:lumMod val="20000"/>
                      <a:lumOff val="80000"/>
                    </a:schemeClr>
                  </a:solidFill>
                  <a:latin typeface="宋体" pitchFamily="2" charset="-122"/>
                  <a:ea typeface="汉仪中圆简"/>
                  <a:cs typeface="汉仪中圆简"/>
                </a:rPr>
                <a:t>Historic trend</a:t>
              </a:r>
              <a:endParaRPr lang="en-US" altLang="zh-CN" b="0">
                <a:solidFill>
                  <a:schemeClr val="bg2">
                    <a:lumMod val="20000"/>
                    <a:lumOff val="80000"/>
                  </a:schemeClr>
                </a:solidFill>
                <a:latin typeface="宋体" pitchFamily="2" charset="-122"/>
                <a:ea typeface="汉仪中圆简"/>
                <a:cs typeface="汉仪中圆简"/>
              </a:endParaRPr>
            </a:p>
          </p:txBody>
        </p:sp>
      </p:grpSp>
      <p:grpSp>
        <p:nvGrpSpPr>
          <p:cNvPr id="7" name="AutoShape 21"/>
          <p:cNvGrpSpPr>
            <a:grpSpLocks/>
          </p:cNvGrpSpPr>
          <p:nvPr/>
        </p:nvGrpSpPr>
        <p:grpSpPr bwMode="auto">
          <a:xfrm>
            <a:off x="579438" y="2262188"/>
            <a:ext cx="3621087" cy="615950"/>
            <a:chOff x="365" y="1417"/>
            <a:chExt cx="2281" cy="388"/>
          </a:xfrm>
        </p:grpSpPr>
        <p:pic>
          <p:nvPicPr>
            <p:cNvPr id="47141" name="AutoShape 21"/>
            <p:cNvPicPr>
              <a:picLocks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365" y="1417"/>
              <a:ext cx="2281" cy="3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7142" name="Text Box 20"/>
            <p:cNvSpPr txBox="1">
              <a:spLocks noChangeArrowheads="1"/>
            </p:cNvSpPr>
            <p:nvPr/>
          </p:nvSpPr>
          <p:spPr bwMode="auto">
            <a:xfrm>
              <a:off x="420" y="1455"/>
              <a:ext cx="2175" cy="2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marL="363538" indent="-363538" algn="l" defTabSz="812800" eaLnBrk="0" hangingPunct="0">
                <a:buSzPct val="120000"/>
                <a:buFontTx/>
                <a:buBlip>
                  <a:blip r:embed="rId4"/>
                </a:buBlip>
              </a:pPr>
              <a:r>
                <a:rPr lang="en-US" altLang="ja-JP" b="0">
                  <a:solidFill>
                    <a:schemeClr val="bg2">
                      <a:lumMod val="20000"/>
                      <a:lumOff val="80000"/>
                    </a:schemeClr>
                  </a:solidFill>
                  <a:latin typeface="宋体" pitchFamily="2" charset="-122"/>
                  <a:ea typeface="汉仪中圆简"/>
                  <a:cs typeface="汉仪中圆简"/>
                </a:rPr>
                <a:t>Simulation</a:t>
              </a:r>
              <a:endParaRPr lang="en-US" altLang="zh-CN" b="0">
                <a:solidFill>
                  <a:schemeClr val="bg2">
                    <a:lumMod val="20000"/>
                    <a:lumOff val="80000"/>
                  </a:schemeClr>
                </a:solidFill>
                <a:latin typeface="宋体" pitchFamily="2" charset="-122"/>
                <a:ea typeface="汉仪中圆简"/>
                <a:cs typeface="汉仪中圆简"/>
              </a:endParaRPr>
            </a:p>
          </p:txBody>
        </p:sp>
      </p:grpSp>
      <p:grpSp>
        <p:nvGrpSpPr>
          <p:cNvPr id="8" name="AutoShape 21"/>
          <p:cNvGrpSpPr>
            <a:grpSpLocks/>
          </p:cNvGrpSpPr>
          <p:nvPr/>
        </p:nvGrpSpPr>
        <p:grpSpPr bwMode="auto">
          <a:xfrm>
            <a:off x="596900" y="5894388"/>
            <a:ext cx="3614738" cy="609600"/>
            <a:chOff x="376" y="3713"/>
            <a:chExt cx="2277" cy="384"/>
          </a:xfrm>
        </p:grpSpPr>
        <p:pic>
          <p:nvPicPr>
            <p:cNvPr id="47139" name="AutoShape 21"/>
            <p:cNvPicPr>
              <a:picLocks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376" y="3713"/>
              <a:ext cx="2277" cy="3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7140" name="Text Box 23"/>
            <p:cNvSpPr txBox="1">
              <a:spLocks noChangeArrowheads="1"/>
            </p:cNvSpPr>
            <p:nvPr/>
          </p:nvSpPr>
          <p:spPr bwMode="auto">
            <a:xfrm>
              <a:off x="429" y="3751"/>
              <a:ext cx="2175" cy="2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marL="363538" indent="-363538" algn="l" defTabSz="812800" eaLnBrk="0" hangingPunct="0">
                <a:buSzPct val="120000"/>
                <a:buFontTx/>
                <a:buBlip>
                  <a:blip r:embed="rId4"/>
                </a:buBlip>
              </a:pPr>
              <a:r>
                <a:rPr lang="en-US" altLang="ja-JP" b="0">
                  <a:solidFill>
                    <a:schemeClr val="bg2">
                      <a:lumMod val="20000"/>
                      <a:lumOff val="80000"/>
                    </a:schemeClr>
                  </a:solidFill>
                  <a:latin typeface="宋体" pitchFamily="2" charset="-122"/>
                  <a:ea typeface="汉仪中圆简"/>
                  <a:cs typeface="汉仪中圆简"/>
                </a:rPr>
                <a:t>Recipe</a:t>
              </a:r>
              <a:endParaRPr lang="en-US" altLang="zh-CN" b="0">
                <a:solidFill>
                  <a:schemeClr val="bg2">
                    <a:lumMod val="20000"/>
                    <a:lumOff val="80000"/>
                  </a:schemeClr>
                </a:solidFill>
                <a:latin typeface="宋体" pitchFamily="2" charset="-122"/>
                <a:ea typeface="汉仪中圆简"/>
                <a:cs typeface="汉仪中圆简"/>
              </a:endParaRPr>
            </a:p>
          </p:txBody>
        </p:sp>
      </p:grpSp>
      <p:grpSp>
        <p:nvGrpSpPr>
          <p:cNvPr id="9" name="AutoShape 6"/>
          <p:cNvGrpSpPr>
            <a:grpSpLocks/>
          </p:cNvGrpSpPr>
          <p:nvPr/>
        </p:nvGrpSpPr>
        <p:grpSpPr bwMode="auto">
          <a:xfrm>
            <a:off x="4797425" y="2249488"/>
            <a:ext cx="3614738" cy="615950"/>
            <a:chOff x="3022" y="1417"/>
            <a:chExt cx="2277" cy="388"/>
          </a:xfrm>
        </p:grpSpPr>
        <p:pic>
          <p:nvPicPr>
            <p:cNvPr id="47137" name="AutoShape 6"/>
            <p:cNvPicPr>
              <a:picLocks noChangeArrowheads="1"/>
            </p:cNvPicPr>
            <p:nvPr/>
          </p:nvPicPr>
          <p:blipFill>
            <a:blip r:embed="rId11" cstate="print"/>
            <a:srcRect/>
            <a:stretch>
              <a:fillRect/>
            </a:stretch>
          </p:blipFill>
          <p:spPr bwMode="auto">
            <a:xfrm>
              <a:off x="3022" y="1417"/>
              <a:ext cx="2277" cy="3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7138" name="Text Box 26"/>
            <p:cNvSpPr txBox="1">
              <a:spLocks noChangeArrowheads="1"/>
            </p:cNvSpPr>
            <p:nvPr/>
          </p:nvSpPr>
          <p:spPr bwMode="auto">
            <a:xfrm>
              <a:off x="3075" y="1455"/>
              <a:ext cx="2175" cy="2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marL="363538" indent="-363538" algn="l" defTabSz="812800" eaLnBrk="0" hangingPunct="0">
                <a:buSzPct val="120000"/>
                <a:buFontTx/>
                <a:buBlip>
                  <a:blip r:embed="rId4"/>
                </a:buBlip>
              </a:pPr>
              <a:r>
                <a:rPr lang="en-US" altLang="ja-JP" b="0">
                  <a:solidFill>
                    <a:schemeClr val="bg2">
                      <a:lumMod val="20000"/>
                      <a:lumOff val="80000"/>
                    </a:schemeClr>
                  </a:solidFill>
                  <a:latin typeface="宋体" pitchFamily="2" charset="-122"/>
                  <a:ea typeface="汉仪中圆简"/>
                  <a:cs typeface="汉仪中圆简"/>
                </a:rPr>
                <a:t>Graphic Web</a:t>
              </a:r>
              <a:r>
                <a:rPr lang="en-US" altLang="zh-CN" b="0">
                  <a:solidFill>
                    <a:schemeClr val="bg2">
                      <a:lumMod val="20000"/>
                      <a:lumOff val="80000"/>
                    </a:schemeClr>
                  </a:solidFill>
                  <a:latin typeface="宋体" pitchFamily="2" charset="-122"/>
                  <a:ea typeface="汉仪中圆简"/>
                  <a:cs typeface="汉仪中圆简"/>
                </a:rPr>
                <a:t>Gate</a:t>
              </a:r>
              <a:endParaRPr lang="zh-CN" altLang="en-US" b="0">
                <a:solidFill>
                  <a:schemeClr val="bg2">
                    <a:lumMod val="20000"/>
                    <a:lumOff val="80000"/>
                  </a:schemeClr>
                </a:solidFill>
                <a:latin typeface="宋体" pitchFamily="2" charset="-122"/>
                <a:ea typeface="汉仪中圆简"/>
                <a:cs typeface="汉仪中圆简"/>
              </a:endParaRPr>
            </a:p>
          </p:txBody>
        </p:sp>
      </p:grpSp>
      <p:grpSp>
        <p:nvGrpSpPr>
          <p:cNvPr id="10" name="AutoShape 9"/>
          <p:cNvGrpSpPr>
            <a:grpSpLocks/>
          </p:cNvGrpSpPr>
          <p:nvPr/>
        </p:nvGrpSpPr>
        <p:grpSpPr bwMode="auto">
          <a:xfrm>
            <a:off x="4797425" y="2981325"/>
            <a:ext cx="3614738" cy="615950"/>
            <a:chOff x="3022" y="1870"/>
            <a:chExt cx="2277" cy="388"/>
          </a:xfrm>
        </p:grpSpPr>
        <p:pic>
          <p:nvPicPr>
            <p:cNvPr id="47135" name="AutoShape 9"/>
            <p:cNvPicPr>
              <a:picLocks noChangeArrowheads="1"/>
            </p:cNvPicPr>
            <p:nvPr/>
          </p:nvPicPr>
          <p:blipFill>
            <a:blip r:embed="rId12" cstate="print"/>
            <a:srcRect/>
            <a:stretch>
              <a:fillRect/>
            </a:stretch>
          </p:blipFill>
          <p:spPr bwMode="auto">
            <a:xfrm>
              <a:off x="3022" y="1870"/>
              <a:ext cx="2277" cy="3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7136" name="Text Box 29"/>
            <p:cNvSpPr txBox="1">
              <a:spLocks noChangeArrowheads="1"/>
            </p:cNvSpPr>
            <p:nvPr/>
          </p:nvSpPr>
          <p:spPr bwMode="auto">
            <a:xfrm>
              <a:off x="3075" y="1909"/>
              <a:ext cx="2175" cy="2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marL="363538" indent="-363538" algn="l" defTabSz="812800" eaLnBrk="0" hangingPunct="0">
                <a:buSzPct val="120000"/>
                <a:buFontTx/>
                <a:buBlip>
                  <a:blip r:embed="rId4"/>
                </a:buBlip>
              </a:pPr>
              <a:r>
                <a:rPr lang="en-US" altLang="ja-JP" b="0">
                  <a:solidFill>
                    <a:schemeClr val="bg2">
                      <a:lumMod val="20000"/>
                      <a:lumOff val="80000"/>
                    </a:schemeClr>
                  </a:solidFill>
                  <a:latin typeface="宋体" pitchFamily="2" charset="-122"/>
                  <a:ea typeface="汉仪中圆简"/>
                  <a:cs typeface="汉仪中圆简"/>
                </a:rPr>
                <a:t>Data Sharing</a:t>
              </a:r>
              <a:endParaRPr lang="en-US" altLang="zh-CN" b="0">
                <a:solidFill>
                  <a:schemeClr val="bg2">
                    <a:lumMod val="20000"/>
                    <a:lumOff val="80000"/>
                  </a:schemeClr>
                </a:solidFill>
                <a:latin typeface="宋体" pitchFamily="2" charset="-122"/>
                <a:ea typeface="汉仪中圆简"/>
                <a:cs typeface="汉仪中圆简"/>
              </a:endParaRPr>
            </a:p>
          </p:txBody>
        </p:sp>
      </p:grpSp>
      <p:grpSp>
        <p:nvGrpSpPr>
          <p:cNvPr id="11" name="AutoShape 12"/>
          <p:cNvGrpSpPr>
            <a:grpSpLocks/>
          </p:cNvGrpSpPr>
          <p:nvPr/>
        </p:nvGrpSpPr>
        <p:grpSpPr bwMode="auto">
          <a:xfrm>
            <a:off x="4797425" y="3694113"/>
            <a:ext cx="3614738" cy="615950"/>
            <a:chOff x="3022" y="2327"/>
            <a:chExt cx="2277" cy="388"/>
          </a:xfrm>
        </p:grpSpPr>
        <p:pic>
          <p:nvPicPr>
            <p:cNvPr id="47133" name="AutoShape 12"/>
            <p:cNvPicPr>
              <a:picLocks noChangeArrowheads="1"/>
            </p:cNvPicPr>
            <p:nvPr/>
          </p:nvPicPr>
          <p:blipFill>
            <a:blip r:embed="rId13" cstate="print"/>
            <a:srcRect/>
            <a:stretch>
              <a:fillRect/>
            </a:stretch>
          </p:blipFill>
          <p:spPr bwMode="auto">
            <a:xfrm>
              <a:off x="3022" y="2327"/>
              <a:ext cx="2277" cy="3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7134" name="Text Box 32"/>
            <p:cNvSpPr txBox="1">
              <a:spLocks noChangeArrowheads="1"/>
            </p:cNvSpPr>
            <p:nvPr/>
          </p:nvSpPr>
          <p:spPr bwMode="auto">
            <a:xfrm>
              <a:off x="3075" y="2366"/>
              <a:ext cx="2175" cy="2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marL="363538" indent="-363538" algn="l" defTabSz="812800" eaLnBrk="0" hangingPunct="0">
                <a:buSzPct val="120000"/>
                <a:buFontTx/>
                <a:buBlip>
                  <a:blip r:embed="rId4"/>
                </a:buBlip>
              </a:pPr>
              <a:r>
                <a:rPr lang="en-US" altLang="ja-JP" b="0">
                  <a:solidFill>
                    <a:schemeClr val="bg2">
                      <a:lumMod val="20000"/>
                      <a:lumOff val="80000"/>
                    </a:schemeClr>
                  </a:solidFill>
                  <a:latin typeface="宋体" pitchFamily="2" charset="-122"/>
                  <a:ea typeface="汉仪中圆简"/>
                  <a:cs typeface="汉仪中圆简"/>
                </a:rPr>
                <a:t>Email </a:t>
              </a:r>
              <a:endParaRPr lang="en-US" altLang="zh-CN" b="0">
                <a:solidFill>
                  <a:schemeClr val="bg2">
                    <a:lumMod val="20000"/>
                    <a:lumOff val="80000"/>
                  </a:schemeClr>
                </a:solidFill>
                <a:latin typeface="宋体" pitchFamily="2" charset="-122"/>
                <a:ea typeface="汉仪中圆简"/>
                <a:cs typeface="汉仪中圆简"/>
              </a:endParaRPr>
            </a:p>
          </p:txBody>
        </p:sp>
      </p:grpSp>
      <p:grpSp>
        <p:nvGrpSpPr>
          <p:cNvPr id="12" name="AutoShape 18"/>
          <p:cNvGrpSpPr>
            <a:grpSpLocks/>
          </p:cNvGrpSpPr>
          <p:nvPr/>
        </p:nvGrpSpPr>
        <p:grpSpPr bwMode="auto">
          <a:xfrm>
            <a:off x="4797425" y="1520825"/>
            <a:ext cx="3614738" cy="615950"/>
            <a:chOff x="3022" y="933"/>
            <a:chExt cx="2277" cy="388"/>
          </a:xfrm>
        </p:grpSpPr>
        <p:pic>
          <p:nvPicPr>
            <p:cNvPr id="47131" name="AutoShape 18"/>
            <p:cNvPicPr>
              <a:picLocks noChangeArrowheads="1"/>
            </p:cNvPicPr>
            <p:nvPr/>
          </p:nvPicPr>
          <p:blipFill>
            <a:blip r:embed="rId14" cstate="print"/>
            <a:srcRect/>
            <a:stretch>
              <a:fillRect/>
            </a:stretch>
          </p:blipFill>
          <p:spPr bwMode="auto">
            <a:xfrm>
              <a:off x="3022" y="933"/>
              <a:ext cx="2277" cy="3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7132" name="Text Box 35"/>
            <p:cNvSpPr txBox="1">
              <a:spLocks noChangeArrowheads="1"/>
            </p:cNvSpPr>
            <p:nvPr/>
          </p:nvSpPr>
          <p:spPr bwMode="auto">
            <a:xfrm>
              <a:off x="3075" y="973"/>
              <a:ext cx="2175" cy="2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marL="363538" indent="-363538" algn="l" defTabSz="812800" eaLnBrk="0" hangingPunct="0">
                <a:buSzPct val="120000"/>
                <a:buFontTx/>
                <a:buBlip>
                  <a:blip r:embed="rId4"/>
                </a:buBlip>
              </a:pPr>
              <a:r>
                <a:rPr lang="en-US" altLang="zh-CN" b="0">
                  <a:solidFill>
                    <a:schemeClr val="bg2">
                      <a:lumMod val="20000"/>
                      <a:lumOff val="80000"/>
                    </a:schemeClr>
                  </a:solidFill>
                  <a:latin typeface="宋体" pitchFamily="2" charset="-122"/>
                  <a:ea typeface="汉仪中圆简"/>
                  <a:cs typeface="汉仪中圆简"/>
                </a:rPr>
                <a:t>JAVA</a:t>
              </a:r>
              <a:r>
                <a:rPr lang="en-US" altLang="ja-JP" b="0">
                  <a:solidFill>
                    <a:schemeClr val="bg2">
                      <a:lumMod val="20000"/>
                      <a:lumOff val="80000"/>
                    </a:schemeClr>
                  </a:solidFill>
                  <a:latin typeface="宋体" pitchFamily="2" charset="-122"/>
                  <a:ea typeface="汉仪中圆简"/>
                  <a:cs typeface="汉仪中圆简"/>
                </a:rPr>
                <a:t> Script</a:t>
              </a:r>
              <a:endParaRPr lang="en-US" altLang="zh-CN" b="0">
                <a:solidFill>
                  <a:schemeClr val="bg2">
                    <a:lumMod val="20000"/>
                    <a:lumOff val="80000"/>
                  </a:schemeClr>
                </a:solidFill>
                <a:latin typeface="宋体" pitchFamily="2" charset="-122"/>
                <a:ea typeface="汉仪中圆简"/>
                <a:cs typeface="汉仪中圆简"/>
              </a:endParaRPr>
            </a:p>
          </p:txBody>
        </p:sp>
      </p:grpSp>
      <p:grpSp>
        <p:nvGrpSpPr>
          <p:cNvPr id="13" name="AutoShape 12"/>
          <p:cNvGrpSpPr>
            <a:grpSpLocks/>
          </p:cNvGrpSpPr>
          <p:nvPr/>
        </p:nvGrpSpPr>
        <p:grpSpPr bwMode="auto">
          <a:xfrm>
            <a:off x="4797425" y="5221288"/>
            <a:ext cx="3614738" cy="609600"/>
            <a:chOff x="3022" y="3306"/>
            <a:chExt cx="2277" cy="384"/>
          </a:xfrm>
        </p:grpSpPr>
        <p:pic>
          <p:nvPicPr>
            <p:cNvPr id="47129" name="AutoShape 12"/>
            <p:cNvPicPr>
              <a:picLocks noChangeArrowheads="1"/>
            </p:cNvPicPr>
            <p:nvPr/>
          </p:nvPicPr>
          <p:blipFill>
            <a:blip r:embed="rId15" cstate="print"/>
            <a:srcRect/>
            <a:stretch>
              <a:fillRect/>
            </a:stretch>
          </p:blipFill>
          <p:spPr bwMode="auto">
            <a:xfrm>
              <a:off x="3022" y="3306"/>
              <a:ext cx="2277" cy="3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7130" name="Text Box 41"/>
            <p:cNvSpPr txBox="1">
              <a:spLocks noChangeArrowheads="1"/>
            </p:cNvSpPr>
            <p:nvPr/>
          </p:nvSpPr>
          <p:spPr bwMode="auto">
            <a:xfrm>
              <a:off x="3075" y="3343"/>
              <a:ext cx="2175" cy="2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marL="363538" indent="-363538" algn="l" defTabSz="812800" eaLnBrk="0" hangingPunct="0">
                <a:buSzPct val="120000"/>
                <a:buFontTx/>
                <a:buBlip>
                  <a:blip r:embed="rId4"/>
                </a:buBlip>
              </a:pPr>
              <a:r>
                <a:rPr lang="en-US" altLang="zh-CN" b="0">
                  <a:solidFill>
                    <a:schemeClr val="bg2">
                      <a:lumMod val="20000"/>
                      <a:lumOff val="80000"/>
                    </a:schemeClr>
                  </a:solidFill>
                  <a:latin typeface="宋体" pitchFamily="2" charset="-122"/>
                  <a:ea typeface="汉仪中圆简"/>
                  <a:cs typeface="汉仪中圆简"/>
                </a:rPr>
                <a:t>FTP </a:t>
              </a:r>
              <a:r>
                <a:rPr lang="en-US" altLang="ja-JP" b="0">
                  <a:solidFill>
                    <a:schemeClr val="bg2">
                      <a:lumMod val="20000"/>
                      <a:lumOff val="80000"/>
                    </a:schemeClr>
                  </a:solidFill>
                  <a:latin typeface="宋体" pitchFamily="2" charset="-122"/>
                  <a:ea typeface="汉仪中圆简"/>
                  <a:cs typeface="汉仪中圆简"/>
                </a:rPr>
                <a:t>Download</a:t>
              </a:r>
              <a:endParaRPr lang="en-US" altLang="zh-CN" b="0">
                <a:solidFill>
                  <a:schemeClr val="bg2">
                    <a:lumMod val="20000"/>
                    <a:lumOff val="80000"/>
                  </a:schemeClr>
                </a:solidFill>
                <a:latin typeface="宋体" pitchFamily="2" charset="-122"/>
                <a:ea typeface="汉仪中圆简"/>
                <a:cs typeface="汉仪中圆简"/>
              </a:endParaRPr>
            </a:p>
          </p:txBody>
        </p:sp>
      </p:grpSp>
      <p:sp>
        <p:nvSpPr>
          <p:cNvPr id="47118" name="AutoShape 10"/>
          <p:cNvSpPr>
            <a:spLocks noChangeArrowheads="1"/>
          </p:cNvSpPr>
          <p:nvPr/>
        </p:nvSpPr>
        <p:spPr bwMode="auto">
          <a:xfrm>
            <a:off x="0" y="-26988"/>
            <a:ext cx="9144000" cy="431801"/>
          </a:xfrm>
          <a:prstGeom prst="roundRect">
            <a:avLst>
              <a:gd name="adj" fmla="val 16667"/>
            </a:avLst>
          </a:prstGeom>
          <a:solidFill>
            <a:srgbClr val="E47F00"/>
          </a:solidFill>
          <a:ln w="28575" algn="ctr">
            <a:solidFill>
              <a:srgbClr val="E47F00"/>
            </a:solidFill>
            <a:round/>
            <a:headEnd/>
            <a:tailEnd/>
          </a:ln>
        </p:spPr>
        <p:txBody>
          <a:bodyPr wrap="none" anchor="ctr"/>
          <a:lstStyle/>
          <a:p>
            <a:pPr algn="l"/>
            <a:endParaRPr lang="en-US" altLang="zh-CN" b="0">
              <a:solidFill>
                <a:srgbClr val="FFCC99"/>
              </a:solidFill>
            </a:endParaRPr>
          </a:p>
        </p:txBody>
      </p:sp>
      <p:grpSp>
        <p:nvGrpSpPr>
          <p:cNvPr id="14" name="Group 11"/>
          <p:cNvGrpSpPr>
            <a:grpSpLocks/>
          </p:cNvGrpSpPr>
          <p:nvPr/>
        </p:nvGrpSpPr>
        <p:grpSpPr bwMode="auto">
          <a:xfrm>
            <a:off x="8175625" y="47625"/>
            <a:ext cx="788988" cy="788988"/>
            <a:chOff x="5150" y="9"/>
            <a:chExt cx="601" cy="601"/>
          </a:xfrm>
        </p:grpSpPr>
        <p:pic>
          <p:nvPicPr>
            <p:cNvPr id="47127" name="Picture 15"/>
            <p:cNvPicPr>
              <a:picLocks noChangeAspect="1" noChangeArrowheads="1"/>
            </p:cNvPicPr>
            <p:nvPr/>
          </p:nvPicPr>
          <p:blipFill>
            <a:blip r:embed="rId16" cstate="print"/>
            <a:srcRect/>
            <a:stretch>
              <a:fillRect/>
            </a:stretch>
          </p:blipFill>
          <p:spPr bwMode="auto">
            <a:xfrm>
              <a:off x="5157" y="18"/>
              <a:ext cx="585" cy="5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7128" name="Oval 13"/>
            <p:cNvSpPr>
              <a:spLocks noChangeArrowheads="1"/>
            </p:cNvSpPr>
            <p:nvPr/>
          </p:nvSpPr>
          <p:spPr bwMode="auto">
            <a:xfrm>
              <a:off x="5150" y="9"/>
              <a:ext cx="601" cy="601"/>
            </a:xfrm>
            <a:prstGeom prst="ellipse">
              <a:avLst/>
            </a:prstGeom>
            <a:noFill/>
            <a:ln w="38100" algn="ctr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l"/>
              <a:endParaRPr lang="zh-CN" altLang="en-US" sz="1200" b="0">
                <a:solidFill>
                  <a:schemeClr val="bg2"/>
                </a:solidFill>
              </a:endParaRPr>
            </a:p>
          </p:txBody>
        </p:sp>
      </p:grpSp>
      <p:sp>
        <p:nvSpPr>
          <p:cNvPr id="47120" name="Rectangle 4"/>
          <p:cNvSpPr>
            <a:spLocks noGrp="1" noChangeArrowheads="1"/>
          </p:cNvSpPr>
          <p:nvPr>
            <p:ph type="title" idx="4294967295"/>
          </p:nvPr>
        </p:nvSpPr>
        <p:spPr/>
        <p:txBody>
          <a:bodyPr tIns="11113" bIns="11113"/>
          <a:lstStyle/>
          <a:p>
            <a:r>
              <a:rPr lang="en-US" altLang="zh-CN" b="1" smtClean="0">
                <a:solidFill>
                  <a:srgbClr val="E47F00"/>
                </a:solidFill>
                <a:latin typeface="宋体" pitchFamily="2" charset="-122"/>
                <a:ea typeface="宋体" pitchFamily="2" charset="-122"/>
              </a:rPr>
              <a:t>Vijeo Designer</a:t>
            </a:r>
            <a:r>
              <a:rPr lang="en-US" altLang="ja-JP" b="1" smtClean="0">
                <a:solidFill>
                  <a:srgbClr val="E47F00"/>
                </a:solidFill>
                <a:latin typeface="宋体" pitchFamily="2" charset="-122"/>
                <a:ea typeface="宋体" pitchFamily="2" charset="-122"/>
              </a:rPr>
              <a:t>: Advanced Features</a:t>
            </a:r>
            <a:endParaRPr lang="en-US" altLang="zh-CN" b="1" smtClean="0">
              <a:solidFill>
                <a:srgbClr val="E47F00"/>
              </a:solidFill>
              <a:latin typeface="宋体" pitchFamily="2" charset="-122"/>
              <a:ea typeface="宋体" pitchFamily="2" charset="-122"/>
            </a:endParaRPr>
          </a:p>
        </p:txBody>
      </p:sp>
      <p:grpSp>
        <p:nvGrpSpPr>
          <p:cNvPr id="15" name="AutoShape 12"/>
          <p:cNvGrpSpPr>
            <a:grpSpLocks/>
          </p:cNvGrpSpPr>
          <p:nvPr/>
        </p:nvGrpSpPr>
        <p:grpSpPr bwMode="auto">
          <a:xfrm>
            <a:off x="4802188" y="4465638"/>
            <a:ext cx="3614737" cy="615950"/>
            <a:chOff x="3022" y="2327"/>
            <a:chExt cx="2277" cy="388"/>
          </a:xfrm>
        </p:grpSpPr>
        <p:pic>
          <p:nvPicPr>
            <p:cNvPr id="47125" name="AutoShape 12"/>
            <p:cNvPicPr>
              <a:picLocks noChangeArrowheads="1"/>
            </p:cNvPicPr>
            <p:nvPr/>
          </p:nvPicPr>
          <p:blipFill>
            <a:blip r:embed="rId13" cstate="print"/>
            <a:srcRect/>
            <a:stretch>
              <a:fillRect/>
            </a:stretch>
          </p:blipFill>
          <p:spPr bwMode="auto">
            <a:xfrm>
              <a:off x="3022" y="2327"/>
              <a:ext cx="2277" cy="3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7126" name="Text Box 32"/>
            <p:cNvSpPr txBox="1">
              <a:spLocks noChangeArrowheads="1"/>
            </p:cNvSpPr>
            <p:nvPr/>
          </p:nvSpPr>
          <p:spPr bwMode="auto">
            <a:xfrm>
              <a:off x="3075" y="2366"/>
              <a:ext cx="2175" cy="2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marL="363538" indent="-363538" algn="l" defTabSz="812800" eaLnBrk="0" hangingPunct="0">
                <a:buSzPct val="120000"/>
                <a:buFontTx/>
                <a:buBlip>
                  <a:blip r:embed="rId4"/>
                </a:buBlip>
              </a:pPr>
              <a:r>
                <a:rPr lang="en-US" altLang="zh-CN" dirty="0" smtClean="0">
                  <a:solidFill>
                    <a:schemeClr val="bg2">
                      <a:lumMod val="20000"/>
                      <a:lumOff val="80000"/>
                    </a:schemeClr>
                  </a:solidFill>
                  <a:latin typeface="宋体" pitchFamily="2" charset="-122"/>
                  <a:ea typeface="汉仪中圆简"/>
                  <a:cs typeface="汉仪中圆简"/>
                </a:rPr>
                <a:t>Exclusive input</a:t>
              </a:r>
              <a:endParaRPr lang="en-US" altLang="zh-CN" b="0" dirty="0">
                <a:solidFill>
                  <a:schemeClr val="bg2">
                    <a:lumMod val="20000"/>
                    <a:lumOff val="80000"/>
                  </a:schemeClr>
                </a:solidFill>
                <a:latin typeface="宋体" pitchFamily="2" charset="-122"/>
                <a:ea typeface="汉仪中圆简"/>
                <a:cs typeface="汉仪中圆简"/>
              </a:endParaRPr>
            </a:p>
          </p:txBody>
        </p:sp>
      </p:grpSp>
      <p:grpSp>
        <p:nvGrpSpPr>
          <p:cNvPr id="16" name="AutoShape 12"/>
          <p:cNvGrpSpPr>
            <a:grpSpLocks/>
          </p:cNvGrpSpPr>
          <p:nvPr/>
        </p:nvGrpSpPr>
        <p:grpSpPr bwMode="auto">
          <a:xfrm>
            <a:off x="4787900" y="5897563"/>
            <a:ext cx="3614738" cy="609600"/>
            <a:chOff x="3022" y="3306"/>
            <a:chExt cx="2277" cy="384"/>
          </a:xfrm>
        </p:grpSpPr>
        <p:pic>
          <p:nvPicPr>
            <p:cNvPr id="47123" name="AutoShape 12"/>
            <p:cNvPicPr>
              <a:picLocks noChangeArrowheads="1"/>
            </p:cNvPicPr>
            <p:nvPr/>
          </p:nvPicPr>
          <p:blipFill>
            <a:blip r:embed="rId15" cstate="print"/>
            <a:srcRect/>
            <a:stretch>
              <a:fillRect/>
            </a:stretch>
          </p:blipFill>
          <p:spPr bwMode="auto">
            <a:xfrm>
              <a:off x="3022" y="3306"/>
              <a:ext cx="2277" cy="3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7124" name="Text Box 41"/>
            <p:cNvSpPr txBox="1">
              <a:spLocks noChangeArrowheads="1"/>
            </p:cNvSpPr>
            <p:nvPr/>
          </p:nvSpPr>
          <p:spPr bwMode="auto">
            <a:xfrm>
              <a:off x="3075" y="3343"/>
              <a:ext cx="2175" cy="2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marL="363538" indent="-363538" algn="l" defTabSz="812800" eaLnBrk="0" hangingPunct="0">
                <a:buSzPct val="120000"/>
                <a:buFontTx/>
                <a:buBlip>
                  <a:blip r:embed="rId4"/>
                </a:buBlip>
              </a:pPr>
              <a:r>
                <a:rPr lang="en-US" altLang="zh-CN" dirty="0" smtClean="0">
                  <a:solidFill>
                    <a:schemeClr val="bg2">
                      <a:lumMod val="20000"/>
                      <a:lumOff val="80000"/>
                    </a:schemeClr>
                  </a:solidFill>
                  <a:latin typeface="宋体" pitchFamily="2" charset="-122"/>
                  <a:ea typeface="汉仪中圆简"/>
                  <a:cs typeface="汉仪中圆简"/>
                </a:rPr>
                <a:t>Grouping objects</a:t>
              </a:r>
              <a:endParaRPr lang="en-US" altLang="zh-CN" b="0" dirty="0">
                <a:solidFill>
                  <a:schemeClr val="bg2">
                    <a:lumMod val="20000"/>
                    <a:lumOff val="80000"/>
                  </a:schemeClr>
                </a:solidFill>
                <a:latin typeface="宋体" pitchFamily="2" charset="-122"/>
                <a:ea typeface="汉仪中圆简"/>
                <a:cs typeface="汉仪中圆简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-99392"/>
            <a:ext cx="8471283" cy="1095375"/>
          </a:xfrm>
        </p:spPr>
        <p:txBody>
          <a:bodyPr/>
          <a:lstStyle/>
          <a:p>
            <a:r>
              <a:rPr lang="en-AU" sz="2800" dirty="0" smtClean="0">
                <a:solidFill>
                  <a:srgbClr val="00B050"/>
                </a:solidFill>
              </a:rPr>
              <a:t>Vijeo </a:t>
            </a:r>
            <a:r>
              <a:rPr lang="en-AU" sz="2800" b="1" dirty="0" smtClean="0">
                <a:solidFill>
                  <a:srgbClr val="00B050"/>
                </a:solidFill>
              </a:rPr>
              <a:t>XD</a:t>
            </a:r>
            <a:r>
              <a:rPr lang="en-AU" sz="2800" dirty="0" smtClean="0">
                <a:solidFill>
                  <a:srgbClr val="00B050"/>
                </a:solidFill>
              </a:rPr>
              <a:t> – </a:t>
            </a:r>
            <a:r>
              <a:rPr lang="ru-RU" sz="2800" dirty="0" smtClean="0">
                <a:solidFill>
                  <a:srgbClr val="00B050"/>
                </a:solidFill>
              </a:rPr>
              <a:t>уникальное программное обеспечение (январь 2016 года)</a:t>
            </a:r>
            <a:endParaRPr lang="en-AU" sz="2800" dirty="0">
              <a:solidFill>
                <a:srgbClr val="00B050"/>
              </a:solidFill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429946" y="818424"/>
            <a:ext cx="8394014" cy="2832000"/>
          </a:xfrm>
          <a:prstGeom prst="roundRect">
            <a:avLst>
              <a:gd name="adj" fmla="val 11178"/>
            </a:avLst>
          </a:prstGeom>
          <a:solidFill>
            <a:srgbClr val="00B050"/>
          </a:solidFill>
          <a:ln>
            <a:noFill/>
            <a:prstDash val="sysDash"/>
          </a:ln>
        </p:spPr>
        <p:txBody>
          <a:bodyPr wrap="square" lIns="121893" tIns="60947" rIns="121893" bIns="60947" anchor="ctr" anchorCtr="0">
            <a:noAutofit/>
          </a:bodyPr>
          <a:lstStyle/>
          <a:p>
            <a:pPr marL="2031559" defTabSz="1218987" fontAlgn="base">
              <a:spcBef>
                <a:spcPct val="0"/>
              </a:spcBef>
              <a:spcAft>
                <a:spcPts val="800"/>
              </a:spcAft>
              <a:buClr>
                <a:srgbClr val="000000">
                  <a:lumMod val="50000"/>
                  <a:lumOff val="50000"/>
                </a:srgbClr>
              </a:buClr>
              <a:defRPr/>
            </a:pPr>
            <a:endParaRPr lang="en-US" sz="2100" kern="0" dirty="0">
              <a:solidFill>
                <a:srgbClr val="FFFFFF"/>
              </a:solidFill>
              <a:ea typeface="宋体" charset="-122"/>
            </a:endParaRPr>
          </a:p>
        </p:txBody>
      </p:sp>
      <p:sp>
        <p:nvSpPr>
          <p:cNvPr id="9" name="TextBox 19"/>
          <p:cNvSpPr txBox="1"/>
          <p:nvPr/>
        </p:nvSpPr>
        <p:spPr>
          <a:xfrm rot="16200000">
            <a:off x="-517614" y="1987240"/>
            <a:ext cx="2322055" cy="369306"/>
          </a:xfrm>
          <a:prstGeom prst="rect">
            <a:avLst/>
          </a:prstGeom>
          <a:noFill/>
        </p:spPr>
        <p:txBody>
          <a:bodyPr wrap="none" lIns="121893" tIns="60947" rIns="121893" bIns="60947" rtlCol="0">
            <a:spAutoFit/>
          </a:bodyPr>
          <a:lstStyle/>
          <a:p>
            <a:pPr algn="r" defTabSz="1218987" fontAlgn="base">
              <a:spcBef>
                <a:spcPct val="0"/>
              </a:spcBef>
              <a:spcAft>
                <a:spcPct val="0"/>
              </a:spcAft>
            </a:pPr>
            <a:r>
              <a:rPr lang="en-US" sz="1600" b="1" dirty="0">
                <a:solidFill>
                  <a:prstClr val="white"/>
                </a:solidFill>
                <a:ea typeface="宋体" charset="-122"/>
              </a:rPr>
              <a:t>Improved </a:t>
            </a:r>
            <a:r>
              <a:rPr lang="en-US" sz="1600" b="1" dirty="0" smtClean="0">
                <a:solidFill>
                  <a:prstClr val="white"/>
                </a:solidFill>
                <a:ea typeface="宋体" charset="-122"/>
              </a:rPr>
              <a:t>HMI design</a:t>
            </a:r>
            <a:endParaRPr lang="en-US" sz="1600" b="1" dirty="0">
              <a:solidFill>
                <a:prstClr val="white"/>
              </a:solidFill>
              <a:ea typeface="宋体" charset="-122"/>
            </a:endParaRPr>
          </a:p>
        </p:txBody>
      </p:sp>
      <p:sp>
        <p:nvSpPr>
          <p:cNvPr id="14" name="Rounded Rectangle 30"/>
          <p:cNvSpPr/>
          <p:nvPr/>
        </p:nvSpPr>
        <p:spPr bwMode="auto">
          <a:xfrm>
            <a:off x="940945" y="941586"/>
            <a:ext cx="2507302" cy="2583427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accent6">
                <a:lumMod val="20000"/>
                <a:lumOff val="8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121893" tIns="60947" rIns="121893" bIns="60947" numCol="1" rtlCol="0" anchor="ctr" anchorCtr="0" compatLnSpc="1">
            <a:prstTxWarp prst="textNoShape">
              <a:avLst/>
            </a:prstTxWarp>
          </a:bodyPr>
          <a:lstStyle/>
          <a:p>
            <a:pPr algn="r" defTabSz="1218987" fontAlgn="base">
              <a:spcBef>
                <a:spcPct val="0"/>
              </a:spcBef>
              <a:spcAft>
                <a:spcPct val="0"/>
              </a:spcAft>
            </a:pPr>
            <a:endParaRPr lang="en-US" sz="3200" b="1" dirty="0">
              <a:solidFill>
                <a:srgbClr val="FFFFFF"/>
              </a:solidFill>
              <a:ea typeface="宋体" charset="-122"/>
            </a:endParaRPr>
          </a:p>
        </p:txBody>
      </p:sp>
      <p:sp>
        <p:nvSpPr>
          <p:cNvPr id="15" name="Rounded Rectangle 31"/>
          <p:cNvSpPr/>
          <p:nvPr/>
        </p:nvSpPr>
        <p:spPr bwMode="auto">
          <a:xfrm>
            <a:off x="3557264" y="941586"/>
            <a:ext cx="2507302" cy="2583427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accent6">
                <a:lumMod val="20000"/>
                <a:lumOff val="8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121893" tIns="60947" rIns="121893" bIns="60947" numCol="1" rtlCol="0" anchor="ctr" anchorCtr="0" compatLnSpc="1">
            <a:prstTxWarp prst="textNoShape">
              <a:avLst/>
            </a:prstTxWarp>
          </a:bodyPr>
          <a:lstStyle/>
          <a:p>
            <a:pPr algn="r" defTabSz="1218987" fontAlgn="base">
              <a:spcBef>
                <a:spcPct val="0"/>
              </a:spcBef>
              <a:spcAft>
                <a:spcPct val="0"/>
              </a:spcAft>
            </a:pPr>
            <a:endParaRPr lang="en-US" sz="3200" b="1" dirty="0">
              <a:solidFill>
                <a:srgbClr val="FFFFFF"/>
              </a:solidFill>
              <a:ea typeface="宋体" charset="-122"/>
            </a:endParaRPr>
          </a:p>
        </p:txBody>
      </p:sp>
      <p:sp>
        <p:nvSpPr>
          <p:cNvPr id="16" name="Rounded Rectangle 32"/>
          <p:cNvSpPr/>
          <p:nvPr/>
        </p:nvSpPr>
        <p:spPr bwMode="auto">
          <a:xfrm>
            <a:off x="6173582" y="932725"/>
            <a:ext cx="2507302" cy="2583427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accent6">
                <a:lumMod val="20000"/>
                <a:lumOff val="8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121893" tIns="60947" rIns="121893" bIns="60947" numCol="1" rtlCol="0" anchor="ctr" anchorCtr="0" compatLnSpc="1">
            <a:prstTxWarp prst="textNoShape">
              <a:avLst/>
            </a:prstTxWarp>
          </a:bodyPr>
          <a:lstStyle/>
          <a:p>
            <a:pPr algn="r" defTabSz="1218987" fontAlgn="base">
              <a:spcBef>
                <a:spcPct val="0"/>
              </a:spcBef>
              <a:spcAft>
                <a:spcPct val="0"/>
              </a:spcAft>
            </a:pPr>
            <a:endParaRPr lang="en-US" sz="3200" b="1" dirty="0">
              <a:solidFill>
                <a:srgbClr val="FFFFFF"/>
              </a:solidFill>
              <a:ea typeface="宋体" charset="-122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971600" y="844576"/>
            <a:ext cx="2520280" cy="1000248"/>
          </a:xfrm>
          <a:prstGeom prst="rect">
            <a:avLst/>
          </a:prstGeom>
        </p:spPr>
        <p:txBody>
          <a:bodyPr wrap="square" lIns="121893" tIns="60947" rIns="121893" bIns="60947">
            <a:spAutoFit/>
          </a:bodyPr>
          <a:lstStyle/>
          <a:p>
            <a:pPr defTabSz="1218987" fontAlgn="base">
              <a:spcBef>
                <a:spcPct val="0"/>
              </a:spcBef>
              <a:spcAft>
                <a:spcPct val="0"/>
              </a:spcAft>
            </a:pPr>
            <a:r>
              <a:rPr lang="ru-RU" sz="1900" dirty="0" smtClean="0">
                <a:solidFill>
                  <a:srgbClr val="E47F00"/>
                </a:solidFill>
                <a:ea typeface="宋体" charset="-122"/>
              </a:rPr>
              <a:t>Преднастроенные </a:t>
            </a:r>
            <a:r>
              <a:rPr lang="ru-RU" sz="1900" dirty="0" smtClean="0">
                <a:solidFill>
                  <a:schemeClr val="bg1">
                    <a:lumMod val="50000"/>
                  </a:schemeClr>
                </a:solidFill>
                <a:ea typeface="宋体" charset="-122"/>
              </a:rPr>
              <a:t>шаблоны с навигацией</a:t>
            </a:r>
            <a:endParaRPr lang="en-US" sz="1900" dirty="0">
              <a:solidFill>
                <a:schemeClr val="bg1">
                  <a:lumMod val="50000"/>
                </a:schemeClr>
              </a:solidFill>
              <a:ea typeface="宋体" charset="-122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3565095" y="1097739"/>
            <a:ext cx="2571010" cy="707860"/>
          </a:xfrm>
          <a:prstGeom prst="rect">
            <a:avLst/>
          </a:prstGeom>
        </p:spPr>
        <p:txBody>
          <a:bodyPr wrap="square" lIns="121893" tIns="60947" rIns="121893" bIns="60947">
            <a:spAutoFit/>
          </a:bodyPr>
          <a:lstStyle/>
          <a:p>
            <a:pPr defTabSz="1218987" fontAlgn="base">
              <a:spcBef>
                <a:spcPct val="0"/>
              </a:spcBef>
              <a:spcAft>
                <a:spcPct val="0"/>
              </a:spcAft>
            </a:pPr>
            <a:r>
              <a:rPr lang="ru-RU" sz="1900" dirty="0" smtClean="0">
                <a:solidFill>
                  <a:srgbClr val="E47F00"/>
                </a:solidFill>
                <a:ea typeface="宋体" charset="-122"/>
              </a:rPr>
              <a:t>Обновление</a:t>
            </a:r>
            <a:r>
              <a:rPr lang="en-US" sz="1900" dirty="0" smtClean="0">
                <a:solidFill>
                  <a:srgbClr val="E47F00"/>
                </a:solidFill>
                <a:ea typeface="宋体" charset="-122"/>
              </a:rPr>
              <a:t> </a:t>
            </a:r>
            <a:r>
              <a:rPr lang="ru-RU" sz="1900" dirty="0" smtClean="0">
                <a:solidFill>
                  <a:srgbClr val="000000">
                    <a:lumMod val="50000"/>
                    <a:lumOff val="50000"/>
                  </a:srgbClr>
                </a:solidFill>
                <a:ea typeface="宋体" charset="-122"/>
              </a:rPr>
              <a:t>без загрузки</a:t>
            </a:r>
            <a:endParaRPr lang="en-US" sz="1900" dirty="0">
              <a:solidFill>
                <a:srgbClr val="000000">
                  <a:lumMod val="50000"/>
                  <a:lumOff val="50000"/>
                </a:srgbClr>
              </a:solidFill>
              <a:ea typeface="宋体" charset="-122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6309844" y="993424"/>
            <a:ext cx="2514115" cy="1000248"/>
          </a:xfrm>
          <a:prstGeom prst="rect">
            <a:avLst/>
          </a:prstGeom>
        </p:spPr>
        <p:txBody>
          <a:bodyPr wrap="square" lIns="121893" tIns="60947" rIns="121893" bIns="60947">
            <a:spAutoFit/>
          </a:bodyPr>
          <a:lstStyle/>
          <a:p>
            <a:pPr defTabSz="1218987" fontAlgn="base">
              <a:spcBef>
                <a:spcPct val="0"/>
              </a:spcBef>
              <a:spcAft>
                <a:spcPct val="0"/>
              </a:spcAft>
            </a:pPr>
            <a:r>
              <a:rPr lang="ru-RU" sz="1900" dirty="0" smtClean="0">
                <a:solidFill>
                  <a:srgbClr val="E47F00"/>
                </a:solidFill>
                <a:ea typeface="宋体" charset="-122"/>
              </a:rPr>
              <a:t>Расширенная</a:t>
            </a:r>
            <a:r>
              <a:rPr lang="en-US" sz="1900" dirty="0" smtClean="0">
                <a:solidFill>
                  <a:srgbClr val="E47F00"/>
                </a:solidFill>
                <a:ea typeface="宋体" charset="-122"/>
              </a:rPr>
              <a:t> </a:t>
            </a:r>
            <a:r>
              <a:rPr lang="ru-RU" sz="1900" dirty="0" smtClean="0">
                <a:solidFill>
                  <a:srgbClr val="000000">
                    <a:lumMod val="50000"/>
                    <a:lumOff val="50000"/>
                  </a:srgbClr>
                </a:solidFill>
                <a:ea typeface="宋体" charset="-122"/>
              </a:rPr>
              <a:t>библиотека тем и объектов</a:t>
            </a:r>
            <a:endParaRPr lang="en-US" sz="1900" dirty="0">
              <a:solidFill>
                <a:srgbClr val="E47F00"/>
              </a:solidFill>
              <a:ea typeface="宋体" charset="-122"/>
            </a:endParaRPr>
          </a:p>
        </p:txBody>
      </p:sp>
      <p:sp>
        <p:nvSpPr>
          <p:cNvPr id="25" name="Rounded Rectangle 22"/>
          <p:cNvSpPr/>
          <p:nvPr/>
        </p:nvSpPr>
        <p:spPr bwMode="auto">
          <a:xfrm>
            <a:off x="4317812" y="1736812"/>
            <a:ext cx="971154" cy="319699"/>
          </a:xfrm>
          <a:prstGeom prst="roundRect">
            <a:avLst/>
          </a:prstGeom>
          <a:solidFill>
            <a:srgbClr val="E47F00"/>
          </a:solidFill>
          <a:ln>
            <a:headEnd type="none" w="sm" len="sm"/>
            <a:tailEnd type="none" w="sm" len="sm"/>
          </a:ln>
          <a:effectLst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121893" tIns="60947" rIns="121893" bIns="60947" numCol="1" rtlCol="0" anchor="ctr" anchorCtr="0" compatLnSpc="1">
            <a:prstTxWarp prst="textNoShape">
              <a:avLst/>
            </a:prstTxWarp>
          </a:bodyPr>
          <a:lstStyle/>
          <a:p>
            <a:pPr algn="ctr" defTabSz="1218987" fontAlgn="base">
              <a:spcBef>
                <a:spcPct val="0"/>
              </a:spcBef>
              <a:spcAft>
                <a:spcPct val="0"/>
              </a:spcAft>
            </a:pPr>
            <a:r>
              <a:rPr lang="fr-FR" sz="1100" b="1" dirty="0" smtClean="0">
                <a:solidFill>
                  <a:prstClr val="white"/>
                </a:solidFill>
              </a:rPr>
              <a:t>Online Mode</a:t>
            </a:r>
            <a:endParaRPr lang="fr-FR" sz="1100" dirty="0">
              <a:solidFill>
                <a:prstClr val="white"/>
              </a:solidFill>
            </a:endParaRPr>
          </a:p>
        </p:txBody>
      </p:sp>
      <p:sp>
        <p:nvSpPr>
          <p:cNvPr id="27" name="Rounded Rectangle 26"/>
          <p:cNvSpPr/>
          <p:nvPr/>
        </p:nvSpPr>
        <p:spPr bwMode="auto">
          <a:xfrm>
            <a:off x="1531701" y="1720277"/>
            <a:ext cx="1384117" cy="340571"/>
          </a:xfrm>
          <a:prstGeom prst="roundRect">
            <a:avLst/>
          </a:prstGeom>
          <a:solidFill>
            <a:srgbClr val="E47F00"/>
          </a:solidFill>
          <a:ln>
            <a:headEnd type="none" w="sm" len="sm"/>
            <a:tailEnd type="none" w="sm" len="sm"/>
          </a:ln>
          <a:effectLst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121893" tIns="60947" rIns="121893" bIns="60947" numCol="1" rtlCol="0" anchor="ctr" anchorCtr="0" compatLnSpc="1">
            <a:prstTxWarp prst="textNoShape">
              <a:avLst/>
            </a:prstTxWarp>
          </a:bodyPr>
          <a:lstStyle/>
          <a:p>
            <a:pPr algn="ctr" defTabSz="1218987" fontAlgn="base">
              <a:spcBef>
                <a:spcPct val="0"/>
              </a:spcBef>
              <a:spcAft>
                <a:spcPct val="0"/>
              </a:spcAft>
            </a:pPr>
            <a:r>
              <a:rPr lang="fr-FR" sz="1100" b="1" dirty="0" smtClean="0">
                <a:solidFill>
                  <a:prstClr val="white"/>
                </a:solidFill>
              </a:rPr>
              <a:t>Navigation Templates</a:t>
            </a:r>
            <a:endParaRPr lang="fr-FR" sz="1100" dirty="0">
              <a:solidFill>
                <a:prstClr val="white"/>
              </a:solidFill>
            </a:endParaRPr>
          </a:p>
        </p:txBody>
      </p:sp>
      <p:sp>
        <p:nvSpPr>
          <p:cNvPr id="42" name="Left-Right Arrow 57"/>
          <p:cNvSpPr/>
          <p:nvPr/>
        </p:nvSpPr>
        <p:spPr bwMode="auto">
          <a:xfrm>
            <a:off x="4644008" y="6008037"/>
            <a:ext cx="592202" cy="297473"/>
          </a:xfrm>
          <a:prstGeom prst="leftRightArrow">
            <a:avLst/>
          </a:prstGeom>
          <a:solidFill>
            <a:srgbClr val="E47F00"/>
          </a:solidFill>
          <a:ln w="12700" cap="flat" cmpd="sng" algn="ctr">
            <a:solidFill>
              <a:schemeClr val="bg1">
                <a:lumMod val="95000"/>
              </a:schemeClr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121893" tIns="60947" rIns="121893" bIns="60947" numCol="1" rtlCol="0" anchor="t" anchorCtr="0" compatLnSpc="1">
            <a:prstTxWarp prst="textNoShape">
              <a:avLst/>
            </a:prstTxWarp>
          </a:bodyPr>
          <a:lstStyle/>
          <a:p>
            <a:pPr defTabSz="1218987" fontAlgn="base">
              <a:spcBef>
                <a:spcPct val="0"/>
              </a:spcBef>
              <a:spcAft>
                <a:spcPct val="0"/>
              </a:spcAft>
            </a:pPr>
            <a:endParaRPr lang="fr-FR" dirty="0">
              <a:solidFill>
                <a:srgbClr val="626469"/>
              </a:solidFill>
              <a:ea typeface="宋体" charset="-122"/>
            </a:endParaRPr>
          </a:p>
        </p:txBody>
      </p:sp>
      <p:sp>
        <p:nvSpPr>
          <p:cNvPr id="43" name="TextBox 58"/>
          <p:cNvSpPr txBox="1"/>
          <p:nvPr/>
        </p:nvSpPr>
        <p:spPr>
          <a:xfrm>
            <a:off x="4426978" y="5990174"/>
            <a:ext cx="794394" cy="353917"/>
          </a:xfrm>
          <a:prstGeom prst="rect">
            <a:avLst/>
          </a:prstGeom>
          <a:noFill/>
        </p:spPr>
        <p:txBody>
          <a:bodyPr wrap="none" lIns="121893" tIns="60947" rIns="121893" bIns="60947" rtlCol="0">
            <a:spAutoFit/>
          </a:bodyPr>
          <a:lstStyle/>
          <a:p>
            <a:pPr algn="r" defTabSz="1218987" fontAlgn="base">
              <a:spcBef>
                <a:spcPct val="0"/>
              </a:spcBef>
              <a:spcAft>
                <a:spcPct val="0"/>
              </a:spcAft>
            </a:pPr>
            <a:r>
              <a:rPr lang="en-US" sz="1500" dirty="0">
                <a:solidFill>
                  <a:srgbClr val="FFFFFF"/>
                </a:solidFill>
                <a:ea typeface="宋体" charset="-122"/>
              </a:rPr>
              <a:t>sliding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78341" y="2024844"/>
            <a:ext cx="1681491" cy="1465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 descr="C:\Users\SESA6119\Documents\DIRECTORY_N\Customers Visit - FAIRS - Customer Demo\Desk_NTBM\Video Folder\PAGES 1 A 4 - MINIATURES ECRANS-0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11448" y="2246680"/>
            <a:ext cx="960352" cy="960352"/>
          </a:xfrm>
          <a:prstGeom prst="rect">
            <a:avLst/>
          </a:prstGeom>
          <a:noFill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95936" y="2156862"/>
            <a:ext cx="1737696" cy="12418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3" name="Picture 5" descr="C:\Users\SESA6119\Documents\DIRECTORY_N\Customers Visit - FAIRS - Customer Demo\Desk_NTBM\Video Folder\PETITES FENETRES - 4 THEMES-08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278664" y="2085378"/>
            <a:ext cx="1179364" cy="1179364"/>
          </a:xfrm>
          <a:prstGeom prst="rect">
            <a:avLst/>
          </a:prstGeom>
          <a:noFill/>
        </p:spPr>
      </p:pic>
      <p:pic>
        <p:nvPicPr>
          <p:cNvPr id="2055" name="Picture 7" descr="C:\Users\SESA6119\Documents\DIRECTORY_N\Customers Visit - FAIRS - Customer Demo\Desk_NTBM\Video Folder\PETITES FENETRES - 4 THEMES-02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165046" y="2419778"/>
            <a:ext cx="1049251" cy="1049251"/>
          </a:xfrm>
          <a:prstGeom prst="rect">
            <a:avLst/>
          </a:prstGeom>
          <a:noFill/>
        </p:spPr>
      </p:pic>
      <p:pic>
        <p:nvPicPr>
          <p:cNvPr id="64" name="Picture 6" descr="C:\Users\SESA6119\Documents\DIRECTORY_N\Customers Visit - FAIRS - Customer Demo\Desk_NTBM\Video Folder\PETITES FENETRES - 4 THEMES-07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rot="21064697">
            <a:off x="7509735" y="1616120"/>
            <a:ext cx="992269" cy="992269"/>
          </a:xfrm>
          <a:prstGeom prst="rect">
            <a:avLst/>
          </a:prstGeom>
          <a:noFill/>
        </p:spPr>
      </p:pic>
      <p:sp>
        <p:nvSpPr>
          <p:cNvPr id="3" name="Rectangle 2"/>
          <p:cNvSpPr/>
          <p:nvPr/>
        </p:nvSpPr>
        <p:spPr bwMode="auto">
          <a:xfrm>
            <a:off x="143570" y="6309322"/>
            <a:ext cx="8892480" cy="477060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1218936" fontAlgn="base">
              <a:spcBef>
                <a:spcPct val="0"/>
              </a:spcBef>
              <a:spcAft>
                <a:spcPct val="0"/>
              </a:spcAft>
            </a:pPr>
            <a:endParaRPr lang="en-AU" dirty="0">
              <a:solidFill>
                <a:srgbClr val="009530"/>
              </a:solidFill>
              <a:ea typeface="ＭＳ Ｐゴシック" charset="0"/>
            </a:endParaRPr>
          </a:p>
        </p:txBody>
      </p:sp>
      <p:sp>
        <p:nvSpPr>
          <p:cNvPr id="44" name="Rounded Rectangle 43"/>
          <p:cNvSpPr/>
          <p:nvPr/>
        </p:nvSpPr>
        <p:spPr>
          <a:xfrm>
            <a:off x="430706" y="3813045"/>
            <a:ext cx="8394014" cy="2832000"/>
          </a:xfrm>
          <a:prstGeom prst="roundRect">
            <a:avLst>
              <a:gd name="adj" fmla="val 9564"/>
            </a:avLst>
          </a:prstGeom>
          <a:solidFill>
            <a:srgbClr val="00B050"/>
          </a:solidFill>
          <a:ln>
            <a:noFill/>
            <a:prstDash val="sysDash"/>
          </a:ln>
        </p:spPr>
        <p:txBody>
          <a:bodyPr wrap="square" anchor="ctr" anchorCtr="0">
            <a:noAutofit/>
          </a:bodyPr>
          <a:lstStyle/>
          <a:p>
            <a:pPr marL="2031559" defTabSz="1218987" fontAlgn="base">
              <a:spcBef>
                <a:spcPct val="0"/>
              </a:spcBef>
              <a:spcAft>
                <a:spcPts val="800"/>
              </a:spcAft>
              <a:buClr>
                <a:srgbClr val="000000">
                  <a:lumMod val="50000"/>
                  <a:lumOff val="50000"/>
                </a:srgbClr>
              </a:buClr>
              <a:defRPr/>
            </a:pPr>
            <a:endParaRPr lang="en-US" sz="2100" kern="0" dirty="0">
              <a:solidFill>
                <a:srgbClr val="FFFFFF"/>
              </a:solidFill>
              <a:ea typeface="宋体" charset="-122"/>
            </a:endParaRPr>
          </a:p>
        </p:txBody>
      </p:sp>
      <p:sp>
        <p:nvSpPr>
          <p:cNvPr id="13" name="TextBox 29"/>
          <p:cNvSpPr txBox="1"/>
          <p:nvPr/>
        </p:nvSpPr>
        <p:spPr>
          <a:xfrm rot="16200000">
            <a:off x="-641044" y="5018044"/>
            <a:ext cx="2596169" cy="369306"/>
          </a:xfrm>
          <a:prstGeom prst="rect">
            <a:avLst/>
          </a:prstGeom>
          <a:noFill/>
        </p:spPr>
        <p:txBody>
          <a:bodyPr wrap="none" lIns="121893" tIns="60947" rIns="121893" bIns="60947" rtlCol="0">
            <a:spAutoFit/>
          </a:bodyPr>
          <a:lstStyle/>
          <a:p>
            <a:pPr algn="r" defTabSz="1218987" fontAlgn="base">
              <a:spcBef>
                <a:spcPct val="0"/>
              </a:spcBef>
              <a:spcAft>
                <a:spcPct val="0"/>
              </a:spcAft>
            </a:pPr>
            <a:r>
              <a:rPr lang="en-US" sz="1600" b="1" dirty="0">
                <a:solidFill>
                  <a:prstClr val="white"/>
                </a:solidFill>
                <a:ea typeface="宋体" charset="-122"/>
              </a:rPr>
              <a:t>Improved HMI </a:t>
            </a:r>
            <a:r>
              <a:rPr lang="en-US" sz="1600" b="1" dirty="0" smtClean="0">
                <a:solidFill>
                  <a:prstClr val="white"/>
                </a:solidFill>
                <a:ea typeface="宋体" charset="-122"/>
              </a:rPr>
              <a:t>operation</a:t>
            </a:r>
            <a:endParaRPr lang="en-US" sz="1600" b="1" dirty="0">
              <a:solidFill>
                <a:prstClr val="white"/>
              </a:solidFill>
              <a:ea typeface="宋体" charset="-122"/>
            </a:endParaRPr>
          </a:p>
        </p:txBody>
      </p:sp>
      <p:sp>
        <p:nvSpPr>
          <p:cNvPr id="18" name="Rounded Rectangle 33"/>
          <p:cNvSpPr/>
          <p:nvPr/>
        </p:nvSpPr>
        <p:spPr bwMode="auto">
          <a:xfrm>
            <a:off x="899593" y="3917917"/>
            <a:ext cx="2507302" cy="2583427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accent6">
                <a:lumMod val="20000"/>
                <a:lumOff val="8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121893" tIns="60947" rIns="121893" bIns="60947" numCol="1" rtlCol="0" anchor="ctr" anchorCtr="0" compatLnSpc="1">
            <a:prstTxWarp prst="textNoShape">
              <a:avLst/>
            </a:prstTxWarp>
          </a:bodyPr>
          <a:lstStyle/>
          <a:p>
            <a:pPr algn="r" defTabSz="1218987" fontAlgn="base">
              <a:spcBef>
                <a:spcPct val="0"/>
              </a:spcBef>
              <a:spcAft>
                <a:spcPct val="0"/>
              </a:spcAft>
            </a:pPr>
            <a:endParaRPr lang="en-US" sz="3200" b="1" dirty="0">
              <a:solidFill>
                <a:srgbClr val="FFFFFF"/>
              </a:solidFill>
              <a:ea typeface="宋体" charset="-122"/>
            </a:endParaRPr>
          </a:p>
        </p:txBody>
      </p:sp>
      <p:sp>
        <p:nvSpPr>
          <p:cNvPr id="19" name="Rounded Rectangle 34"/>
          <p:cNvSpPr/>
          <p:nvPr/>
        </p:nvSpPr>
        <p:spPr bwMode="auto">
          <a:xfrm>
            <a:off x="3570891" y="3917917"/>
            <a:ext cx="2507302" cy="2583427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accent6">
                <a:lumMod val="20000"/>
                <a:lumOff val="8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121893" tIns="60947" rIns="121893" bIns="60947" numCol="1" rtlCol="0" anchor="ctr" anchorCtr="0" compatLnSpc="1">
            <a:prstTxWarp prst="textNoShape">
              <a:avLst/>
            </a:prstTxWarp>
          </a:bodyPr>
          <a:lstStyle/>
          <a:p>
            <a:pPr algn="r" defTabSz="1218987" fontAlgn="base">
              <a:spcBef>
                <a:spcPct val="0"/>
              </a:spcBef>
              <a:spcAft>
                <a:spcPct val="0"/>
              </a:spcAft>
            </a:pPr>
            <a:endParaRPr lang="en-US" sz="3200" b="1" dirty="0">
              <a:solidFill>
                <a:srgbClr val="FFFFFF"/>
              </a:solidFill>
              <a:ea typeface="宋体" charset="-122"/>
            </a:endParaRPr>
          </a:p>
        </p:txBody>
      </p:sp>
      <p:sp>
        <p:nvSpPr>
          <p:cNvPr id="20" name="Rounded Rectangle 35"/>
          <p:cNvSpPr/>
          <p:nvPr/>
        </p:nvSpPr>
        <p:spPr bwMode="auto">
          <a:xfrm>
            <a:off x="6187210" y="3915181"/>
            <a:ext cx="2507302" cy="2583427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accent6">
                <a:lumMod val="20000"/>
                <a:lumOff val="8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121893" tIns="60947" rIns="121893" bIns="60947" numCol="1" rtlCol="0" anchor="ctr" anchorCtr="0" compatLnSpc="1">
            <a:prstTxWarp prst="textNoShape">
              <a:avLst/>
            </a:prstTxWarp>
          </a:bodyPr>
          <a:lstStyle/>
          <a:p>
            <a:pPr algn="r" defTabSz="1218987" fontAlgn="base">
              <a:spcBef>
                <a:spcPct val="0"/>
              </a:spcBef>
              <a:spcAft>
                <a:spcPct val="0"/>
              </a:spcAft>
            </a:pPr>
            <a:endParaRPr lang="en-US" sz="3200" b="1" dirty="0">
              <a:solidFill>
                <a:srgbClr val="FFFFFF"/>
              </a:solidFill>
              <a:ea typeface="宋体" charset="-122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940475" y="3978619"/>
            <a:ext cx="2411916" cy="707860"/>
          </a:xfrm>
          <a:prstGeom prst="rect">
            <a:avLst/>
          </a:prstGeom>
        </p:spPr>
        <p:txBody>
          <a:bodyPr wrap="square" lIns="121893" tIns="60947" rIns="121893" bIns="60947">
            <a:spAutoFit/>
          </a:bodyPr>
          <a:lstStyle/>
          <a:p>
            <a:pPr defTabSz="1218987" fontAlgn="base">
              <a:spcBef>
                <a:spcPct val="0"/>
              </a:spcBef>
              <a:spcAft>
                <a:spcPct val="0"/>
              </a:spcAft>
            </a:pPr>
            <a:r>
              <a:rPr lang="en-US" sz="1900" dirty="0">
                <a:solidFill>
                  <a:srgbClr val="000000">
                    <a:lumMod val="50000"/>
                    <a:lumOff val="50000"/>
                  </a:srgbClr>
                </a:solidFill>
                <a:ea typeface="宋体" charset="-122"/>
              </a:rPr>
              <a:t> </a:t>
            </a:r>
            <a:r>
              <a:rPr lang="ru-RU" sz="1900" dirty="0" smtClean="0">
                <a:solidFill>
                  <a:srgbClr val="000000">
                    <a:lumMod val="50000"/>
                    <a:lumOff val="50000"/>
                  </a:srgbClr>
                </a:solidFill>
                <a:ea typeface="宋体" charset="-122"/>
              </a:rPr>
              <a:t>Возможности</a:t>
            </a:r>
            <a:r>
              <a:rPr lang="en-US" sz="1900" dirty="0" smtClean="0">
                <a:solidFill>
                  <a:srgbClr val="000000">
                    <a:lumMod val="50000"/>
                    <a:lumOff val="50000"/>
                  </a:srgbClr>
                </a:solidFill>
                <a:ea typeface="宋体" charset="-122"/>
              </a:rPr>
              <a:t> </a:t>
            </a:r>
            <a:r>
              <a:rPr lang="en-US" sz="1900" b="1" dirty="0" err="1" smtClean="0">
                <a:solidFill>
                  <a:srgbClr val="E47F00"/>
                </a:solidFill>
                <a:ea typeface="宋体" charset="-122"/>
              </a:rPr>
              <a:t>multitouch</a:t>
            </a:r>
            <a:endParaRPr lang="en-US" sz="1900" dirty="0">
              <a:solidFill>
                <a:srgbClr val="000000">
                  <a:lumMod val="50000"/>
                  <a:lumOff val="50000"/>
                </a:srgbClr>
              </a:solidFill>
              <a:ea typeface="宋体" charset="-122"/>
            </a:endParaRPr>
          </a:p>
        </p:txBody>
      </p:sp>
      <p:sp>
        <p:nvSpPr>
          <p:cNvPr id="31" name="Rounded Rectangle 48"/>
          <p:cNvSpPr/>
          <p:nvPr/>
        </p:nvSpPr>
        <p:spPr bwMode="auto">
          <a:xfrm>
            <a:off x="1314696" y="5238432"/>
            <a:ext cx="1440000" cy="350808"/>
          </a:xfrm>
          <a:prstGeom prst="roundRect">
            <a:avLst/>
          </a:prstGeom>
          <a:solidFill>
            <a:srgbClr val="E47F00"/>
          </a:solidFill>
          <a:ln>
            <a:headEnd type="none" w="sm" len="sm"/>
            <a:tailEnd type="none" w="sm" len="sm"/>
          </a:ln>
          <a:effectLst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121893" tIns="60947" rIns="121893" bIns="60947" numCol="1" rtlCol="0" anchor="ctr" anchorCtr="0" compatLnSpc="1">
            <a:prstTxWarp prst="textNoShape">
              <a:avLst/>
            </a:prstTxWarp>
          </a:bodyPr>
          <a:lstStyle/>
          <a:p>
            <a:pPr algn="ctr" defTabSz="1218987" fontAlgn="base">
              <a:spcBef>
                <a:spcPct val="0"/>
              </a:spcBef>
              <a:spcAft>
                <a:spcPct val="0"/>
              </a:spcAft>
            </a:pPr>
            <a:r>
              <a:rPr lang="en-GB" sz="1100" b="1" dirty="0">
                <a:solidFill>
                  <a:prstClr val="white"/>
                </a:solidFill>
              </a:rPr>
              <a:t>HMI Gesture </a:t>
            </a:r>
            <a:r>
              <a:rPr lang="en-GB" sz="1100" b="1" dirty="0" smtClean="0">
                <a:solidFill>
                  <a:prstClr val="white"/>
                </a:solidFill>
              </a:rPr>
              <a:t>Experience</a:t>
            </a:r>
            <a:endParaRPr lang="en-GB" sz="1100" dirty="0">
              <a:solidFill>
                <a:prstClr val="white"/>
              </a:solidFill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6250915" y="3922472"/>
            <a:ext cx="2641565" cy="1000248"/>
          </a:xfrm>
          <a:prstGeom prst="rect">
            <a:avLst/>
          </a:prstGeom>
        </p:spPr>
        <p:txBody>
          <a:bodyPr wrap="square" lIns="121893" tIns="60947" rIns="121893" bIns="60947">
            <a:spAutoFit/>
          </a:bodyPr>
          <a:lstStyle/>
          <a:p>
            <a:pPr defTabSz="1218987" fontAlgn="base">
              <a:spcBef>
                <a:spcPct val="0"/>
              </a:spcBef>
              <a:spcAft>
                <a:spcPct val="0"/>
              </a:spcAft>
            </a:pPr>
            <a:r>
              <a:rPr lang="ru-RU" sz="1900" b="1" dirty="0" smtClean="0">
                <a:solidFill>
                  <a:srgbClr val="E47F00"/>
                </a:solidFill>
                <a:ea typeface="宋体" charset="-122"/>
              </a:rPr>
              <a:t>Детализованная графика </a:t>
            </a:r>
            <a:r>
              <a:rPr lang="ru-RU" sz="1900" dirty="0" smtClean="0">
                <a:solidFill>
                  <a:srgbClr val="000000">
                    <a:lumMod val="50000"/>
                    <a:lumOff val="50000"/>
                  </a:srgbClr>
                </a:solidFill>
                <a:ea typeface="宋体" charset="-122"/>
              </a:rPr>
              <a:t>при увелич. </a:t>
            </a:r>
            <a:r>
              <a:rPr lang="en-US" sz="1900" dirty="0" smtClean="0">
                <a:solidFill>
                  <a:srgbClr val="000000">
                    <a:lumMod val="50000"/>
                    <a:lumOff val="50000"/>
                  </a:srgbClr>
                </a:solidFill>
                <a:ea typeface="宋体" charset="-122"/>
              </a:rPr>
              <a:t>(</a:t>
            </a:r>
            <a:r>
              <a:rPr lang="ru-RU" sz="1900" dirty="0" smtClean="0">
                <a:solidFill>
                  <a:srgbClr val="000000">
                    <a:lumMod val="50000"/>
                    <a:lumOff val="50000"/>
                  </a:srgbClr>
                </a:solidFill>
                <a:ea typeface="宋体" charset="-122"/>
              </a:rPr>
              <a:t>векторная графика</a:t>
            </a:r>
            <a:r>
              <a:rPr lang="en-US" sz="1900" dirty="0" smtClean="0">
                <a:solidFill>
                  <a:srgbClr val="000000">
                    <a:lumMod val="50000"/>
                    <a:lumOff val="50000"/>
                  </a:srgbClr>
                </a:solidFill>
                <a:ea typeface="宋体" charset="-122"/>
              </a:rPr>
              <a:t>)</a:t>
            </a:r>
            <a:endParaRPr lang="en-US" sz="1900" dirty="0">
              <a:solidFill>
                <a:srgbClr val="000000">
                  <a:lumMod val="50000"/>
                  <a:lumOff val="50000"/>
                </a:srgbClr>
              </a:solidFill>
              <a:ea typeface="宋体" charset="-122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3563888" y="3936700"/>
            <a:ext cx="2548282" cy="1000248"/>
          </a:xfrm>
          <a:prstGeom prst="rect">
            <a:avLst/>
          </a:prstGeom>
        </p:spPr>
        <p:txBody>
          <a:bodyPr wrap="square" lIns="121893" tIns="60947" rIns="121893" bIns="60947">
            <a:spAutoFit/>
          </a:bodyPr>
          <a:lstStyle/>
          <a:p>
            <a:pPr defTabSz="1218987" fontAlgn="base">
              <a:spcBef>
                <a:spcPct val="0"/>
              </a:spcBef>
              <a:spcAft>
                <a:spcPct val="0"/>
              </a:spcAft>
            </a:pPr>
            <a:r>
              <a:rPr lang="ru-RU" sz="1900" b="1" dirty="0" smtClean="0">
                <a:solidFill>
                  <a:srgbClr val="E47F00"/>
                </a:solidFill>
                <a:ea typeface="宋体" charset="-122"/>
              </a:rPr>
              <a:t>Больше информации </a:t>
            </a:r>
            <a:r>
              <a:rPr lang="ru-RU" sz="1900" dirty="0" smtClean="0">
                <a:solidFill>
                  <a:srgbClr val="000000">
                    <a:lumMod val="50000"/>
                    <a:lumOff val="50000"/>
                  </a:srgbClr>
                </a:solidFill>
                <a:ea typeface="宋体" charset="-122"/>
              </a:rPr>
              <a:t>без увеличения экрана</a:t>
            </a:r>
            <a:endParaRPr lang="en-US" sz="1900" dirty="0">
              <a:solidFill>
                <a:srgbClr val="000000">
                  <a:lumMod val="50000"/>
                  <a:lumOff val="50000"/>
                </a:srgbClr>
              </a:solidFill>
              <a:ea typeface="宋体" charset="-122"/>
            </a:endParaRPr>
          </a:p>
        </p:txBody>
      </p:sp>
      <p:sp>
        <p:nvSpPr>
          <p:cNvPr id="37" name="Rounded Rectangle 52"/>
          <p:cNvSpPr/>
          <p:nvPr/>
        </p:nvSpPr>
        <p:spPr bwMode="auto">
          <a:xfrm>
            <a:off x="7066367" y="4932459"/>
            <a:ext cx="1080000" cy="332745"/>
          </a:xfrm>
          <a:prstGeom prst="roundRect">
            <a:avLst/>
          </a:prstGeom>
          <a:solidFill>
            <a:srgbClr val="E47F00"/>
          </a:solidFill>
          <a:ln>
            <a:headEnd type="none" w="sm" len="sm"/>
            <a:tailEnd type="none" w="sm" len="sm"/>
          </a:ln>
          <a:effectLst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121893" tIns="60947" rIns="121893" bIns="60947" numCol="1" rtlCol="0" anchor="ctr" anchorCtr="0" compatLnSpc="1">
            <a:prstTxWarp prst="textNoShape">
              <a:avLst/>
            </a:prstTxWarp>
          </a:bodyPr>
          <a:lstStyle/>
          <a:p>
            <a:pPr algn="ctr" defTabSz="1218987" fontAlgn="base">
              <a:spcBef>
                <a:spcPct val="0"/>
              </a:spcBef>
              <a:spcAft>
                <a:spcPct val="0"/>
              </a:spcAft>
            </a:pPr>
            <a:r>
              <a:rPr lang="en-GB" sz="1100" b="1" dirty="0">
                <a:solidFill>
                  <a:prstClr val="white"/>
                </a:solidFill>
              </a:rPr>
              <a:t>Vector Graphic</a:t>
            </a:r>
            <a:endParaRPr lang="en-GB" sz="1100" dirty="0">
              <a:solidFill>
                <a:prstClr val="white"/>
              </a:solidFill>
            </a:endParaRPr>
          </a:p>
        </p:txBody>
      </p:sp>
      <p:sp>
        <p:nvSpPr>
          <p:cNvPr id="39" name="Rounded Rectangle 56"/>
          <p:cNvSpPr/>
          <p:nvPr/>
        </p:nvSpPr>
        <p:spPr bwMode="auto">
          <a:xfrm>
            <a:off x="4463988" y="4884097"/>
            <a:ext cx="1058961" cy="345103"/>
          </a:xfrm>
          <a:prstGeom prst="roundRect">
            <a:avLst/>
          </a:prstGeom>
          <a:solidFill>
            <a:srgbClr val="E47F00"/>
          </a:solidFill>
          <a:ln>
            <a:headEnd type="none" w="sm" len="sm"/>
            <a:tailEnd type="none" w="sm" len="sm"/>
          </a:ln>
          <a:effectLst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121893" tIns="60947" rIns="121893" bIns="60947" numCol="1" rtlCol="0" anchor="ctr" anchorCtr="0" compatLnSpc="1">
            <a:prstTxWarp prst="textNoShape">
              <a:avLst/>
            </a:prstTxWarp>
          </a:bodyPr>
          <a:lstStyle/>
          <a:p>
            <a:pPr algn="ctr" defTabSz="1218987" fontAlgn="base">
              <a:spcBef>
                <a:spcPct val="0"/>
              </a:spcBef>
              <a:spcAft>
                <a:spcPct val="0"/>
              </a:spcAft>
            </a:pPr>
            <a:r>
              <a:rPr lang="en-GB" sz="1100" b="1" dirty="0" smtClean="0">
                <a:solidFill>
                  <a:prstClr val="white"/>
                </a:solidFill>
              </a:rPr>
              <a:t>Large Access</a:t>
            </a:r>
            <a:endParaRPr lang="en-GB" sz="1100" dirty="0">
              <a:solidFill>
                <a:prstClr val="white"/>
              </a:solidFill>
            </a:endParaRPr>
          </a:p>
        </p:txBody>
      </p:sp>
      <p:pic>
        <p:nvPicPr>
          <p:cNvPr id="41" name="Picture 2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615629" y="5294224"/>
            <a:ext cx="1380963" cy="1016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0" name="Picture 12" descr="C:\Users\SESA6119\Documents\DIRECTORY_N\Customers Visit - FAIRS - Customer Demo\Application DEMO  Vijeo XD V1.0\bp start.pn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706879" y="5520717"/>
            <a:ext cx="507417" cy="692761"/>
          </a:xfrm>
          <a:prstGeom prst="rect">
            <a:avLst/>
          </a:prstGeom>
          <a:noFill/>
        </p:spPr>
      </p:pic>
      <p:pic>
        <p:nvPicPr>
          <p:cNvPr id="2061" name="Picture 13" descr="C:\Users\SESA6119\Documents\DIRECTORY_N\Customers Visit - FAIRS - Customer Demo\SPS Fair - November 2013\Picture Application 1\bouteille pleine bouchon.pn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671257" y="5181585"/>
            <a:ext cx="987574" cy="1316765"/>
          </a:xfrm>
          <a:prstGeom prst="rect">
            <a:avLst/>
          </a:prstGeom>
          <a:noFill/>
        </p:spPr>
      </p:pic>
      <p:pic>
        <p:nvPicPr>
          <p:cNvPr id="2062" name="Picture 14" descr="C:\Users\SESA6119\Documents\DIRECTORY_N\Customers Visit - FAIRS - Customer Demo\SPS Fair - November 2013\Picture Application 1\MACHINE REMPLISSEUSE 3.pn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6304452" y="5061184"/>
            <a:ext cx="499796" cy="1319759"/>
          </a:xfrm>
          <a:prstGeom prst="rect">
            <a:avLst/>
          </a:prstGeom>
          <a:noFill/>
        </p:spPr>
      </p:pic>
      <p:pic>
        <p:nvPicPr>
          <p:cNvPr id="15361" name="Picture 1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988629" y="5715474"/>
            <a:ext cx="2332738" cy="5139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3783776" y="5300493"/>
            <a:ext cx="2183587" cy="11048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4124064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Rounded Rectangle 53"/>
          <p:cNvSpPr/>
          <p:nvPr/>
        </p:nvSpPr>
        <p:spPr>
          <a:xfrm>
            <a:off x="179512" y="3717032"/>
            <a:ext cx="3096344" cy="1872208"/>
          </a:xfrm>
          <a:prstGeom prst="roundRect">
            <a:avLst>
              <a:gd name="adj" fmla="val 11781"/>
            </a:avLst>
          </a:prstGeom>
          <a:solidFill>
            <a:schemeClr val="tx2">
              <a:lumMod val="50000"/>
              <a:lumOff val="50000"/>
            </a:schemeClr>
          </a:solidFill>
        </p:spPr>
        <p:txBody>
          <a:bodyPr wrap="square" tIns="0">
            <a:noAutofit/>
          </a:bodyPr>
          <a:lstStyle/>
          <a:p>
            <a:pPr>
              <a:spcAft>
                <a:spcPts val="600"/>
              </a:spcAft>
            </a:pPr>
            <a:r>
              <a:rPr lang="ru-RU" altLang="zh-CN" sz="1600" dirty="0" smtClean="0">
                <a:solidFill>
                  <a:schemeClr val="bg1"/>
                </a:solidFill>
              </a:rPr>
              <a:t>Основные сомнения </a:t>
            </a:r>
            <a:r>
              <a:rPr lang="en-US" altLang="zh-CN" sz="1600" dirty="0" smtClean="0">
                <a:solidFill>
                  <a:schemeClr val="bg1"/>
                </a:solidFill>
              </a:rPr>
              <a:t>:</a:t>
            </a:r>
          </a:p>
        </p:txBody>
      </p:sp>
      <p:sp>
        <p:nvSpPr>
          <p:cNvPr id="29" name="Rectangle 28"/>
          <p:cNvSpPr/>
          <p:nvPr/>
        </p:nvSpPr>
        <p:spPr>
          <a:xfrm>
            <a:off x="3131840" y="1556792"/>
            <a:ext cx="5832648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61938" lvl="1" indent="-261938" algn="l">
              <a:spcAft>
                <a:spcPts val="600"/>
              </a:spcAft>
              <a:buClr>
                <a:srgbClr val="4FA600"/>
              </a:buClr>
              <a:buFont typeface="Arial Black" pitchFamily="34" charset="0"/>
              <a:buChar char="&gt;"/>
            </a:pPr>
            <a:r>
              <a:rPr lang="ru-RU" altLang="ja-JP" sz="2000" b="1" dirty="0" smtClean="0">
                <a:solidFill>
                  <a:srgbClr val="87D200"/>
                </a:solidFill>
              </a:rPr>
              <a:t>Один</a:t>
            </a:r>
            <a:r>
              <a:rPr lang="en-US" altLang="ja-JP" dirty="0" smtClean="0"/>
              <a:t> </a:t>
            </a:r>
            <a:r>
              <a:rPr lang="ru-RU" altLang="ja-JP" sz="2000" dirty="0" smtClean="0">
                <a:solidFill>
                  <a:schemeClr val="bg2">
                    <a:lumMod val="50000"/>
                  </a:schemeClr>
                </a:solidFill>
              </a:rPr>
              <a:t>человек может отладить машину, когда доступ к ней затруднен или невозможен</a:t>
            </a:r>
            <a:endParaRPr lang="en-US" altLang="ja-JP" dirty="0" smtClean="0">
              <a:solidFill>
                <a:schemeClr val="bg2">
                  <a:lumMod val="50000"/>
                </a:schemeClr>
              </a:solidFill>
            </a:endParaRPr>
          </a:p>
          <a:p>
            <a:pPr marL="261938" lvl="1" indent="-261938" algn="l">
              <a:spcAft>
                <a:spcPts val="600"/>
              </a:spcAft>
              <a:buClr>
                <a:srgbClr val="4FA600"/>
              </a:buClr>
              <a:buFont typeface="Arial Black" pitchFamily="34" charset="0"/>
              <a:buChar char="&gt;"/>
            </a:pPr>
            <a:r>
              <a:rPr lang="ru-RU" altLang="ja-JP" sz="2000" b="1" dirty="0" smtClean="0">
                <a:solidFill>
                  <a:srgbClr val="87D200"/>
                </a:solidFill>
              </a:rPr>
              <a:t>Снижение стоимости</a:t>
            </a:r>
            <a:r>
              <a:rPr lang="en-US" altLang="ja-JP" sz="2000" b="1" dirty="0" smtClean="0">
                <a:solidFill>
                  <a:srgbClr val="87D200"/>
                </a:solidFill>
              </a:rPr>
              <a:t> </a:t>
            </a:r>
            <a:r>
              <a:rPr lang="ru-RU" altLang="ja-JP" sz="2000" dirty="0" smtClean="0">
                <a:solidFill>
                  <a:schemeClr val="bg2">
                    <a:lumMod val="50000"/>
                  </a:schemeClr>
                </a:solidFill>
              </a:rPr>
              <a:t>за счет удаления транспортных расходов</a:t>
            </a:r>
            <a:endParaRPr lang="en-US" altLang="ja-JP" dirty="0" smtClean="0">
              <a:solidFill>
                <a:schemeClr val="bg2">
                  <a:lumMod val="50000"/>
                </a:schemeClr>
              </a:solidFill>
            </a:endParaRPr>
          </a:p>
          <a:p>
            <a:pPr marL="261938" lvl="1" indent="-261938" algn="l">
              <a:spcAft>
                <a:spcPts val="600"/>
              </a:spcAft>
              <a:buClr>
                <a:srgbClr val="4FA600"/>
              </a:buClr>
              <a:buFont typeface="Arial Black" pitchFamily="34" charset="0"/>
              <a:buChar char="&gt;"/>
            </a:pPr>
            <a:r>
              <a:rPr lang="ru-RU" altLang="ja-JP" sz="2000" b="1" dirty="0" smtClean="0">
                <a:solidFill>
                  <a:srgbClr val="87D200"/>
                </a:solidFill>
              </a:rPr>
              <a:t>Контроль и настройка</a:t>
            </a:r>
            <a:r>
              <a:rPr lang="en-US" altLang="ja-JP" sz="2000" b="1" dirty="0" smtClean="0">
                <a:solidFill>
                  <a:srgbClr val="87D200"/>
                </a:solidFill>
              </a:rPr>
              <a:t> </a:t>
            </a:r>
            <a:r>
              <a:rPr lang="ru-RU" altLang="ja-JP" sz="2000" dirty="0" smtClean="0">
                <a:solidFill>
                  <a:schemeClr val="bg2">
                    <a:lumMod val="50000"/>
                  </a:schemeClr>
                </a:solidFill>
              </a:rPr>
              <a:t>без остановки работы</a:t>
            </a:r>
            <a:endParaRPr lang="en-US" altLang="ja-JP" dirty="0" smtClean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52" name="Rectangle 51"/>
          <p:cNvSpPr/>
          <p:nvPr/>
        </p:nvSpPr>
        <p:spPr>
          <a:xfrm>
            <a:off x="2051720" y="188640"/>
            <a:ext cx="7092280" cy="864096"/>
          </a:xfrm>
          <a:prstGeom prst="rect">
            <a:avLst/>
          </a:prstGeom>
          <a:solidFill>
            <a:srgbClr val="4FA600"/>
          </a:solidFill>
        </p:spPr>
        <p:txBody>
          <a:bodyPr wrap="square" rIns="36000">
            <a:noAutofit/>
          </a:bodyPr>
          <a:lstStyle/>
          <a:p>
            <a:pPr marL="812800" indent="-363538" algn="l">
              <a:tabLst>
                <a:tab pos="711200" algn="l"/>
              </a:tabLst>
            </a:pPr>
            <a:r>
              <a:rPr lang="ru-RU" altLang="ja-JP" sz="2400" dirty="0" smtClean="0">
                <a:solidFill>
                  <a:schemeClr val="bg1"/>
                </a:solidFill>
              </a:rPr>
              <a:t>Экраны </a:t>
            </a:r>
            <a:r>
              <a:rPr lang="en-US" altLang="ja-JP" sz="2400" dirty="0" smtClean="0">
                <a:solidFill>
                  <a:schemeClr val="bg1"/>
                </a:solidFill>
              </a:rPr>
              <a:t>HMI</a:t>
            </a:r>
            <a:r>
              <a:rPr lang="ru-RU" altLang="ja-JP" sz="2400" dirty="0" smtClean="0">
                <a:solidFill>
                  <a:schemeClr val="bg1"/>
                </a:solidFill>
              </a:rPr>
              <a:t> воспроизводятся на планшете/ смартфоне</a:t>
            </a:r>
            <a:r>
              <a:rPr lang="en-US" altLang="ja-JP" sz="2400" dirty="0" smtClean="0">
                <a:solidFill>
                  <a:schemeClr val="bg1"/>
                </a:solidFill>
              </a:rPr>
              <a:t>  </a:t>
            </a:r>
            <a:r>
              <a:rPr lang="ru-RU" altLang="ja-JP" sz="2400" dirty="0" smtClean="0">
                <a:solidFill>
                  <a:schemeClr val="bg1"/>
                </a:solidFill>
              </a:rPr>
              <a:t>- </a:t>
            </a:r>
            <a:r>
              <a:rPr lang="ru-RU" altLang="ja-JP" sz="2000" dirty="0" smtClean="0">
                <a:solidFill>
                  <a:srgbClr val="87D200"/>
                </a:solidFill>
              </a:rPr>
              <a:t>удаленный доступ </a:t>
            </a:r>
            <a:endParaRPr lang="zh-CN" altLang="en-US" sz="2000" dirty="0">
              <a:solidFill>
                <a:srgbClr val="87D200"/>
              </a:solidFill>
            </a:endParaRPr>
          </a:p>
        </p:txBody>
      </p:sp>
      <p:cxnSp>
        <p:nvCxnSpPr>
          <p:cNvPr id="31" name="Straight Connector 30"/>
          <p:cNvCxnSpPr/>
          <p:nvPr/>
        </p:nvCxnSpPr>
        <p:spPr bwMode="auto">
          <a:xfrm>
            <a:off x="3131840" y="3356992"/>
            <a:ext cx="5687721" cy="0"/>
          </a:xfrm>
          <a:prstGeom prst="line">
            <a:avLst/>
          </a:prstGeom>
          <a:solidFill>
            <a:srgbClr val="B10043"/>
          </a:solidFill>
          <a:ln w="12700" cap="flat" cmpd="sng" algn="ctr">
            <a:solidFill>
              <a:schemeClr val="bg2">
                <a:lumMod val="40000"/>
                <a:lumOff val="60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grpSp>
        <p:nvGrpSpPr>
          <p:cNvPr id="2" name="Group 21"/>
          <p:cNvGrpSpPr/>
          <p:nvPr/>
        </p:nvGrpSpPr>
        <p:grpSpPr>
          <a:xfrm>
            <a:off x="75332" y="116632"/>
            <a:ext cx="2984500" cy="2984500"/>
            <a:chOff x="2743200" y="1536700"/>
            <a:chExt cx="3378200" cy="3378200"/>
          </a:xfrm>
        </p:grpSpPr>
        <p:sp>
          <p:nvSpPr>
            <p:cNvPr id="11" name="Oval 10"/>
            <p:cNvSpPr/>
            <p:nvPr/>
          </p:nvSpPr>
          <p:spPr bwMode="auto">
            <a:xfrm>
              <a:off x="2743200" y="1536700"/>
              <a:ext cx="3378200" cy="3378200"/>
            </a:xfrm>
            <a:prstGeom prst="ellipse">
              <a:avLst/>
            </a:prstGeom>
            <a:solidFill>
              <a:schemeClr val="bg1"/>
            </a:solidFill>
            <a:ln w="12700" cap="flat" cmpd="sng" algn="ctr">
              <a:solidFill>
                <a:schemeClr val="bg2">
                  <a:lumMod val="40000"/>
                  <a:lumOff val="60000"/>
                </a:schemeClr>
              </a:solidFill>
              <a:prstDash val="sysDash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2400" b="1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ea typeface="宋体" charset="-122"/>
              </a:endParaRPr>
            </a:p>
          </p:txBody>
        </p:sp>
        <p:sp>
          <p:nvSpPr>
            <p:cNvPr id="10" name="Oval 9"/>
            <p:cNvSpPr/>
            <p:nvPr/>
          </p:nvSpPr>
          <p:spPr bwMode="auto">
            <a:xfrm>
              <a:off x="3289300" y="2082800"/>
              <a:ext cx="2286000" cy="2286000"/>
            </a:xfrm>
            <a:prstGeom prst="ellipse">
              <a:avLst/>
            </a:prstGeom>
            <a:solidFill>
              <a:schemeClr val="bg2">
                <a:lumMod val="20000"/>
                <a:lumOff val="80000"/>
              </a:schemeClr>
            </a:solidFill>
            <a:ln w="12700" cap="flat" cmpd="sng" algn="ctr">
              <a:solidFill>
                <a:srgbClr val="99CC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2400" b="1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ea typeface="宋体" charset="-122"/>
              </a:endParaRPr>
            </a:p>
          </p:txBody>
        </p:sp>
        <p:sp>
          <p:nvSpPr>
            <p:cNvPr id="9" name="Oval 8"/>
            <p:cNvSpPr/>
            <p:nvPr/>
          </p:nvSpPr>
          <p:spPr bwMode="auto">
            <a:xfrm>
              <a:off x="3438278" y="2222148"/>
              <a:ext cx="1988923" cy="1988923"/>
            </a:xfrm>
            <a:prstGeom prst="ellipse">
              <a:avLst/>
            </a:prstGeom>
            <a:solidFill>
              <a:schemeClr val="bg1"/>
            </a:solidFill>
            <a:ln w="12700" cap="flat" cmpd="sng" algn="ctr">
              <a:solidFill>
                <a:srgbClr val="99CC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2400" b="1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ea typeface="宋体" charset="-122"/>
              </a:endParaRPr>
            </a:p>
          </p:txBody>
        </p:sp>
        <p:sp>
          <p:nvSpPr>
            <p:cNvPr id="4098" name="WordArt 2"/>
            <p:cNvSpPr>
              <a:spLocks noChangeArrowheads="1" noChangeShapeType="1" noTextEdit="1"/>
            </p:cNvSpPr>
            <p:nvPr/>
          </p:nvSpPr>
          <p:spPr bwMode="auto">
            <a:xfrm rot="20990756">
              <a:off x="3067666" y="1835553"/>
              <a:ext cx="2743915" cy="2761320"/>
            </a:xfrm>
            <a:prstGeom prst="rect">
              <a:avLst/>
            </a:prstGeom>
          </p:spPr>
          <p:txBody>
            <a:bodyPr wrap="none" fromWordArt="1">
              <a:prstTxWarp prst="textCircle">
                <a:avLst>
                  <a:gd name="adj" fmla="val 10862727"/>
                </a:avLst>
              </a:prstTxWarp>
            </a:bodyPr>
            <a:lstStyle/>
            <a:p>
              <a:pPr algn="ctr"/>
              <a:r>
                <a:rPr lang="en-US" altLang="ja-JP" sz="3600" dirty="0" err="1" smtClean="0">
                  <a:solidFill>
                    <a:srgbClr val="4FA600"/>
                  </a:solidFill>
                </a:rPr>
                <a:t>Vijeo</a:t>
              </a:r>
              <a:r>
                <a:rPr lang="en-US" altLang="ja-JP" sz="3600" dirty="0" smtClean="0">
                  <a:solidFill>
                    <a:srgbClr val="4FA600"/>
                  </a:solidFill>
                </a:rPr>
                <a:t> </a:t>
              </a:r>
              <a:r>
                <a:rPr lang="en-US" altLang="ja-JP" sz="3600" dirty="0" err="1" smtClean="0">
                  <a:solidFill>
                    <a:srgbClr val="4FA600"/>
                  </a:solidFill>
                </a:rPr>
                <a:t>Design’Air</a:t>
              </a:r>
              <a:r>
                <a:rPr lang="en-US" altLang="ja-JP" sz="3600" dirty="0" smtClean="0">
                  <a:solidFill>
                    <a:srgbClr val="4FA600"/>
                  </a:solidFill>
                </a:rPr>
                <a:t> &amp; </a:t>
              </a:r>
              <a:r>
                <a:rPr lang="en-US" altLang="ja-JP" sz="3600" dirty="0" err="1" smtClean="0">
                  <a:solidFill>
                    <a:srgbClr val="4FA600"/>
                  </a:solidFill>
                </a:rPr>
                <a:t>Vijeo</a:t>
              </a:r>
              <a:r>
                <a:rPr lang="en-US" altLang="ja-JP" sz="3600" dirty="0" smtClean="0">
                  <a:solidFill>
                    <a:srgbClr val="4FA600"/>
                  </a:solidFill>
                </a:rPr>
                <a:t> </a:t>
              </a:r>
              <a:r>
                <a:rPr lang="en-US" altLang="ja-JP" sz="3600" dirty="0" err="1" smtClean="0">
                  <a:solidFill>
                    <a:srgbClr val="4FA600"/>
                  </a:solidFill>
                </a:rPr>
                <a:t>Design’Air</a:t>
              </a:r>
              <a:r>
                <a:rPr lang="en-US" altLang="ja-JP" sz="3600" dirty="0" smtClean="0">
                  <a:solidFill>
                    <a:srgbClr val="4FA600"/>
                  </a:solidFill>
                </a:rPr>
                <a:t> Plus</a:t>
              </a:r>
              <a:endParaRPr lang="zh-CN" altLang="en-US" sz="3600" kern="10" spc="0" dirty="0">
                <a:ln w="9525">
                  <a:noFill/>
                  <a:round/>
                  <a:headEnd/>
                  <a:tailEnd/>
                </a:ln>
                <a:solidFill>
                  <a:srgbClr val="4FA600"/>
                </a:solidFill>
                <a:effectLst/>
                <a:latin typeface="Century Gothic"/>
              </a:endParaRPr>
            </a:p>
          </p:txBody>
        </p:sp>
      </p:grpSp>
      <p:sp>
        <p:nvSpPr>
          <p:cNvPr id="23" name="Round Single Corner Rectangle 22"/>
          <p:cNvSpPr/>
          <p:nvPr/>
        </p:nvSpPr>
        <p:spPr>
          <a:xfrm>
            <a:off x="179512" y="4077072"/>
            <a:ext cx="4320480" cy="2736304"/>
          </a:xfrm>
          <a:prstGeom prst="round1Rect">
            <a:avLst>
              <a:gd name="adj" fmla="val 14988"/>
            </a:avLst>
          </a:prstGeom>
          <a:solidFill>
            <a:schemeClr val="bg2">
              <a:lumMod val="20000"/>
              <a:lumOff val="80000"/>
            </a:schemeClr>
          </a:solidFill>
        </p:spPr>
        <p:txBody>
          <a:bodyPr wrap="square" rIns="144000">
            <a:noAutofit/>
          </a:bodyPr>
          <a:lstStyle/>
          <a:p>
            <a:pPr marL="0" lvl="1" algn="l">
              <a:spcAft>
                <a:spcPts val="0"/>
              </a:spcAft>
            </a:pPr>
            <a:r>
              <a:rPr lang="ru-RU" altLang="zh-CN" sz="1600" dirty="0" smtClean="0">
                <a:solidFill>
                  <a:srgbClr val="4FA600"/>
                </a:solidFill>
              </a:rPr>
              <a:t>Безопасность</a:t>
            </a:r>
            <a:r>
              <a:rPr lang="en-US" altLang="zh-CN" sz="1600" b="0" dirty="0" smtClean="0">
                <a:solidFill>
                  <a:srgbClr val="4FA600"/>
                </a:solidFill>
              </a:rPr>
              <a:t>?  </a:t>
            </a:r>
            <a:endParaRPr lang="en-US" altLang="zh-CN" sz="1600" b="0" dirty="0" smtClean="0"/>
          </a:p>
          <a:p>
            <a:pPr marL="261938" lvl="1" indent="-261938" algn="l">
              <a:spcAft>
                <a:spcPts val="0"/>
              </a:spcAft>
              <a:buClr>
                <a:schemeClr val="bg2"/>
              </a:buClr>
              <a:buFont typeface="Wingdings" pitchFamily="2" charset="2"/>
              <a:buChar char=""/>
            </a:pPr>
            <a:r>
              <a:rPr lang="ru-RU" altLang="ja-JP" sz="1600" dirty="0" smtClean="0">
                <a:solidFill>
                  <a:schemeClr val="bg2">
                    <a:lumMod val="50000"/>
                  </a:schemeClr>
                </a:solidFill>
              </a:rPr>
              <a:t>Для некритических операций</a:t>
            </a:r>
            <a:r>
              <a:rPr lang="en-US" altLang="ja-JP" sz="1600" dirty="0" smtClean="0"/>
              <a:t> </a:t>
            </a:r>
          </a:p>
          <a:p>
            <a:pPr marL="261938" lvl="1" indent="-261938" algn="l">
              <a:spcAft>
                <a:spcPts val="0"/>
              </a:spcAft>
              <a:buClr>
                <a:schemeClr val="bg2"/>
              </a:buClr>
            </a:pPr>
            <a:r>
              <a:rPr lang="ru-RU" altLang="ja-JP" sz="1600" dirty="0" smtClean="0">
                <a:solidFill>
                  <a:srgbClr val="4FA600"/>
                </a:solidFill>
              </a:rPr>
              <a:t>Что будет при потере сигнала</a:t>
            </a:r>
            <a:r>
              <a:rPr lang="en-US" altLang="ja-JP" sz="1600" dirty="0" smtClean="0">
                <a:solidFill>
                  <a:srgbClr val="4FA600"/>
                </a:solidFill>
              </a:rPr>
              <a:t> </a:t>
            </a:r>
            <a:r>
              <a:rPr lang="en-US" altLang="ja-JP" sz="1600" dirty="0" err="1" smtClean="0">
                <a:solidFill>
                  <a:srgbClr val="4FA600"/>
                </a:solidFill>
              </a:rPr>
              <a:t>WiFi</a:t>
            </a:r>
            <a:r>
              <a:rPr lang="en-US" altLang="ja-JP" sz="1600" dirty="0" smtClean="0">
                <a:solidFill>
                  <a:srgbClr val="4FA600"/>
                </a:solidFill>
              </a:rPr>
              <a:t>/3G?</a:t>
            </a:r>
          </a:p>
          <a:p>
            <a:pPr marL="261938" lvl="1" indent="-261938" algn="l">
              <a:spcAft>
                <a:spcPts val="0"/>
              </a:spcAft>
              <a:buClr>
                <a:schemeClr val="bg2"/>
              </a:buClr>
              <a:buFont typeface="Wingdings" pitchFamily="2" charset="2"/>
              <a:buChar char=""/>
            </a:pPr>
            <a:r>
              <a:rPr lang="ru-RU" altLang="ja-JP" sz="1600" dirty="0" smtClean="0">
                <a:solidFill>
                  <a:schemeClr val="bg2">
                    <a:lumMod val="50000"/>
                  </a:schemeClr>
                </a:solidFill>
              </a:rPr>
              <a:t>Остановка функционирования</a:t>
            </a:r>
            <a:r>
              <a:rPr lang="en-US" altLang="ja-JP" sz="1600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endParaRPr lang="en-US" altLang="ja-JP" sz="1600" dirty="0">
              <a:solidFill>
                <a:schemeClr val="bg2">
                  <a:lumMod val="50000"/>
                </a:schemeClr>
              </a:solidFill>
            </a:endParaRPr>
          </a:p>
          <a:p>
            <a:pPr marL="261938" lvl="1" indent="-261938" algn="l">
              <a:spcAft>
                <a:spcPts val="0"/>
              </a:spcAft>
              <a:buClr>
                <a:schemeClr val="bg2"/>
              </a:buClr>
              <a:buFont typeface="Wingdings" pitchFamily="2" charset="2"/>
              <a:buChar char=""/>
            </a:pPr>
            <a:r>
              <a:rPr lang="ru-RU" altLang="ja-JP" sz="1600" dirty="0" smtClean="0">
                <a:solidFill>
                  <a:schemeClr val="bg2">
                    <a:lumMod val="50000"/>
                  </a:schemeClr>
                </a:solidFill>
              </a:rPr>
              <a:t>Мгновенный отклик</a:t>
            </a:r>
            <a:r>
              <a:rPr lang="en-US" altLang="ja-JP" sz="1600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</a:p>
          <a:p>
            <a:pPr marL="261938" lvl="1" indent="-261938" algn="l">
              <a:spcAft>
                <a:spcPts val="0"/>
              </a:spcAft>
              <a:buClr>
                <a:schemeClr val="bg2"/>
              </a:buClr>
            </a:pPr>
            <a:endParaRPr lang="en-US" altLang="ja-JP" sz="1600" dirty="0" smtClean="0">
              <a:solidFill>
                <a:srgbClr val="4FA600"/>
              </a:solidFill>
            </a:endParaRPr>
          </a:p>
        </p:txBody>
      </p:sp>
      <p:cxnSp>
        <p:nvCxnSpPr>
          <p:cNvPr id="30" name="Straight Connector 29"/>
          <p:cNvCxnSpPr/>
          <p:nvPr/>
        </p:nvCxnSpPr>
        <p:spPr bwMode="auto">
          <a:xfrm>
            <a:off x="3131840" y="1551563"/>
            <a:ext cx="5687721" cy="0"/>
          </a:xfrm>
          <a:prstGeom prst="line">
            <a:avLst/>
          </a:prstGeom>
          <a:solidFill>
            <a:srgbClr val="B10043"/>
          </a:solidFill>
          <a:ln w="12700" cap="flat" cmpd="sng" algn="ctr">
            <a:solidFill>
              <a:schemeClr val="bg2">
                <a:lumMod val="40000"/>
                <a:lumOff val="60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sp>
        <p:nvSpPr>
          <p:cNvPr id="55" name="Rounded Rectangle 54"/>
          <p:cNvSpPr/>
          <p:nvPr/>
        </p:nvSpPr>
        <p:spPr>
          <a:xfrm>
            <a:off x="4644008" y="3717032"/>
            <a:ext cx="3096344" cy="1872208"/>
          </a:xfrm>
          <a:prstGeom prst="roundRect">
            <a:avLst>
              <a:gd name="adj" fmla="val 11781"/>
            </a:avLst>
          </a:prstGeom>
          <a:solidFill>
            <a:schemeClr val="tx2">
              <a:lumMod val="50000"/>
              <a:lumOff val="50000"/>
            </a:schemeClr>
          </a:solidFill>
        </p:spPr>
        <p:txBody>
          <a:bodyPr wrap="square" tIns="0">
            <a:noAutofit/>
          </a:bodyPr>
          <a:lstStyle/>
          <a:p>
            <a:pPr>
              <a:spcAft>
                <a:spcPts val="600"/>
              </a:spcAft>
            </a:pPr>
            <a:r>
              <a:rPr lang="en-US" altLang="zh-CN" sz="1600" dirty="0" smtClean="0">
                <a:solidFill>
                  <a:schemeClr val="bg1"/>
                </a:solidFill>
              </a:rPr>
              <a:t>FAQ:</a:t>
            </a:r>
          </a:p>
        </p:txBody>
      </p:sp>
      <p:sp>
        <p:nvSpPr>
          <p:cNvPr id="56" name="Round Single Corner Rectangle 55"/>
          <p:cNvSpPr/>
          <p:nvPr/>
        </p:nvSpPr>
        <p:spPr>
          <a:xfrm>
            <a:off x="4644008" y="4077072"/>
            <a:ext cx="4320480" cy="2736304"/>
          </a:xfrm>
          <a:prstGeom prst="round1Rect">
            <a:avLst>
              <a:gd name="adj" fmla="val 14988"/>
            </a:avLst>
          </a:prstGeom>
          <a:solidFill>
            <a:schemeClr val="bg2">
              <a:lumMod val="20000"/>
              <a:lumOff val="80000"/>
            </a:schemeClr>
          </a:solidFill>
        </p:spPr>
        <p:txBody>
          <a:bodyPr wrap="square" rIns="144000">
            <a:noAutofit/>
          </a:bodyPr>
          <a:lstStyle/>
          <a:p>
            <a:pPr marL="261938" lvl="1" indent="-261938" algn="l">
              <a:spcAft>
                <a:spcPts val="600"/>
              </a:spcAft>
              <a:buClr>
                <a:schemeClr val="bg2"/>
              </a:buClr>
            </a:pPr>
            <a:r>
              <a:rPr lang="ru-RU" altLang="ja-JP" sz="1600" dirty="0" smtClean="0">
                <a:solidFill>
                  <a:srgbClr val="4FA600"/>
                </a:solidFill>
              </a:rPr>
              <a:t>Где купить</a:t>
            </a:r>
            <a:r>
              <a:rPr lang="en-US" altLang="ja-JP" sz="1600" dirty="0" smtClean="0">
                <a:solidFill>
                  <a:srgbClr val="4FA600"/>
                </a:solidFill>
              </a:rPr>
              <a:t>?</a:t>
            </a:r>
            <a:endParaRPr lang="en-US" altLang="zh-CN" sz="1600" dirty="0" smtClean="0">
              <a:solidFill>
                <a:srgbClr val="4FA600"/>
              </a:solidFill>
            </a:endParaRPr>
          </a:p>
          <a:p>
            <a:pPr marL="261938" lvl="1" indent="-261938" algn="l">
              <a:spcAft>
                <a:spcPts val="600"/>
              </a:spcAft>
              <a:buClr>
                <a:schemeClr val="bg2"/>
              </a:buClr>
              <a:buFont typeface="Wingdings" pitchFamily="2" charset="2"/>
              <a:buChar char=""/>
            </a:pPr>
            <a:r>
              <a:rPr lang="en-US" altLang="ja-JP" sz="1600" dirty="0">
                <a:solidFill>
                  <a:schemeClr val="bg2">
                    <a:lumMod val="50000"/>
                  </a:schemeClr>
                </a:solidFill>
              </a:rPr>
              <a:t>app. Store / Google Play </a:t>
            </a:r>
            <a:r>
              <a:rPr lang="en-US" altLang="ja-JP" sz="1600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</a:p>
          <a:p>
            <a:pPr marL="261938" lvl="1" indent="-261938" algn="l">
              <a:spcAft>
                <a:spcPts val="600"/>
              </a:spcAft>
              <a:buClr>
                <a:schemeClr val="bg2"/>
              </a:buClr>
            </a:pPr>
            <a:r>
              <a:rPr lang="ru-RU" altLang="ja-JP" sz="1600" dirty="0" smtClean="0">
                <a:solidFill>
                  <a:srgbClr val="4FA600"/>
                </a:solidFill>
              </a:rPr>
              <a:t>Как</a:t>
            </a:r>
            <a:r>
              <a:rPr lang="en-US" altLang="ja-JP" sz="1600" dirty="0" smtClean="0">
                <a:solidFill>
                  <a:srgbClr val="4FA600"/>
                </a:solidFill>
              </a:rPr>
              <a:t> </a:t>
            </a:r>
            <a:r>
              <a:rPr lang="en-US" altLang="ja-JP" sz="1600" dirty="0">
                <a:solidFill>
                  <a:srgbClr val="4FA600"/>
                </a:solidFill>
              </a:rPr>
              <a:t>OEM </a:t>
            </a:r>
            <a:r>
              <a:rPr lang="ru-RU" altLang="ja-JP" sz="1600" dirty="0" smtClean="0">
                <a:solidFill>
                  <a:srgbClr val="4FA600"/>
                </a:solidFill>
              </a:rPr>
              <a:t>перепродать</a:t>
            </a:r>
            <a:r>
              <a:rPr lang="en-US" altLang="ja-JP" sz="1600" dirty="0" smtClean="0">
                <a:solidFill>
                  <a:srgbClr val="4FA600"/>
                </a:solidFill>
              </a:rPr>
              <a:t> EU? </a:t>
            </a:r>
          </a:p>
          <a:p>
            <a:pPr marL="261938" lvl="1" indent="-261938" algn="l">
              <a:spcAft>
                <a:spcPts val="600"/>
              </a:spcAft>
              <a:buClr>
                <a:schemeClr val="bg2"/>
              </a:buClr>
              <a:buFont typeface="Wingdings" pitchFamily="2" charset="2"/>
              <a:buChar char=""/>
            </a:pPr>
            <a:r>
              <a:rPr lang="ru-RU" altLang="ja-JP" sz="1600" dirty="0" smtClean="0">
                <a:solidFill>
                  <a:schemeClr val="bg2">
                    <a:lumMod val="50000"/>
                  </a:schemeClr>
                </a:solidFill>
              </a:rPr>
              <a:t>При покупке, используйте</a:t>
            </a:r>
            <a:r>
              <a:rPr lang="en-US" altLang="ja-JP" sz="1600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US" altLang="ja-JP" sz="1600" dirty="0">
                <a:solidFill>
                  <a:schemeClr val="bg2">
                    <a:lumMod val="50000"/>
                  </a:schemeClr>
                </a:solidFill>
              </a:rPr>
              <a:t>EU’s Apple/Google ID </a:t>
            </a:r>
            <a:r>
              <a:rPr lang="ru-RU" altLang="ja-JP" sz="1600" dirty="0" smtClean="0">
                <a:solidFill>
                  <a:schemeClr val="bg2">
                    <a:lumMod val="50000"/>
                  </a:schemeClr>
                </a:solidFill>
              </a:rPr>
              <a:t>для последующих обновлений</a:t>
            </a:r>
            <a:endParaRPr lang="en-US" altLang="ja-JP" sz="1600" dirty="0" smtClean="0">
              <a:solidFill>
                <a:schemeClr val="bg2">
                  <a:lumMod val="50000"/>
                </a:schemeClr>
              </a:solidFill>
            </a:endParaRPr>
          </a:p>
          <a:p>
            <a:pPr marL="261938" lvl="1" indent="-261938" algn="l">
              <a:spcAft>
                <a:spcPts val="600"/>
              </a:spcAft>
              <a:buClr>
                <a:schemeClr val="bg2"/>
              </a:buClr>
            </a:pPr>
            <a:r>
              <a:rPr lang="ru-RU" altLang="ja-JP" sz="1600" dirty="0" smtClean="0">
                <a:solidFill>
                  <a:srgbClr val="4FA600"/>
                </a:solidFill>
              </a:rPr>
              <a:t>Может ли быть использовано для дистанционного техобслуживания</a:t>
            </a:r>
            <a:r>
              <a:rPr lang="en-US" altLang="ja-JP" sz="1600" dirty="0" smtClean="0">
                <a:solidFill>
                  <a:srgbClr val="4FA600"/>
                </a:solidFill>
              </a:rPr>
              <a:t>?</a:t>
            </a:r>
          </a:p>
          <a:p>
            <a:pPr marL="261938" lvl="1" indent="-261938" algn="l">
              <a:spcAft>
                <a:spcPts val="600"/>
              </a:spcAft>
              <a:buClr>
                <a:schemeClr val="bg2"/>
              </a:buClr>
              <a:buFont typeface="Wingdings" pitchFamily="2" charset="2"/>
              <a:buChar char=""/>
            </a:pPr>
            <a:r>
              <a:rPr lang="ru-RU" altLang="ja-JP" sz="1600" dirty="0" smtClean="0">
                <a:solidFill>
                  <a:schemeClr val="bg2">
                    <a:lumMod val="50000"/>
                  </a:schemeClr>
                </a:solidFill>
              </a:rPr>
              <a:t>если</a:t>
            </a:r>
            <a:r>
              <a:rPr lang="en-US" altLang="ja-JP" sz="1600" dirty="0" smtClean="0">
                <a:solidFill>
                  <a:schemeClr val="bg2">
                    <a:lumMod val="50000"/>
                  </a:schemeClr>
                </a:solidFill>
              </a:rPr>
              <a:t> HMI</a:t>
            </a:r>
            <a:r>
              <a:rPr lang="ru-RU" altLang="ja-JP" sz="1600" dirty="0" smtClean="0">
                <a:solidFill>
                  <a:schemeClr val="bg2">
                    <a:lumMod val="50000"/>
                  </a:schemeClr>
                </a:solidFill>
              </a:rPr>
              <a:t> подключен к интернет</a:t>
            </a:r>
            <a:endParaRPr lang="en-US" altLang="zh-CN" sz="16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57" name="Rectangle 56"/>
          <p:cNvSpPr/>
          <p:nvPr/>
        </p:nvSpPr>
        <p:spPr>
          <a:xfrm>
            <a:off x="3059832" y="1115452"/>
            <a:ext cx="36004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ru-RU" altLang="zh-CN" sz="2000" b="1" dirty="0" smtClean="0">
                <a:solidFill>
                  <a:srgbClr val="4FA600"/>
                </a:solidFill>
              </a:rPr>
              <a:t>Основные преимущества</a:t>
            </a:r>
            <a:endParaRPr lang="en-US" altLang="zh-CN" sz="2000" b="1" dirty="0" smtClean="0">
              <a:solidFill>
                <a:srgbClr val="4FA600"/>
              </a:solidFill>
            </a:endParaRPr>
          </a:p>
        </p:txBody>
      </p:sp>
      <p:grpSp>
        <p:nvGrpSpPr>
          <p:cNvPr id="3" name="Group 1"/>
          <p:cNvGrpSpPr/>
          <p:nvPr/>
        </p:nvGrpSpPr>
        <p:grpSpPr>
          <a:xfrm>
            <a:off x="827584" y="764704"/>
            <a:ext cx="1656184" cy="1512168"/>
            <a:chOff x="7005904" y="4396472"/>
            <a:chExt cx="1325722" cy="1292591"/>
          </a:xfrm>
        </p:grpSpPr>
        <p:pic>
          <p:nvPicPr>
            <p:cNvPr id="32" name="Picture 2"/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7005904" y="4396472"/>
              <a:ext cx="1325722" cy="1292591"/>
            </a:xfrm>
            <a:prstGeom prst="flowChartDelay">
              <a:avLst/>
            </a:prstGeom>
          </p:spPr>
        </p:pic>
        <p:sp>
          <p:nvSpPr>
            <p:cNvPr id="37" name="Rectangle 36"/>
            <p:cNvSpPr/>
            <p:nvPr/>
          </p:nvSpPr>
          <p:spPr bwMode="auto">
            <a:xfrm>
              <a:off x="7178824" y="4581128"/>
              <a:ext cx="756000" cy="553968"/>
            </a:xfrm>
            <a:prstGeom prst="rect">
              <a:avLst/>
            </a:prstGeom>
            <a:solidFill>
              <a:schemeClr val="bg1"/>
            </a:solidFill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2400" b="1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ea typeface="宋体" charset="-122"/>
              </a:endParaRPr>
            </a:p>
          </p:txBody>
        </p:sp>
      </p:grpSp>
      <p:pic>
        <p:nvPicPr>
          <p:cNvPr id="38" name="Picture 1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1259632" y="1052736"/>
            <a:ext cx="504056" cy="504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52400" dir="5400000" sx="90000" sy="-19000" rotWithShape="0">
              <a:prstClr val="black">
                <a:alpha val="15000"/>
              </a:prstClr>
            </a:outerShdw>
          </a:effectLst>
        </p:spPr>
      </p:pic>
      <p:pic>
        <p:nvPicPr>
          <p:cNvPr id="27" name="Picture 3" descr="E:\My Documents\My Box Files\My Documents\My Projects\2013\Digitization\Video\General\Pictures\HMI Screen Shot\Screenshots\10inch_3.PNG"/>
          <p:cNvPicPr>
            <a:picLocks noChangeAspect="1" noChangeArrowheads="1"/>
          </p:cNvPicPr>
          <p:nvPr/>
        </p:nvPicPr>
        <p:blipFill>
          <a:blip r:embed="rId5" cstate="print"/>
          <a:srcRect l="33075" t="17640" r="5501" b="20621"/>
          <a:stretch>
            <a:fillRect/>
          </a:stretch>
        </p:blipFill>
        <p:spPr bwMode="auto">
          <a:xfrm>
            <a:off x="1043608" y="980728"/>
            <a:ext cx="936116" cy="648072"/>
          </a:xfrm>
          <a:prstGeom prst="rect">
            <a:avLst/>
          </a:prstGeom>
          <a:noFill/>
        </p:spPr>
      </p:pic>
      <p:sp>
        <p:nvSpPr>
          <p:cNvPr id="39" name="Rectangle 38"/>
          <p:cNvSpPr/>
          <p:nvPr/>
        </p:nvSpPr>
        <p:spPr>
          <a:xfrm>
            <a:off x="968028" y="1774557"/>
            <a:ext cx="129971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  <a:spcAft>
                <a:spcPts val="0"/>
              </a:spcAft>
            </a:pPr>
            <a:r>
              <a:rPr lang="en-US" altLang="zh-CN" sz="1600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Vijeo</a:t>
            </a:r>
            <a:r>
              <a:rPr lang="en-US" altLang="zh-CN" sz="1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altLang="zh-CN" sz="1600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Design’Air</a:t>
            </a:r>
            <a:endParaRPr lang="en-US" altLang="zh-CN" sz="1600" b="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40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483768" y="3068960"/>
            <a:ext cx="528330" cy="4726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907704" y="3068960"/>
            <a:ext cx="501199" cy="504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35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4"/>
          <p:cNvSpPr>
            <a:spLocks noGrp="1" noChangeArrowheads="1"/>
          </p:cNvSpPr>
          <p:nvPr>
            <p:ph type="title"/>
          </p:nvPr>
        </p:nvSpPr>
        <p:spPr>
          <a:xfrm>
            <a:off x="323850" y="44450"/>
            <a:ext cx="8280400" cy="936278"/>
          </a:xfrm>
        </p:spPr>
        <p:txBody>
          <a:bodyPr/>
          <a:lstStyle/>
          <a:p>
            <a:pPr eaLnBrk="1" hangingPunct="1"/>
            <a:r>
              <a:rPr lang="ru-RU" dirty="0" smtClean="0"/>
              <a:t>Система управления кондиционированием воздуха</a:t>
            </a:r>
            <a:endParaRPr lang="en-US" dirty="0" smtClean="0"/>
          </a:p>
        </p:txBody>
      </p:sp>
      <p:pic>
        <p:nvPicPr>
          <p:cNvPr id="9219" name="Picture 4" descr="C:\Users\sesa274441\Desktop\Структурная схема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88100" y="1038887"/>
            <a:ext cx="4455899" cy="2736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3"/>
          <p:cNvSpPr/>
          <p:nvPr/>
        </p:nvSpPr>
        <p:spPr>
          <a:xfrm>
            <a:off x="179512" y="1039556"/>
            <a:ext cx="5688632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spcBef>
                <a:spcPct val="20000"/>
              </a:spcBef>
              <a:buClr>
                <a:schemeClr val="bg2"/>
              </a:buClr>
              <a:buSzPct val="50000"/>
              <a:buFont typeface="Wingdings" pitchFamily="2" charset="2"/>
              <a:buChar char="l"/>
              <a:defRPr/>
            </a:pPr>
            <a:endParaRPr lang="ru-RU" altLang="zh-CN" sz="2000" b="1" dirty="0" smtClean="0">
              <a:solidFill>
                <a:srgbClr val="626469"/>
              </a:solidFill>
            </a:endParaRPr>
          </a:p>
          <a:p>
            <a:pPr marL="180975" indent="-180975">
              <a:spcBef>
                <a:spcPct val="20000"/>
              </a:spcBef>
              <a:buClr>
                <a:schemeClr val="bg2"/>
              </a:buClr>
              <a:buSzPct val="50000"/>
              <a:buFont typeface="Wingdings" pitchFamily="2" charset="2"/>
              <a:buChar char="l"/>
              <a:defRPr/>
            </a:pPr>
            <a:r>
              <a:rPr lang="ru-RU" altLang="zh-CN" sz="2000" b="1" dirty="0" smtClean="0">
                <a:solidFill>
                  <a:srgbClr val="626469"/>
                </a:solidFill>
              </a:rPr>
              <a:t>Тип оборудования</a:t>
            </a:r>
            <a:r>
              <a:rPr lang="en-US" altLang="zh-CN" sz="2000" b="1" dirty="0" smtClean="0">
                <a:solidFill>
                  <a:srgbClr val="626469"/>
                </a:solidFill>
              </a:rPr>
              <a:t>:</a:t>
            </a:r>
            <a:endParaRPr lang="ru-RU" altLang="zh-CN" sz="2000" b="1" dirty="0">
              <a:solidFill>
                <a:srgbClr val="626469"/>
              </a:solidFill>
              <a:ea typeface="SimSun" pitchFamily="2" charset="-122"/>
            </a:endParaRPr>
          </a:p>
          <a:p>
            <a:pPr marL="638175" lvl="1" indent="-180975">
              <a:spcBef>
                <a:spcPct val="20000"/>
              </a:spcBef>
              <a:buClr>
                <a:schemeClr val="bg2"/>
              </a:buClr>
              <a:buSzPct val="50000"/>
              <a:buFont typeface="Wingdings" pitchFamily="2" charset="2"/>
              <a:buChar char="l"/>
              <a:defRPr/>
            </a:pPr>
            <a:r>
              <a:rPr lang="ru-RU" altLang="zh-CN" dirty="0" smtClean="0">
                <a:solidFill>
                  <a:schemeClr val="bg2"/>
                </a:solidFill>
              </a:rPr>
              <a:t>Приточная установка</a:t>
            </a:r>
            <a:endParaRPr lang="en-US" altLang="zh-CN" dirty="0">
              <a:solidFill>
                <a:schemeClr val="bg2"/>
              </a:solidFill>
            </a:endParaRPr>
          </a:p>
          <a:p>
            <a:pPr marL="180975" indent="-180975">
              <a:spcBef>
                <a:spcPct val="20000"/>
              </a:spcBef>
              <a:buClr>
                <a:schemeClr val="bg2"/>
              </a:buClr>
              <a:buSzPct val="50000"/>
              <a:buFont typeface="Wingdings" pitchFamily="2" charset="2"/>
              <a:buChar char="l"/>
              <a:defRPr/>
            </a:pPr>
            <a:r>
              <a:rPr lang="ru-RU" altLang="zh-CN" sz="2000" b="1" dirty="0" smtClean="0">
                <a:solidFill>
                  <a:srgbClr val="626469"/>
                </a:solidFill>
                <a:ea typeface="SimSun" pitchFamily="2" charset="-122"/>
              </a:rPr>
              <a:t>Архитектура решения</a:t>
            </a:r>
            <a:r>
              <a:rPr lang="en-US" altLang="zh-CN" sz="2000" b="1" dirty="0" smtClean="0">
                <a:ea typeface="SimSun" pitchFamily="2" charset="-122"/>
              </a:rPr>
              <a:t>:</a:t>
            </a:r>
          </a:p>
          <a:p>
            <a:pPr marL="180975" indent="-180975">
              <a:spcBef>
                <a:spcPct val="20000"/>
              </a:spcBef>
              <a:buClr>
                <a:schemeClr val="bg2"/>
              </a:buClr>
              <a:buSzPct val="50000"/>
              <a:defRPr/>
            </a:pPr>
            <a:r>
              <a:rPr lang="en-US" altLang="zh-CN" sz="1600" b="1" dirty="0">
                <a:solidFill>
                  <a:schemeClr val="accent1"/>
                </a:solidFill>
                <a:ea typeface="SimSun" pitchFamily="2" charset="-122"/>
              </a:rPr>
              <a:t>	TM168D23CS + </a:t>
            </a:r>
            <a:r>
              <a:rPr lang="en-US" altLang="zh-CN" sz="1600" b="1" dirty="0" err="1">
                <a:solidFill>
                  <a:schemeClr val="accent1"/>
                </a:solidFill>
                <a:ea typeface="SimSun" pitchFamily="2" charset="-122"/>
              </a:rPr>
              <a:t>Altivar</a:t>
            </a:r>
            <a:r>
              <a:rPr lang="en-US" altLang="zh-CN" sz="1600" b="1" dirty="0">
                <a:solidFill>
                  <a:schemeClr val="accent1"/>
                </a:solidFill>
                <a:ea typeface="SimSun" pitchFamily="2" charset="-122"/>
              </a:rPr>
              <a:t> </a:t>
            </a:r>
            <a:r>
              <a:rPr lang="en-US" altLang="zh-CN" sz="1600" b="1" dirty="0" smtClean="0">
                <a:solidFill>
                  <a:schemeClr val="accent1"/>
                </a:solidFill>
                <a:ea typeface="SimSun" pitchFamily="2" charset="-122"/>
              </a:rPr>
              <a:t>212 +HMISTU855+                </a:t>
            </a:r>
            <a:r>
              <a:rPr lang="en-US" altLang="zh-CN" sz="1600" b="1" dirty="0" err="1" smtClean="0">
                <a:solidFill>
                  <a:schemeClr val="accent1"/>
                </a:solidFill>
                <a:ea typeface="SimSun" pitchFamily="2" charset="-122"/>
              </a:rPr>
              <a:t>Vijeo</a:t>
            </a:r>
            <a:r>
              <a:rPr lang="en-US" altLang="zh-CN" sz="1600" b="1" dirty="0" smtClean="0">
                <a:solidFill>
                  <a:schemeClr val="accent1"/>
                </a:solidFill>
                <a:ea typeface="SimSun" pitchFamily="2" charset="-122"/>
              </a:rPr>
              <a:t> Design’ Air</a:t>
            </a:r>
            <a:endParaRPr lang="en-US" altLang="zh-CN" sz="1600" b="1" dirty="0">
              <a:solidFill>
                <a:schemeClr val="accent1"/>
              </a:solidFill>
              <a:ea typeface="SimSun" pitchFamily="2" charset="-122"/>
            </a:endParaRPr>
          </a:p>
          <a:p>
            <a:pPr marL="180975" indent="-180975">
              <a:spcBef>
                <a:spcPct val="20000"/>
              </a:spcBef>
              <a:buClr>
                <a:schemeClr val="bg2"/>
              </a:buClr>
              <a:buSzPct val="50000"/>
              <a:buFont typeface="Wingdings" pitchFamily="2" charset="2"/>
              <a:buChar char="l"/>
            </a:pPr>
            <a:endParaRPr lang="en-US" altLang="zh-CN" sz="2000" b="1" dirty="0" smtClean="0">
              <a:solidFill>
                <a:srgbClr val="626469"/>
              </a:solidFill>
              <a:ea typeface="SimSun" pitchFamily="2" charset="-122"/>
            </a:endParaRPr>
          </a:p>
          <a:p>
            <a:pPr marL="180975" indent="-180975">
              <a:spcBef>
                <a:spcPct val="20000"/>
              </a:spcBef>
              <a:buClr>
                <a:schemeClr val="bg2"/>
              </a:buClr>
              <a:buSzPct val="50000"/>
              <a:buFont typeface="Wingdings" pitchFamily="2" charset="2"/>
              <a:buChar char="l"/>
            </a:pPr>
            <a:endParaRPr lang="ru-RU" altLang="zh-CN" sz="2000" b="1" dirty="0" smtClean="0">
              <a:solidFill>
                <a:srgbClr val="626469"/>
              </a:solidFill>
              <a:ea typeface="SimSun" pitchFamily="2" charset="-122"/>
            </a:endParaRPr>
          </a:p>
          <a:p>
            <a:pPr marL="180975" indent="-180975">
              <a:spcBef>
                <a:spcPct val="20000"/>
              </a:spcBef>
              <a:buClr>
                <a:schemeClr val="bg2"/>
              </a:buClr>
              <a:buSzPct val="50000"/>
            </a:pPr>
            <a:endParaRPr lang="en-US" altLang="zh-CN" sz="2000" b="1" dirty="0" smtClean="0">
              <a:solidFill>
                <a:srgbClr val="626469"/>
              </a:solidFill>
              <a:ea typeface="SimSun" pitchFamily="2" charset="-122"/>
            </a:endParaRPr>
          </a:p>
          <a:p>
            <a:pPr marL="180975" indent="-180975">
              <a:spcBef>
                <a:spcPct val="20000"/>
              </a:spcBef>
              <a:buClr>
                <a:schemeClr val="bg2"/>
              </a:buClr>
              <a:buSzPct val="50000"/>
              <a:buFont typeface="Wingdings" pitchFamily="2" charset="2"/>
              <a:buChar char="l"/>
            </a:pPr>
            <a:r>
              <a:rPr lang="ru-RU" altLang="zh-CN" sz="2000" b="1" dirty="0" smtClean="0">
                <a:solidFill>
                  <a:srgbClr val="626469"/>
                </a:solidFill>
                <a:ea typeface="SimSun" pitchFamily="2" charset="-122"/>
              </a:rPr>
              <a:t>Преимущества для клиента</a:t>
            </a:r>
            <a:r>
              <a:rPr lang="en-US" altLang="zh-CN" sz="1600" b="1" dirty="0" smtClean="0">
                <a:ea typeface="SimSun" pitchFamily="2" charset="-122"/>
              </a:rPr>
              <a:t>:</a:t>
            </a:r>
            <a:r>
              <a:rPr lang="en-US" altLang="zh-CN" sz="1600" dirty="0" smtClean="0">
                <a:ea typeface="SimSun" pitchFamily="2" charset="-122"/>
              </a:rPr>
              <a:t> </a:t>
            </a:r>
          </a:p>
          <a:p>
            <a:pPr marL="638175" lvl="1" indent="-180975">
              <a:spcBef>
                <a:spcPct val="20000"/>
              </a:spcBef>
              <a:buClr>
                <a:schemeClr val="bg2"/>
              </a:buClr>
              <a:buSzPct val="50000"/>
              <a:buFont typeface="Wingdings" pitchFamily="2" charset="2"/>
              <a:buChar char="l"/>
              <a:defRPr/>
            </a:pPr>
            <a:r>
              <a:rPr lang="ru-RU" altLang="zh-CN" dirty="0" smtClean="0">
                <a:solidFill>
                  <a:schemeClr val="bg2"/>
                </a:solidFill>
              </a:rPr>
              <a:t>Единый производитель и поставщик всех компонентов</a:t>
            </a:r>
            <a:endParaRPr lang="en-US" altLang="zh-CN" dirty="0">
              <a:solidFill>
                <a:schemeClr val="bg2"/>
              </a:solidFill>
            </a:endParaRPr>
          </a:p>
          <a:p>
            <a:pPr marL="638175" lvl="1" indent="-180975">
              <a:spcBef>
                <a:spcPct val="20000"/>
              </a:spcBef>
              <a:buClr>
                <a:schemeClr val="bg2"/>
              </a:buClr>
              <a:buSzPct val="50000"/>
              <a:buFont typeface="Wingdings" pitchFamily="2" charset="2"/>
              <a:buChar char="l"/>
              <a:defRPr/>
            </a:pPr>
            <a:r>
              <a:rPr lang="ru-RU" altLang="zh-CN" dirty="0" smtClean="0">
                <a:solidFill>
                  <a:schemeClr val="bg2"/>
                </a:solidFill>
              </a:rPr>
              <a:t>Техническая поддержка в программировании</a:t>
            </a:r>
            <a:endParaRPr lang="en-US" altLang="zh-CN" dirty="0">
              <a:solidFill>
                <a:schemeClr val="bg2"/>
              </a:solidFill>
            </a:endParaRPr>
          </a:p>
          <a:p>
            <a:pPr marL="180975" indent="-180975">
              <a:spcBef>
                <a:spcPct val="20000"/>
              </a:spcBef>
              <a:buClr>
                <a:schemeClr val="bg2"/>
              </a:buClr>
              <a:buSzPct val="50000"/>
              <a:buFont typeface="Wingdings" pitchFamily="2" charset="2"/>
              <a:buChar char="l"/>
            </a:pPr>
            <a:r>
              <a:rPr lang="ru-RU" altLang="zh-CN" sz="2000" b="1" dirty="0" smtClean="0">
                <a:solidFill>
                  <a:srgbClr val="626469"/>
                </a:solidFill>
              </a:rPr>
              <a:t>Статус</a:t>
            </a:r>
            <a:r>
              <a:rPr lang="en-US" altLang="zh-CN" sz="1600" b="1" dirty="0" smtClean="0">
                <a:ea typeface="SimSun" pitchFamily="2" charset="-122"/>
              </a:rPr>
              <a:t>:</a:t>
            </a:r>
            <a:r>
              <a:rPr lang="en-US" altLang="zh-CN" sz="1600" dirty="0" smtClean="0">
                <a:ea typeface="SimSun" pitchFamily="2" charset="-122"/>
              </a:rPr>
              <a:t> </a:t>
            </a:r>
            <a:r>
              <a:rPr lang="ru-RU" altLang="zh-CN" dirty="0" smtClean="0"/>
              <a:t>серийное производство</a:t>
            </a:r>
            <a:endParaRPr lang="zh-CN" altLang="en-US" dirty="0">
              <a:solidFill>
                <a:schemeClr val="bg2"/>
              </a:solidFill>
            </a:endParaRPr>
          </a:p>
        </p:txBody>
      </p:sp>
      <p:sp>
        <p:nvSpPr>
          <p:cNvPr id="6" name="Line 47"/>
          <p:cNvSpPr>
            <a:spLocks noChangeShapeType="1"/>
          </p:cNvSpPr>
          <p:nvPr/>
        </p:nvSpPr>
        <p:spPr bwMode="auto">
          <a:xfrm>
            <a:off x="8929688" y="1269074"/>
            <a:ext cx="171450" cy="1587"/>
          </a:xfrm>
          <a:prstGeom prst="line">
            <a:avLst/>
          </a:prstGeom>
          <a:noFill/>
          <a:ln w="12700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7" name="Picture 97" descr="MC900015870[1]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316416" y="44624"/>
            <a:ext cx="752475" cy="60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8" name="Group 78"/>
          <p:cNvGraphicFramePr>
            <a:graphicFrameLocks noGrp="1"/>
          </p:cNvGraphicFramePr>
          <p:nvPr>
            <p:ph sz="half" idx="4294967295"/>
          </p:nvPr>
        </p:nvGraphicFramePr>
        <p:xfrm>
          <a:off x="7020272" y="4113076"/>
          <a:ext cx="1371600" cy="2497456"/>
        </p:xfrm>
        <a:graphic>
          <a:graphicData uri="http://schemas.openxmlformats.org/drawingml/2006/table">
            <a:tbl>
              <a:tblPr/>
              <a:tblGrid>
                <a:gridCol w="847725"/>
                <a:gridCol w="523875"/>
              </a:tblGrid>
              <a:tr h="192088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altLang="zh-CN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SimSun" pitchFamily="2" charset="-122"/>
                        </a:rPr>
                        <a:t>Machine Solution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</a:tr>
              <a:tr h="2746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altLang="zh-CN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SimSun" pitchFamily="2" charset="-122"/>
                        </a:rPr>
                        <a:t>Relay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altLang="zh-CN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SimSun" pitchFamily="2" charset="-122"/>
                        </a:rPr>
                        <a:t>SE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263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altLang="zh-CN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SimSun" pitchFamily="2" charset="-122"/>
                        </a:rPr>
                        <a:t>Power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altLang="zh-CN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SimSun" pitchFamily="2" charset="-122"/>
                        </a:rPr>
                        <a:t>SE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2524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altLang="zh-CN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SimSun" pitchFamily="2" charset="-122"/>
                        </a:rPr>
                        <a:t>Sensors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altLang="zh-CN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SimSun" pitchFamily="2" charset="-122"/>
                        </a:rPr>
                        <a:t>Local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81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altLang="zh-CN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SimSun" pitchFamily="2" charset="-122"/>
                        </a:rPr>
                        <a:t>Safety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altLang="zh-CN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SimSun" pitchFamily="2" charset="-122"/>
                        </a:rPr>
                        <a:t>-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97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altLang="zh-CN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SimSun" pitchFamily="2" charset="-122"/>
                        </a:rPr>
                        <a:t>PLC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altLang="zh-CN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SimSun" pitchFamily="2" charset="-122"/>
                        </a:rPr>
                        <a:t>SE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2381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altLang="zh-CN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SimSun" pitchFamily="2" charset="-122"/>
                        </a:rPr>
                        <a:t>HMI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altLang="zh-CN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SimSun" pitchFamily="2" charset="-122"/>
                        </a:rPr>
                        <a:t>SE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2381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altLang="zh-CN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SimSun" pitchFamily="2" charset="-122"/>
                        </a:rPr>
                        <a:t>VSD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altLang="zh-CN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SimSun" pitchFamily="2" charset="-122"/>
                        </a:rPr>
                        <a:t>SE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2381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altLang="zh-CN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SimSun" pitchFamily="2" charset="-122"/>
                        </a:rPr>
                        <a:t>Motion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altLang="zh-CN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SimSun" pitchFamily="2" charset="-122"/>
                        </a:rPr>
                        <a:t>-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81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altLang="zh-CN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SimSun" pitchFamily="2" charset="-122"/>
                        </a:rPr>
                        <a:t>Enclosure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Arial" charset="0"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SimSun" pitchFamily="2" charset="-122"/>
                          <a:cs typeface="+mn-cs"/>
                        </a:rPr>
                        <a:t>SE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4"/>
          <p:cNvSpPr>
            <a:spLocks noGrp="1" noChangeArrowheads="1"/>
          </p:cNvSpPr>
          <p:nvPr>
            <p:ph type="title"/>
          </p:nvPr>
        </p:nvSpPr>
        <p:spPr>
          <a:xfrm>
            <a:off x="323850" y="44450"/>
            <a:ext cx="8280400" cy="864270"/>
          </a:xfrm>
        </p:spPr>
        <p:txBody>
          <a:bodyPr/>
          <a:lstStyle/>
          <a:p>
            <a:pPr eaLnBrk="1" hangingPunct="1"/>
            <a:r>
              <a:rPr lang="ru-RU" sz="3200" dirty="0" smtClean="0"/>
              <a:t>Пример использования </a:t>
            </a:r>
            <a:r>
              <a:rPr lang="en-US" sz="3200" dirty="0" err="1" smtClean="0"/>
              <a:t>Vijeo</a:t>
            </a:r>
            <a:r>
              <a:rPr lang="en-US" sz="3200" dirty="0" smtClean="0"/>
              <a:t> Designer Air</a:t>
            </a:r>
          </a:p>
        </p:txBody>
      </p:sp>
      <p:pic>
        <p:nvPicPr>
          <p:cNvPr id="9" name="Picture 6" descr="D:\Tarasov_E(Schneider)\Библиотека компонентов для Visio\20130220_16493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188" y="1309526"/>
            <a:ext cx="3452812" cy="460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9" descr="D:\Tarasov_E(Schneider)\Разное по работе\История успеха\История успеха(Тарасов Е)\Планшет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27538" y="1309526"/>
            <a:ext cx="2808287" cy="2073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10" descr="D:\Tarasov_E(Schneider)\Разное по работе\История успеха\История успеха(Тарасов Е)\Панель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27538" y="3757451"/>
            <a:ext cx="2808287" cy="2154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feld 10"/>
          <p:cNvSpPr txBox="1"/>
          <p:nvPr/>
        </p:nvSpPr>
        <p:spPr>
          <a:xfrm>
            <a:off x="2666043" y="2030068"/>
            <a:ext cx="4894289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dirty="0" smtClean="0">
                <a:solidFill>
                  <a:schemeClr val="accent1"/>
                </a:solidFill>
              </a:rPr>
              <a:t>Спасибо</a:t>
            </a:r>
          </a:p>
          <a:p>
            <a:r>
              <a:rPr lang="ru-RU" sz="6000" dirty="0" smtClean="0">
                <a:solidFill>
                  <a:schemeClr val="accent1"/>
                </a:solidFill>
              </a:rPr>
              <a:t>за внимание!</a:t>
            </a:r>
            <a:endParaRPr lang="en-US" sz="6000" dirty="0">
              <a:solidFill>
                <a:schemeClr val="accent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600" y="2420888"/>
            <a:ext cx="6696744" cy="2988332"/>
          </a:xfrm>
          <a:prstGeom prst="rect">
            <a:avLst/>
          </a:prstGeom>
          <a:noFill/>
        </p:spPr>
      </p:pic>
      <p:sp>
        <p:nvSpPr>
          <p:cNvPr id="1024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31800" y="620688"/>
            <a:ext cx="8280400" cy="2088232"/>
          </a:xfrm>
        </p:spPr>
        <p:txBody>
          <a:bodyPr/>
          <a:lstStyle/>
          <a:p>
            <a:pPr eaLnBrk="1" hangingPunct="1"/>
            <a:r>
              <a:rPr lang="ru-RU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Оптимальная панель оператора </a:t>
            </a:r>
            <a:r>
              <a:rPr lang="en-US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HMI GTO</a:t>
            </a:r>
            <a:r>
              <a:rPr lang="ru-RU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ru-RU" sz="2000" dirty="0" smtClean="0"/>
              <a:t/>
            </a:r>
            <a:br>
              <a:rPr lang="ru-RU" sz="2000" dirty="0" smtClean="0"/>
            </a:br>
            <a:endParaRPr lang="en-US" sz="2800" dirty="0" smtClean="0"/>
          </a:p>
        </p:txBody>
      </p:sp>
      <p:sp>
        <p:nvSpPr>
          <p:cNvPr id="4" name="Oval 4"/>
          <p:cNvSpPr>
            <a:spLocks noChangeArrowheads="1"/>
          </p:cNvSpPr>
          <p:nvPr/>
        </p:nvSpPr>
        <p:spPr bwMode="auto">
          <a:xfrm>
            <a:off x="827088" y="2348880"/>
            <a:ext cx="6985000" cy="3168650"/>
          </a:xfrm>
          <a:prstGeom prst="roundRect">
            <a:avLst/>
          </a:prstGeom>
          <a:noFill/>
          <a:ln w="263525">
            <a:solidFill>
              <a:srgbClr val="99CC00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Text Box 3"/>
          <p:cNvSpPr txBox="1">
            <a:spLocks noChangeArrowheads="1"/>
          </p:cNvSpPr>
          <p:nvPr/>
        </p:nvSpPr>
        <p:spPr bwMode="auto">
          <a:xfrm>
            <a:off x="179388" y="131763"/>
            <a:ext cx="8929687" cy="6413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defTabSz="762000" eaLnBrk="0" hangingPunct="0"/>
            <a:r>
              <a:rPr lang="en-US" sz="3600" dirty="0" err="1">
                <a:solidFill>
                  <a:schemeClr val="accent1"/>
                </a:solidFill>
                <a:ea typeface="HGP創英角ｺﾞｼｯｸUB" pitchFamily="50" charset="-128"/>
              </a:rPr>
              <a:t>Magelis</a:t>
            </a:r>
            <a:r>
              <a:rPr lang="en-US" sz="3600" dirty="0">
                <a:solidFill>
                  <a:schemeClr val="accent1"/>
                </a:solidFill>
                <a:ea typeface="HGP創英角ｺﾞｼｯｸUB" pitchFamily="50" charset="-128"/>
              </a:rPr>
              <a:t> GTO </a:t>
            </a:r>
            <a:endParaRPr lang="en-US" sz="3600" dirty="0">
              <a:solidFill>
                <a:srgbClr val="0000FF"/>
              </a:solidFill>
              <a:ea typeface="HGP創英角ｺﾞｼｯｸUB" pitchFamily="50" charset="-128"/>
            </a:endParaRPr>
          </a:p>
        </p:txBody>
      </p:sp>
      <p:sp>
        <p:nvSpPr>
          <p:cNvPr id="2053" name="Rectangle 4"/>
          <p:cNvSpPr>
            <a:spLocks noChangeArrowheads="1"/>
          </p:cNvSpPr>
          <p:nvPr/>
        </p:nvSpPr>
        <p:spPr bwMode="auto">
          <a:xfrm>
            <a:off x="412750" y="1057275"/>
            <a:ext cx="3547182" cy="16319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 defTabSz="762000" eaLnBrk="0" hangingPunct="0"/>
            <a:r>
              <a:rPr lang="ru-RU" altLang="fr-FR" sz="2000" dirty="0">
                <a:solidFill>
                  <a:schemeClr val="accent1"/>
                </a:solidFill>
              </a:rPr>
              <a:t>Первые оптимизированные по цене панели без компромиссов со стороны производительности и надежности</a:t>
            </a:r>
            <a:r>
              <a:rPr lang="fr-FR" altLang="fr-FR" sz="2000" dirty="0">
                <a:solidFill>
                  <a:schemeClr val="accent1"/>
                </a:solidFill>
                <a:ea typeface="HGP創英角ｺﾞｼｯｸUB" pitchFamily="50" charset="-128"/>
              </a:rPr>
              <a:t>.</a:t>
            </a:r>
          </a:p>
        </p:txBody>
      </p:sp>
      <p:sp>
        <p:nvSpPr>
          <p:cNvPr id="2054" name="Text Box 5"/>
          <p:cNvSpPr txBox="1">
            <a:spLocks noChangeArrowheads="1"/>
          </p:cNvSpPr>
          <p:nvPr/>
        </p:nvSpPr>
        <p:spPr bwMode="auto">
          <a:xfrm>
            <a:off x="7875588" y="4292600"/>
            <a:ext cx="800100" cy="46196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762000" eaLnBrk="0" hangingPunct="0"/>
            <a:r>
              <a:rPr lang="en-US">
                <a:solidFill>
                  <a:srgbClr val="095BA6"/>
                </a:solidFill>
                <a:latin typeface="Times New Roman" pitchFamily="18" charset="0"/>
                <a:ea typeface="HGP創英角ｺﾞｼｯｸUB" pitchFamily="50" charset="-128"/>
              </a:rPr>
              <a:t>12”1</a:t>
            </a:r>
            <a:endParaRPr lang="en-US">
              <a:solidFill>
                <a:schemeClr val="tx1"/>
              </a:solidFill>
              <a:latin typeface="Times New Roman" pitchFamily="18" charset="0"/>
              <a:ea typeface="HGP創英角ｺﾞｼｯｸUB" pitchFamily="50" charset="-128"/>
            </a:endParaRPr>
          </a:p>
        </p:txBody>
      </p:sp>
      <p:sp>
        <p:nvSpPr>
          <p:cNvPr id="2055" name="Text Box 6"/>
          <p:cNvSpPr txBox="1">
            <a:spLocks noChangeArrowheads="1"/>
          </p:cNvSpPr>
          <p:nvPr/>
        </p:nvSpPr>
        <p:spPr bwMode="auto">
          <a:xfrm>
            <a:off x="174625" y="5949950"/>
            <a:ext cx="646113" cy="46196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762000" eaLnBrk="0" hangingPunct="0"/>
            <a:r>
              <a:rPr lang="en-US">
                <a:solidFill>
                  <a:srgbClr val="095BA6"/>
                </a:solidFill>
                <a:latin typeface="Times New Roman" pitchFamily="18" charset="0"/>
                <a:ea typeface="HGP創英角ｺﾞｼｯｸUB" pitchFamily="50" charset="-128"/>
              </a:rPr>
              <a:t>3”5</a:t>
            </a:r>
            <a:endParaRPr lang="en-US">
              <a:solidFill>
                <a:schemeClr val="tx1"/>
              </a:solidFill>
              <a:latin typeface="Times New Roman" pitchFamily="18" charset="0"/>
              <a:ea typeface="HGP創英角ｺﾞｼｯｸUB" pitchFamily="50" charset="-128"/>
            </a:endParaRPr>
          </a:p>
        </p:txBody>
      </p:sp>
      <p:sp>
        <p:nvSpPr>
          <p:cNvPr id="2056" name="Text Box 7"/>
          <p:cNvSpPr txBox="1">
            <a:spLocks noChangeArrowheads="1"/>
          </p:cNvSpPr>
          <p:nvPr/>
        </p:nvSpPr>
        <p:spPr bwMode="auto">
          <a:xfrm>
            <a:off x="3630613" y="2852738"/>
            <a:ext cx="646112" cy="46196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762000" eaLnBrk="0" hangingPunct="0"/>
            <a:r>
              <a:rPr lang="en-US">
                <a:solidFill>
                  <a:srgbClr val="095BA6"/>
                </a:solidFill>
                <a:latin typeface="Times New Roman" pitchFamily="18" charset="0"/>
                <a:ea typeface="HGP創英角ｺﾞｼｯｸUB" pitchFamily="50" charset="-128"/>
              </a:rPr>
              <a:t>5”7</a:t>
            </a:r>
            <a:endParaRPr lang="en-US">
              <a:solidFill>
                <a:schemeClr val="tx1"/>
              </a:solidFill>
              <a:latin typeface="Times New Roman" pitchFamily="18" charset="0"/>
              <a:ea typeface="HGP創英角ｺﾞｼｯｸUB" pitchFamily="50" charset="-128"/>
            </a:endParaRPr>
          </a:p>
        </p:txBody>
      </p:sp>
      <p:sp>
        <p:nvSpPr>
          <p:cNvPr id="2057" name="Text Box 8"/>
          <p:cNvSpPr txBox="1">
            <a:spLocks noChangeArrowheads="1"/>
          </p:cNvSpPr>
          <p:nvPr/>
        </p:nvSpPr>
        <p:spPr bwMode="auto">
          <a:xfrm>
            <a:off x="8021638" y="1844675"/>
            <a:ext cx="800100" cy="46196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762000" eaLnBrk="0" hangingPunct="0"/>
            <a:r>
              <a:rPr lang="en-US">
                <a:solidFill>
                  <a:srgbClr val="095BA6"/>
                </a:solidFill>
                <a:latin typeface="Times New Roman" pitchFamily="18" charset="0"/>
                <a:ea typeface="HGP創英角ｺﾞｼｯｸUB" pitchFamily="50" charset="-128"/>
              </a:rPr>
              <a:t>12”1</a:t>
            </a:r>
            <a:endParaRPr lang="en-US">
              <a:solidFill>
                <a:schemeClr val="tx1"/>
              </a:solidFill>
              <a:latin typeface="Times New Roman" pitchFamily="18" charset="0"/>
              <a:ea typeface="HGP創英角ｺﾞｼｯｸUB" pitchFamily="50" charset="-128"/>
            </a:endParaRPr>
          </a:p>
        </p:txBody>
      </p:sp>
      <p:graphicFrame>
        <p:nvGraphicFramePr>
          <p:cNvPr id="2050" name="Object 2"/>
          <p:cNvGraphicFramePr>
            <a:graphicFrameLocks noChangeAspect="1"/>
          </p:cNvGraphicFramePr>
          <p:nvPr/>
        </p:nvGraphicFramePr>
        <p:xfrm>
          <a:off x="4562475" y="1052513"/>
          <a:ext cx="3197225" cy="2657475"/>
        </p:xfrm>
        <a:graphic>
          <a:graphicData uri="http://schemas.openxmlformats.org/presentationml/2006/ole">
            <p:oleObj spid="_x0000_s2050" name="Image" r:id="rId4" imgW="3462535" imgH="2657411" progId="">
              <p:embed/>
            </p:oleObj>
          </a:graphicData>
        </a:graphic>
      </p:graphicFrame>
      <p:pic>
        <p:nvPicPr>
          <p:cNvPr id="2058" name="Picture 1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36625" y="4308475"/>
            <a:ext cx="6877050" cy="2505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9" name="Line 11"/>
          <p:cNvSpPr>
            <a:spLocks noChangeShapeType="1"/>
          </p:cNvSpPr>
          <p:nvPr/>
        </p:nvSpPr>
        <p:spPr bwMode="auto">
          <a:xfrm flipV="1">
            <a:off x="971550" y="3141663"/>
            <a:ext cx="7272338" cy="2016125"/>
          </a:xfrm>
          <a:prstGeom prst="line">
            <a:avLst/>
          </a:prstGeom>
          <a:noFill/>
          <a:ln w="76200" cap="rnd">
            <a:solidFill>
              <a:schemeClr val="folHlink"/>
            </a:solidFill>
            <a:prstDash val="sysDot"/>
            <a:round/>
            <a:headEnd type="none" w="sm" len="sm"/>
            <a:tailEnd type="arrow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2" name="Text Box 18"/>
          <p:cNvSpPr txBox="1">
            <a:spLocks noChangeArrowheads="1"/>
          </p:cNvSpPr>
          <p:nvPr/>
        </p:nvSpPr>
        <p:spPr bwMode="auto">
          <a:xfrm>
            <a:off x="165100" y="3106738"/>
            <a:ext cx="3873500" cy="1246187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algn="l" eaLnBrk="0" hangingPunct="0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●"/>
              <a:defRPr/>
            </a:pPr>
            <a:r>
              <a:rPr lang="ru-RU" sz="1900" b="0" dirty="0">
                <a:solidFill>
                  <a:schemeClr val="tx1"/>
                </a:solidFill>
                <a:latin typeface="Arial" charset="0"/>
              </a:rPr>
              <a:t>Расширенный диапазон рабочих температур </a:t>
            </a:r>
            <a:r>
              <a:rPr lang="ru-RU" altLang="ja-JP" sz="2800" dirty="0">
                <a:solidFill>
                  <a:srgbClr val="00B050"/>
                </a:solidFill>
                <a:latin typeface="Arial" charset="0"/>
              </a:rPr>
              <a:t>до</a:t>
            </a:r>
            <a:r>
              <a:rPr lang="en-US" altLang="ja-JP" sz="2800" dirty="0">
                <a:solidFill>
                  <a:srgbClr val="00B050"/>
                </a:solidFill>
                <a:latin typeface="Arial" charset="0"/>
                <a:ea typeface="HG丸ｺﾞｼｯｸM-PRO" pitchFamily="49" charset="-128"/>
              </a:rPr>
              <a:t> 55°C</a:t>
            </a:r>
            <a:endParaRPr lang="en-GB" sz="2800" dirty="0">
              <a:solidFill>
                <a:srgbClr val="00B05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HGP創英角ｺﾞｼｯｸUB" pitchFamily="50" charset="-128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6408204" y="368660"/>
            <a:ext cx="216024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chemeClr val="accent1"/>
                </a:solidFill>
              </a:rPr>
              <a:t>Три модели в стальном корпусе</a:t>
            </a:r>
            <a:endParaRPr lang="en-US" dirty="0">
              <a:solidFill>
                <a:schemeClr val="accent1"/>
              </a:solidFill>
            </a:endParaRPr>
          </a:p>
        </p:txBody>
      </p:sp>
      <p:grpSp>
        <p:nvGrpSpPr>
          <p:cNvPr id="2" name="Group 5"/>
          <p:cNvGrpSpPr>
            <a:grpSpLocks noChangeAspect="1"/>
          </p:cNvGrpSpPr>
          <p:nvPr/>
        </p:nvGrpSpPr>
        <p:grpSpPr bwMode="auto">
          <a:xfrm>
            <a:off x="4084638" y="225425"/>
            <a:ext cx="2222500" cy="1476375"/>
            <a:chOff x="2573" y="142"/>
            <a:chExt cx="1400" cy="930"/>
          </a:xfrm>
        </p:grpSpPr>
        <p:sp>
          <p:nvSpPr>
            <p:cNvPr id="3" name="AutoShape 4"/>
            <p:cNvSpPr>
              <a:spLocks noChangeAspect="1" noChangeArrowheads="1" noTextEdit="1"/>
            </p:cNvSpPr>
            <p:nvPr/>
          </p:nvSpPr>
          <p:spPr bwMode="auto">
            <a:xfrm>
              <a:off x="2573" y="142"/>
              <a:ext cx="1400" cy="9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pic>
          <p:nvPicPr>
            <p:cNvPr id="4" name="Picture 6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2573" y="142"/>
              <a:ext cx="1406" cy="9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6" name="Picture 15" descr="eac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832140" y="584684"/>
            <a:ext cx="271772" cy="2160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ounded Rectangle 16"/>
          <p:cNvSpPr/>
          <p:nvPr/>
        </p:nvSpPr>
        <p:spPr bwMode="auto">
          <a:xfrm>
            <a:off x="2455332" y="2709334"/>
            <a:ext cx="6587069" cy="1761066"/>
          </a:xfrm>
          <a:prstGeom prst="roundRect">
            <a:avLst>
              <a:gd name="adj" fmla="val 11465"/>
            </a:avLst>
          </a:prstGeom>
          <a:solidFill>
            <a:srgbClr val="92D050"/>
          </a:solidFill>
          <a:ln w="2857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endParaRPr lang="zh-CN" altLang="en-US" smtClean="0">
              <a:solidFill>
                <a:srgbClr val="FFFFFF"/>
              </a:solidFill>
            </a:endParaRPr>
          </a:p>
        </p:txBody>
      </p:sp>
      <p:sp>
        <p:nvSpPr>
          <p:cNvPr id="19" name="Rounded Rectangle 18"/>
          <p:cNvSpPr/>
          <p:nvPr/>
        </p:nvSpPr>
        <p:spPr bwMode="auto">
          <a:xfrm>
            <a:off x="6400800" y="965200"/>
            <a:ext cx="2675467" cy="2573867"/>
          </a:xfrm>
          <a:prstGeom prst="roundRect">
            <a:avLst>
              <a:gd name="adj" fmla="val 12237"/>
            </a:avLst>
          </a:prstGeom>
          <a:solidFill>
            <a:schemeClr val="accent1"/>
          </a:solidFill>
          <a:ln w="2857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endParaRPr lang="zh-CN" altLang="en-US" smtClean="0">
              <a:solidFill>
                <a:srgbClr val="FFFFFF"/>
              </a:solidFill>
            </a:endParaRPr>
          </a:p>
        </p:txBody>
      </p:sp>
      <p:sp>
        <p:nvSpPr>
          <p:cNvPr id="18" name="Rounded Rectangle 17"/>
          <p:cNvSpPr/>
          <p:nvPr/>
        </p:nvSpPr>
        <p:spPr bwMode="auto">
          <a:xfrm>
            <a:off x="176462" y="2080129"/>
            <a:ext cx="2197769" cy="4513176"/>
          </a:xfrm>
          <a:prstGeom prst="roundRect">
            <a:avLst/>
          </a:prstGeom>
          <a:solidFill>
            <a:schemeClr val="accent1"/>
          </a:solidFill>
          <a:ln w="2857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endParaRPr lang="zh-CN" altLang="en-US" smtClean="0">
              <a:solidFill>
                <a:srgbClr val="FFFFFF"/>
              </a:solidFill>
            </a:endParaRPr>
          </a:p>
        </p:txBody>
      </p:sp>
      <p:sp>
        <p:nvSpPr>
          <p:cNvPr id="16" name="Rounded Rectangle 15"/>
          <p:cNvSpPr/>
          <p:nvPr/>
        </p:nvSpPr>
        <p:spPr bwMode="auto">
          <a:xfrm>
            <a:off x="2437508" y="1006200"/>
            <a:ext cx="3895559" cy="1635399"/>
          </a:xfrm>
          <a:prstGeom prst="roundRect">
            <a:avLst/>
          </a:prstGeom>
          <a:solidFill>
            <a:srgbClr val="92D050"/>
          </a:solidFill>
          <a:ln w="2857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endParaRPr lang="zh-CN" altLang="en-US" smtClean="0">
              <a:solidFill>
                <a:srgbClr val="FFFFFF"/>
              </a:solidFill>
            </a:endParaRPr>
          </a:p>
        </p:txBody>
      </p:sp>
      <p:grpSp>
        <p:nvGrpSpPr>
          <p:cNvPr id="3" name="Group 5"/>
          <p:cNvGrpSpPr/>
          <p:nvPr/>
        </p:nvGrpSpPr>
        <p:grpSpPr>
          <a:xfrm>
            <a:off x="16042" y="16042"/>
            <a:ext cx="2019586" cy="2019586"/>
            <a:chOff x="0" y="190357"/>
            <a:chExt cx="2019586" cy="2019586"/>
          </a:xfrm>
        </p:grpSpPr>
        <p:sp>
          <p:nvSpPr>
            <p:cNvPr id="4" name="Oval 3"/>
            <p:cNvSpPr/>
            <p:nvPr/>
          </p:nvSpPr>
          <p:spPr bwMode="auto">
            <a:xfrm>
              <a:off x="0" y="190357"/>
              <a:ext cx="2019586" cy="2019586"/>
            </a:xfrm>
            <a:prstGeom prst="ellipse">
              <a:avLst/>
            </a:prstGeom>
            <a:solidFill>
              <a:schemeClr val="bg2">
                <a:lumMod val="20000"/>
                <a:lumOff val="80000"/>
              </a:schemeClr>
            </a:solidFill>
            <a:ln w="12700" cap="flat" cmpd="sng" algn="ctr">
              <a:solidFill>
                <a:schemeClr val="accent1"/>
              </a:solidFill>
              <a:prstDash val="sysDash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5" name="Oval 4"/>
            <p:cNvSpPr/>
            <p:nvPr/>
          </p:nvSpPr>
          <p:spPr bwMode="auto">
            <a:xfrm>
              <a:off x="173909" y="364266"/>
              <a:ext cx="1671769" cy="1671769"/>
            </a:xfrm>
            <a:prstGeom prst="ellipse">
              <a:avLst/>
            </a:prstGeom>
            <a:solidFill>
              <a:schemeClr val="bg1"/>
            </a:solidFill>
            <a:ln w="12700" cap="flat" cmpd="sng" algn="ctr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endParaRPr lang="zh-CN" altLang="en-US" dirty="0" smtClean="0">
                <a:solidFill>
                  <a:srgbClr val="FFFFFF"/>
                </a:solidFill>
              </a:endParaRPr>
            </a:p>
          </p:txBody>
        </p:sp>
      </p:grpSp>
      <p:sp>
        <p:nvSpPr>
          <p:cNvPr id="11" name="Rectangle 10"/>
          <p:cNvSpPr/>
          <p:nvPr/>
        </p:nvSpPr>
        <p:spPr>
          <a:xfrm>
            <a:off x="251521" y="4815836"/>
            <a:ext cx="205222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defTabSz="762000" eaLnBrk="0" hangingPunct="0"/>
            <a:r>
              <a:rPr lang="ru-RU" sz="1800" b="0" dirty="0" smtClean="0">
                <a:solidFill>
                  <a:srgbClr val="FFFFFF"/>
                </a:solidFill>
              </a:rPr>
              <a:t>Пищевая промышленность</a:t>
            </a:r>
            <a:endParaRPr lang="en-US" sz="1800" b="0" dirty="0" smtClean="0">
              <a:solidFill>
                <a:srgbClr val="FFFFFF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4968044" y="1556792"/>
            <a:ext cx="15481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defTabSz="762000" eaLnBrk="0" hangingPunct="0"/>
            <a:r>
              <a:rPr lang="ru-RU" sz="1800" b="0" dirty="0" smtClean="0">
                <a:solidFill>
                  <a:srgbClr val="FFFFFF"/>
                </a:solidFill>
              </a:rPr>
              <a:t>Морское применение</a:t>
            </a:r>
            <a:endParaRPr lang="en-US" sz="1800" b="0" dirty="0" smtClean="0">
              <a:solidFill>
                <a:srgbClr val="FFFFFF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5350932" y="3753036"/>
            <a:ext cx="236532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defTabSz="762000" eaLnBrk="0" hangingPunct="0"/>
            <a:r>
              <a:rPr lang="ru-RU" sz="1800" b="0" dirty="0" smtClean="0">
                <a:solidFill>
                  <a:srgbClr val="FFFFFF"/>
                </a:solidFill>
              </a:rPr>
              <a:t>Тяжелая промышленность</a:t>
            </a:r>
            <a:endParaRPr lang="en-US" sz="1800" b="0" dirty="0" smtClean="0">
              <a:solidFill>
                <a:srgbClr val="FFFFFF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54398" y="1443790"/>
            <a:ext cx="56932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0" dirty="0" smtClean="0">
                <a:solidFill>
                  <a:srgbClr val="626469"/>
                </a:solidFill>
              </a:rPr>
              <a:t>GTO</a:t>
            </a:r>
            <a:endParaRPr lang="zh-CN" altLang="en-US" sz="1400" b="0" dirty="0">
              <a:solidFill>
                <a:srgbClr val="626469"/>
              </a:solidFill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2502568" y="4545124"/>
            <a:ext cx="6641432" cy="229293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l">
              <a:spcAft>
                <a:spcPts val="600"/>
              </a:spcAft>
            </a:pPr>
            <a:r>
              <a:rPr lang="ru-RU" altLang="zh-CN" sz="2000" dirty="0" smtClean="0">
                <a:solidFill>
                  <a:schemeClr val="accent1"/>
                </a:solidFill>
              </a:rPr>
              <a:t>Преимущества:</a:t>
            </a:r>
            <a:endParaRPr lang="en-US" altLang="zh-CN" sz="2000" dirty="0" smtClean="0">
              <a:solidFill>
                <a:schemeClr val="accent1"/>
              </a:solidFill>
            </a:endParaRPr>
          </a:p>
          <a:p>
            <a:pPr marL="266700" indent="-266700" algn="l">
              <a:spcAft>
                <a:spcPts val="600"/>
              </a:spcAft>
              <a:buClr>
                <a:schemeClr val="accent1"/>
              </a:buClr>
              <a:buFont typeface="Arial Black" pitchFamily="34" charset="0"/>
              <a:buChar char="&gt;"/>
            </a:pPr>
            <a:r>
              <a:rPr lang="ru-RU" altLang="zh-CN" dirty="0" smtClean="0">
                <a:solidFill>
                  <a:srgbClr val="626469"/>
                </a:solidFill>
                <a:latin typeface="Arial" pitchFamily="34" charset="0"/>
              </a:rPr>
              <a:t>Простота в разработке промышленных машин</a:t>
            </a:r>
            <a:r>
              <a:rPr lang="en-US" altLang="zh-CN" sz="1800" b="0" dirty="0" smtClean="0">
                <a:solidFill>
                  <a:srgbClr val="626469"/>
                </a:solidFill>
                <a:latin typeface="Arial" pitchFamily="34" charset="0"/>
              </a:rPr>
              <a:t>: </a:t>
            </a:r>
            <a:r>
              <a:rPr lang="ru-RU" altLang="zh-CN" sz="1800" b="0" dirty="0" smtClean="0">
                <a:solidFill>
                  <a:srgbClr val="626469"/>
                </a:solidFill>
                <a:latin typeface="Arial" pitchFamily="34" charset="0"/>
              </a:rPr>
              <a:t>масштабируемость</a:t>
            </a:r>
            <a:r>
              <a:rPr lang="en-US" altLang="zh-CN" sz="1800" b="0" dirty="0" smtClean="0">
                <a:solidFill>
                  <a:srgbClr val="626469"/>
                </a:solidFill>
                <a:latin typeface="Arial" pitchFamily="34" charset="0"/>
              </a:rPr>
              <a:t>, </a:t>
            </a:r>
            <a:r>
              <a:rPr lang="ru-RU" altLang="zh-CN" sz="1800" b="0" dirty="0" smtClean="0">
                <a:solidFill>
                  <a:srgbClr val="626469"/>
                </a:solidFill>
                <a:latin typeface="Arial" pitchFamily="34" charset="0"/>
              </a:rPr>
              <a:t>возможности подкл-ния</a:t>
            </a:r>
            <a:r>
              <a:rPr lang="en-US" altLang="zh-CN" sz="1800" b="0" dirty="0" smtClean="0">
                <a:solidFill>
                  <a:srgbClr val="626469"/>
                </a:solidFill>
                <a:latin typeface="Arial" pitchFamily="34" charset="0"/>
              </a:rPr>
              <a:t> </a:t>
            </a:r>
            <a:r>
              <a:rPr lang="ru-RU" altLang="zh-CN" dirty="0" smtClean="0">
                <a:solidFill>
                  <a:srgbClr val="626469"/>
                </a:solidFill>
                <a:latin typeface="Arial" pitchFamily="34" charset="0"/>
              </a:rPr>
              <a:t>и</a:t>
            </a:r>
            <a:r>
              <a:rPr lang="en-US" altLang="zh-CN" sz="1800" b="0" dirty="0" smtClean="0">
                <a:solidFill>
                  <a:srgbClr val="626469"/>
                </a:solidFill>
                <a:latin typeface="Arial" pitchFamily="34" charset="0"/>
              </a:rPr>
              <a:t> </a:t>
            </a:r>
            <a:r>
              <a:rPr lang="ru-RU" altLang="zh-CN" sz="1800" b="0" dirty="0" smtClean="0">
                <a:solidFill>
                  <a:srgbClr val="626469"/>
                </a:solidFill>
                <a:latin typeface="Arial" pitchFamily="34" charset="0"/>
              </a:rPr>
              <a:t>умное ПО</a:t>
            </a:r>
            <a:endParaRPr lang="en-US" altLang="zh-CN" sz="1800" b="0" dirty="0" smtClean="0">
              <a:solidFill>
                <a:srgbClr val="626469"/>
              </a:solidFill>
              <a:latin typeface="Arial" pitchFamily="34" charset="0"/>
            </a:endParaRPr>
          </a:p>
          <a:p>
            <a:pPr marL="266700" indent="-266700" algn="l">
              <a:spcAft>
                <a:spcPts val="600"/>
              </a:spcAft>
              <a:buClr>
                <a:schemeClr val="accent1"/>
              </a:buClr>
              <a:buFont typeface="Arial Black" pitchFamily="34" charset="0"/>
              <a:buChar char="&gt;"/>
            </a:pPr>
            <a:r>
              <a:rPr lang="ru-RU" altLang="zh-CN" sz="1800" b="0" dirty="0" smtClean="0">
                <a:solidFill>
                  <a:srgbClr val="626469"/>
                </a:solidFill>
                <a:latin typeface="Arial" pitchFamily="34" charset="0"/>
              </a:rPr>
              <a:t>Приятный дисплей</a:t>
            </a:r>
            <a:r>
              <a:rPr lang="en-US" altLang="zh-CN" sz="1800" b="0" dirty="0" smtClean="0">
                <a:solidFill>
                  <a:srgbClr val="626469"/>
                </a:solidFill>
                <a:latin typeface="Arial" pitchFamily="34" charset="0"/>
              </a:rPr>
              <a:t>: </a:t>
            </a:r>
            <a:r>
              <a:rPr lang="ru-RU" altLang="zh-CN" sz="1800" b="0" dirty="0" smtClean="0">
                <a:solidFill>
                  <a:srgbClr val="626469"/>
                </a:solidFill>
                <a:latin typeface="Arial" pitchFamily="34" charset="0"/>
              </a:rPr>
              <a:t>больше графики</a:t>
            </a:r>
            <a:r>
              <a:rPr lang="en-US" altLang="zh-CN" sz="1800" b="0" dirty="0" smtClean="0">
                <a:solidFill>
                  <a:srgbClr val="626469"/>
                </a:solidFill>
                <a:latin typeface="Arial" pitchFamily="34" charset="0"/>
              </a:rPr>
              <a:t>, </a:t>
            </a:r>
            <a:r>
              <a:rPr lang="ru-RU" altLang="zh-CN" sz="1800" b="0" dirty="0" smtClean="0">
                <a:solidFill>
                  <a:srgbClr val="626469"/>
                </a:solidFill>
                <a:latin typeface="Arial" pitchFamily="34" charset="0"/>
              </a:rPr>
              <a:t>больше цветов, больше </a:t>
            </a:r>
            <a:r>
              <a:rPr lang="en-US" altLang="zh-CN" sz="1800" b="0" dirty="0" smtClean="0">
                <a:solidFill>
                  <a:srgbClr val="626469"/>
                </a:solidFill>
                <a:latin typeface="Arial" pitchFamily="34" charset="0"/>
              </a:rPr>
              <a:t>touch </a:t>
            </a:r>
            <a:r>
              <a:rPr lang="ru-RU" altLang="zh-CN" sz="1800" b="0" dirty="0" smtClean="0">
                <a:solidFill>
                  <a:srgbClr val="626469"/>
                </a:solidFill>
                <a:latin typeface="Arial" pitchFamily="34" charset="0"/>
              </a:rPr>
              <a:t>возможностей</a:t>
            </a:r>
            <a:r>
              <a:rPr lang="en-US" altLang="zh-CN" sz="1800" b="0" dirty="0" smtClean="0">
                <a:solidFill>
                  <a:srgbClr val="626469"/>
                </a:solidFill>
                <a:latin typeface="Arial" pitchFamily="34" charset="0"/>
              </a:rPr>
              <a:t> </a:t>
            </a:r>
          </a:p>
          <a:p>
            <a:pPr marL="266700" indent="-266700" algn="l">
              <a:spcAft>
                <a:spcPts val="600"/>
              </a:spcAft>
              <a:buClr>
                <a:schemeClr val="accent1"/>
              </a:buClr>
              <a:buFont typeface="Arial Black" pitchFamily="34" charset="0"/>
              <a:buChar char="&gt;"/>
            </a:pPr>
            <a:r>
              <a:rPr lang="ru-RU" altLang="zh-CN" sz="1800" b="0" dirty="0" smtClean="0">
                <a:solidFill>
                  <a:srgbClr val="626469"/>
                </a:solidFill>
                <a:latin typeface="Arial" pitchFamily="34" charset="0"/>
              </a:rPr>
              <a:t>Долгосрочный жизненный цикл и возможность экспорта </a:t>
            </a:r>
            <a:r>
              <a:rPr lang="en-US" altLang="zh-CN" sz="1800" b="0" dirty="0" smtClean="0">
                <a:solidFill>
                  <a:srgbClr val="626469"/>
                </a:solidFill>
                <a:latin typeface="Arial" pitchFamily="34" charset="0"/>
              </a:rPr>
              <a:t>( </a:t>
            </a:r>
            <a:r>
              <a:rPr lang="ru-RU" altLang="zh-CN" sz="1800" b="0" dirty="0" smtClean="0">
                <a:solidFill>
                  <a:srgbClr val="626469"/>
                </a:solidFill>
                <a:latin typeface="Arial" pitchFamily="34" charset="0"/>
              </a:rPr>
              <a:t>поддержка большого количества сертификатов</a:t>
            </a:r>
            <a:r>
              <a:rPr lang="en-US" altLang="zh-CN" sz="1800" b="0" dirty="0" smtClean="0">
                <a:solidFill>
                  <a:srgbClr val="626469"/>
                </a:solidFill>
                <a:latin typeface="Arial" pitchFamily="34" charset="0"/>
              </a:rPr>
              <a:t>)</a:t>
            </a:r>
          </a:p>
        </p:txBody>
      </p:sp>
      <p:pic>
        <p:nvPicPr>
          <p:cNvPr id="22" name="Picture 21"/>
          <p:cNvPicPr>
            <a:picLocks noChangeAspect="1" noChangeArrowheads="1"/>
          </p:cNvPicPr>
          <p:nvPr/>
        </p:nvPicPr>
        <p:blipFill>
          <a:blip r:embed="rId3" cstate="print"/>
          <a:srcRect l="5559" r="4336" b="6378"/>
          <a:stretch>
            <a:fillRect/>
          </a:stretch>
        </p:blipFill>
        <p:spPr bwMode="auto">
          <a:xfrm>
            <a:off x="2566737" y="1087187"/>
            <a:ext cx="2475759" cy="1415382"/>
          </a:xfrm>
          <a:prstGeom prst="round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</p:pic>
      <p:pic>
        <p:nvPicPr>
          <p:cNvPr id="23" name="Picture 14"/>
          <p:cNvPicPr>
            <a:picLocks noChangeAspect="1" noChangeArrowheads="1"/>
          </p:cNvPicPr>
          <p:nvPr/>
        </p:nvPicPr>
        <p:blipFill>
          <a:blip r:embed="rId4" cstate="print"/>
          <a:srcRect l="3681" t="4549" r="3375" b="6502"/>
          <a:stretch>
            <a:fillRect/>
          </a:stretch>
        </p:blipFill>
        <p:spPr bwMode="auto">
          <a:xfrm>
            <a:off x="2589909" y="2826976"/>
            <a:ext cx="2709334" cy="1502204"/>
          </a:xfrm>
          <a:prstGeom prst="round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</p:pic>
      <p:pic>
        <p:nvPicPr>
          <p:cNvPr id="24" name="Picture 27"/>
          <p:cNvPicPr>
            <a:picLocks noChangeAspect="1" noChangeArrowheads="1"/>
          </p:cNvPicPr>
          <p:nvPr/>
        </p:nvPicPr>
        <p:blipFill>
          <a:blip r:embed="rId5" cstate="print"/>
          <a:srcRect l="31020" t="19749" r="47661" b="11037"/>
          <a:stretch>
            <a:fillRect/>
          </a:stretch>
        </p:blipFill>
        <p:spPr bwMode="auto">
          <a:xfrm>
            <a:off x="330199" y="2219157"/>
            <a:ext cx="1899654" cy="2518378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9" name="Picture 15" descr="lardon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583363" y="1134251"/>
            <a:ext cx="2293937" cy="1689382"/>
          </a:xfrm>
          <a:prstGeom prst="roundRect">
            <a:avLst/>
          </a:prstGeom>
          <a:noFill/>
        </p:spPr>
      </p:pic>
      <p:sp>
        <p:nvSpPr>
          <p:cNvPr id="30" name="Rectangle 29"/>
          <p:cNvSpPr/>
          <p:nvPr/>
        </p:nvSpPr>
        <p:spPr>
          <a:xfrm>
            <a:off x="6622712" y="2852936"/>
            <a:ext cx="221648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defTabSz="762000" eaLnBrk="0" hangingPunct="0"/>
            <a:r>
              <a:rPr lang="ru-RU" sz="1800" b="0" dirty="0" smtClean="0">
                <a:solidFill>
                  <a:srgbClr val="FFFFFF"/>
                </a:solidFill>
              </a:rPr>
              <a:t>Упаковочное оборудование</a:t>
            </a:r>
            <a:endParaRPr lang="en-US" sz="1800" b="0" dirty="0" smtClean="0">
              <a:solidFill>
                <a:srgbClr val="FFFFFF"/>
              </a:solidFill>
            </a:endParaRPr>
          </a:p>
        </p:txBody>
      </p:sp>
      <p:pic>
        <p:nvPicPr>
          <p:cNvPr id="31" name="Picture 2" descr="E:\My Documents\My Box Files\My Documents\My Pictures\Products\HMI\GTO\GTO.jp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 l="50238" r="5951" b="51592"/>
          <a:stretch>
            <a:fillRect/>
          </a:stretch>
        </p:blipFill>
        <p:spPr bwMode="auto">
          <a:xfrm>
            <a:off x="352926" y="337953"/>
            <a:ext cx="1395663" cy="1097923"/>
          </a:xfrm>
          <a:prstGeom prst="rect">
            <a:avLst/>
          </a:prstGeom>
          <a:noFill/>
        </p:spPr>
      </p:pic>
      <p:sp>
        <p:nvSpPr>
          <p:cNvPr id="26" name="Title 25"/>
          <p:cNvSpPr>
            <a:spLocks noGrp="1"/>
          </p:cNvSpPr>
          <p:nvPr>
            <p:ph type="title"/>
          </p:nvPr>
        </p:nvSpPr>
        <p:spPr>
          <a:xfrm>
            <a:off x="2160240" y="-99392"/>
            <a:ext cx="7416316" cy="1150937"/>
          </a:xfrm>
        </p:spPr>
        <p:txBody>
          <a:bodyPr/>
          <a:lstStyle/>
          <a:p>
            <a:r>
              <a:rPr lang="en-US" altLang="zh-CN" sz="3200" dirty="0" smtClean="0"/>
              <a:t>HMI </a:t>
            </a:r>
            <a:r>
              <a:rPr lang="ru-RU" altLang="zh-CN" sz="3200" dirty="0" smtClean="0"/>
              <a:t>для оптимизированных машин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31800" y="620688"/>
            <a:ext cx="8280400" cy="2088232"/>
          </a:xfrm>
        </p:spPr>
        <p:txBody>
          <a:bodyPr/>
          <a:lstStyle/>
          <a:p>
            <a:pPr eaLnBrk="1" hangingPunct="1"/>
            <a:r>
              <a:rPr lang="ru-RU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Первая модульная </a:t>
            </a:r>
            <a:r>
              <a:rPr lang="en-US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HMI </a:t>
            </a:r>
            <a:r>
              <a:rPr lang="ru-RU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панель </a:t>
            </a:r>
            <a:r>
              <a:rPr lang="en-US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Magelis</a:t>
            </a:r>
            <a:r>
              <a:rPr lang="en-US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GTU</a:t>
            </a:r>
            <a:r>
              <a:rPr lang="ru-RU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ru-RU" sz="2000" dirty="0" smtClean="0"/>
              <a:t/>
            </a:r>
            <a:br>
              <a:rPr lang="ru-RU" sz="2000" dirty="0" smtClean="0"/>
            </a:br>
            <a:endParaRPr lang="en-US" sz="2800" dirty="0" smtClean="0"/>
          </a:p>
        </p:txBody>
      </p:sp>
      <p:pic>
        <p:nvPicPr>
          <p:cNvPr id="3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550" y="2507630"/>
            <a:ext cx="6697663" cy="30099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</p:pic>
      <p:sp>
        <p:nvSpPr>
          <p:cNvPr id="4" name="Oval 4"/>
          <p:cNvSpPr>
            <a:spLocks noChangeArrowheads="1"/>
          </p:cNvSpPr>
          <p:nvPr/>
        </p:nvSpPr>
        <p:spPr bwMode="auto">
          <a:xfrm>
            <a:off x="827088" y="2348880"/>
            <a:ext cx="6985000" cy="3168650"/>
          </a:xfrm>
          <a:prstGeom prst="roundRect">
            <a:avLst/>
          </a:prstGeom>
          <a:noFill/>
          <a:ln w="263525">
            <a:solidFill>
              <a:srgbClr val="99CC00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9"/>
          <p:cNvSpPr>
            <a:spLocks noChangeArrowheads="1"/>
          </p:cNvSpPr>
          <p:nvPr/>
        </p:nvSpPr>
        <p:spPr bwMode="gray">
          <a:xfrm>
            <a:off x="0" y="692150"/>
            <a:ext cx="9144000" cy="1460500"/>
          </a:xfrm>
          <a:prstGeom prst="rect">
            <a:avLst/>
          </a:prstGeom>
          <a:solidFill>
            <a:srgbClr val="00B050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r>
              <a:rPr lang="en-US" altLang="ja-JP" dirty="0">
                <a:solidFill>
                  <a:schemeClr val="bg1"/>
                </a:solidFill>
                <a:latin typeface="+mj-lt"/>
                <a:ea typeface="メイリオ" pitchFamily="50" charset="-128"/>
                <a:cs typeface="メイリオ" pitchFamily="50" charset="-128"/>
              </a:rPr>
              <a:t/>
            </a:r>
            <a:br>
              <a:rPr lang="en-US" altLang="ja-JP" dirty="0">
                <a:solidFill>
                  <a:schemeClr val="bg1"/>
                </a:solidFill>
                <a:latin typeface="+mj-lt"/>
                <a:ea typeface="メイリオ" pitchFamily="50" charset="-128"/>
                <a:cs typeface="メイリオ" pitchFamily="50" charset="-128"/>
              </a:rPr>
            </a:br>
            <a:endParaRPr lang="ja-JP" altLang="en-US" sz="5400" dirty="0">
              <a:solidFill>
                <a:schemeClr val="bg1"/>
              </a:solidFill>
              <a:latin typeface="+mj-lt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7171" name="Title 1"/>
          <p:cNvSpPr>
            <a:spLocks noGrp="1"/>
          </p:cNvSpPr>
          <p:nvPr>
            <p:ph type="title"/>
          </p:nvPr>
        </p:nvSpPr>
        <p:spPr>
          <a:xfrm>
            <a:off x="250825" y="0"/>
            <a:ext cx="8713788" cy="776288"/>
          </a:xfrm>
        </p:spPr>
        <p:txBody>
          <a:bodyPr/>
          <a:lstStyle/>
          <a:p>
            <a:pPr>
              <a:spcAft>
                <a:spcPts val="1200"/>
              </a:spcAft>
            </a:pPr>
            <a:r>
              <a:rPr lang="ru-RU" altLang="ja-JP" sz="2800" dirty="0" smtClean="0">
                <a:solidFill>
                  <a:srgbClr val="00B050"/>
                </a:solidFill>
                <a:ea typeface="ＭＳ Ｐゴシック" pitchFamily="34" charset="-128"/>
              </a:rPr>
              <a:t>Новая панель оператора</a:t>
            </a:r>
            <a:r>
              <a:rPr lang="en-US" altLang="ja-JP" sz="2800" dirty="0" smtClean="0">
                <a:solidFill>
                  <a:srgbClr val="00B050"/>
                </a:solidFill>
                <a:effectLst/>
                <a:ea typeface="ＭＳ Ｐゴシック" pitchFamily="34" charset="-128"/>
              </a:rPr>
              <a:t> </a:t>
            </a:r>
            <a:r>
              <a:rPr lang="en-US" altLang="ja-JP" sz="2800" dirty="0" err="1" smtClean="0">
                <a:solidFill>
                  <a:srgbClr val="00B050"/>
                </a:solidFill>
                <a:effectLst/>
                <a:ea typeface="ＭＳ Ｐゴシック" pitchFamily="34" charset="-128"/>
              </a:rPr>
              <a:t>Magelis</a:t>
            </a:r>
            <a:r>
              <a:rPr lang="en-US" altLang="ja-JP" sz="2800" dirty="0" smtClean="0">
                <a:solidFill>
                  <a:srgbClr val="00B050"/>
                </a:solidFill>
                <a:effectLst/>
                <a:ea typeface="ＭＳ Ｐゴシック" pitchFamily="34" charset="-128"/>
              </a:rPr>
              <a:t> GTU</a:t>
            </a:r>
            <a:endParaRPr lang="en-US" sz="2400" dirty="0" smtClean="0">
              <a:solidFill>
                <a:srgbClr val="00B050"/>
              </a:solidFill>
              <a:effectLst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158750" y="704850"/>
            <a:ext cx="705366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altLang="fr-FR" sz="2400" b="1" dirty="0" smtClean="0">
                <a:solidFill>
                  <a:schemeClr val="bg1"/>
                </a:solidFill>
                <a:effectLst/>
                <a:latin typeface="Arial" charset="0"/>
              </a:rPr>
              <a:t>ГИБКОСТЬ</a:t>
            </a:r>
            <a:r>
              <a:rPr lang="en-US" altLang="fr-FR" sz="2400" b="1" dirty="0" smtClean="0">
                <a:solidFill>
                  <a:schemeClr val="bg1"/>
                </a:solidFill>
                <a:latin typeface="Arial" charset="0"/>
              </a:rPr>
              <a:t> </a:t>
            </a:r>
            <a:r>
              <a:rPr lang="ru-RU" altLang="fr-FR" sz="2400" b="1" dirty="0" smtClean="0">
                <a:solidFill>
                  <a:schemeClr val="bg1"/>
                </a:solidFill>
                <a:effectLst/>
                <a:latin typeface="Arial" charset="0"/>
              </a:rPr>
              <a:t>– поддерживает все архитектуры</a:t>
            </a:r>
            <a:endParaRPr lang="en-US" altLang="ja-JP" sz="2400" b="1" dirty="0">
              <a:solidFill>
                <a:schemeClr val="bg1"/>
              </a:solidFill>
              <a:effectLst/>
              <a:latin typeface="Arial" charset="0"/>
              <a:ea typeface="ＭＳ Ｐゴシック" charset="-128"/>
            </a:endParaRPr>
          </a:p>
        </p:txBody>
      </p:sp>
      <p:sp>
        <p:nvSpPr>
          <p:cNvPr id="8" name="Rounded Rectangle 7"/>
          <p:cNvSpPr/>
          <p:nvPr/>
        </p:nvSpPr>
        <p:spPr bwMode="auto">
          <a:xfrm>
            <a:off x="34925" y="1238250"/>
            <a:ext cx="2798763" cy="5562600"/>
          </a:xfrm>
          <a:prstGeom prst="roundRect">
            <a:avLst>
              <a:gd name="adj" fmla="val 10117"/>
            </a:avLst>
          </a:prstGeom>
          <a:solidFill>
            <a:schemeClr val="bg2">
              <a:lumMod val="20000"/>
              <a:lumOff val="80000"/>
            </a:schemeClr>
          </a:solidFill>
          <a:ln w="38100" cap="flat" cmpd="sng" algn="ctr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>
              <a:lnSpc>
                <a:spcPct val="80000"/>
              </a:lnSpc>
              <a:spcAft>
                <a:spcPts val="1200"/>
              </a:spcAft>
              <a:buClr>
                <a:schemeClr val="accent1"/>
              </a:buClr>
              <a:defRPr/>
            </a:pPr>
            <a:r>
              <a:rPr lang="ru-RU" b="1" dirty="0" smtClean="0">
                <a:solidFill>
                  <a:srgbClr val="00B050"/>
                </a:solidFill>
                <a:effectLst/>
                <a:latin typeface="Arial" charset="0"/>
                <a:ea typeface="HG丸ｺﾞｼｯｸM-PRO" pitchFamily="49" charset="-128"/>
              </a:rPr>
              <a:t>Масштабируемое </a:t>
            </a:r>
            <a:r>
              <a:rPr lang="en-US" b="1" dirty="0" smtClean="0">
                <a:solidFill>
                  <a:srgbClr val="00B050"/>
                </a:solidFill>
                <a:effectLst/>
                <a:latin typeface="Arial" charset="0"/>
                <a:ea typeface="HG丸ｺﾞｼｯｸM-PRO" pitchFamily="49" charset="-128"/>
              </a:rPr>
              <a:t>HMI </a:t>
            </a:r>
            <a:r>
              <a:rPr lang="ru-RU" b="1" dirty="0" smtClean="0">
                <a:solidFill>
                  <a:srgbClr val="00B050"/>
                </a:solidFill>
                <a:effectLst/>
                <a:latin typeface="Arial" charset="0"/>
                <a:ea typeface="HG丸ｺﾞｼｯｸM-PRO" pitchFamily="49" charset="-128"/>
              </a:rPr>
              <a:t>решение</a:t>
            </a:r>
            <a:endParaRPr lang="en-US" b="1" dirty="0">
              <a:solidFill>
                <a:srgbClr val="00B050"/>
              </a:solidFill>
              <a:effectLst/>
              <a:latin typeface="Arial" charset="0"/>
              <a:ea typeface="HG丸ｺﾞｼｯｸM-PRO" pitchFamily="49" charset="-128"/>
            </a:endParaRPr>
          </a:p>
          <a:p>
            <a:pPr>
              <a:spcAft>
                <a:spcPts val="1200"/>
              </a:spcAft>
              <a:defRPr/>
            </a:pPr>
            <a:endParaRPr lang="en-US" sz="1800" dirty="0">
              <a:effectLst/>
            </a:endParaRPr>
          </a:p>
        </p:txBody>
      </p:sp>
      <p:sp>
        <p:nvSpPr>
          <p:cNvPr id="11" name="Rounded Rectangle 10"/>
          <p:cNvSpPr/>
          <p:nvPr/>
        </p:nvSpPr>
        <p:spPr bwMode="auto">
          <a:xfrm>
            <a:off x="107950" y="1844675"/>
            <a:ext cx="2735858" cy="4824413"/>
          </a:xfrm>
          <a:prstGeom prst="roundRect">
            <a:avLst>
              <a:gd name="adj" fmla="val 6849"/>
            </a:avLst>
          </a:prstGeom>
          <a:solidFill>
            <a:schemeClr val="bg1"/>
          </a:solidFill>
          <a:ln w="38100" cap="flat" cmpd="sng" algn="ctr">
            <a:solidFill>
              <a:schemeClr val="bg1">
                <a:lumMod val="95000"/>
              </a:schemeClr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>
              <a:spcAft>
                <a:spcPts val="1200"/>
              </a:spcAft>
              <a:buClr>
                <a:schemeClr val="accent1"/>
              </a:buClr>
              <a:buFont typeface="Arial" pitchFamily="34" charset="0"/>
              <a:buChar char="•"/>
              <a:defRPr/>
            </a:pPr>
            <a:r>
              <a:rPr lang="en-US" sz="1600" dirty="0">
                <a:solidFill>
                  <a:srgbClr val="FF0000"/>
                </a:solidFill>
                <a:effectLst/>
                <a:latin typeface="+mn-lt"/>
                <a:ea typeface="HG丸ｺﾞｼｯｸM-PRO" pitchFamily="49" charset="-128"/>
              </a:rPr>
              <a:t> </a:t>
            </a:r>
            <a:r>
              <a:rPr lang="en-US" sz="1600" dirty="0">
                <a:effectLst/>
                <a:latin typeface="+mn-lt"/>
                <a:ea typeface="HG丸ｺﾞｼｯｸM-PRO" pitchFamily="49" charset="-128"/>
              </a:rPr>
              <a:t>2 </a:t>
            </a:r>
            <a:r>
              <a:rPr lang="ru-RU" sz="1600" dirty="0" smtClean="0">
                <a:latin typeface="+mn-lt"/>
                <a:ea typeface="HG丸ｺﾞｼｯｸM-PRO" pitchFamily="49" charset="-128"/>
              </a:rPr>
              <a:t>линейки дисплеев</a:t>
            </a:r>
            <a:r>
              <a:rPr lang="en-US" sz="1600" dirty="0" smtClean="0">
                <a:effectLst/>
                <a:latin typeface="+mn-lt"/>
                <a:ea typeface="HG丸ｺﾞｼｯｸM-PRO" pitchFamily="49" charset="-128"/>
              </a:rPr>
              <a:t>: </a:t>
            </a:r>
            <a:r>
              <a:rPr lang="en-US" sz="1600" dirty="0">
                <a:effectLst/>
                <a:latin typeface="+mn-lt"/>
                <a:ea typeface="HG丸ｺﾞｼｯｸM-PRO" pitchFamily="49" charset="-128"/>
              </a:rPr>
              <a:t>Advanced </a:t>
            </a:r>
            <a:r>
              <a:rPr lang="ru-RU" sz="1600" dirty="0" smtClean="0">
                <a:effectLst/>
                <a:latin typeface="+mn-lt"/>
                <a:ea typeface="HG丸ｺﾞｼｯｸM-PRO" pitchFamily="49" charset="-128"/>
              </a:rPr>
              <a:t>и</a:t>
            </a:r>
            <a:r>
              <a:rPr lang="en-US" sz="1600" dirty="0" smtClean="0">
                <a:effectLst/>
                <a:latin typeface="+mn-lt"/>
                <a:ea typeface="HG丸ｺﾞｼｯｸM-PRO" pitchFamily="49" charset="-128"/>
              </a:rPr>
              <a:t> </a:t>
            </a:r>
            <a:r>
              <a:rPr lang="en-US" sz="1600" dirty="0">
                <a:effectLst/>
                <a:latin typeface="+mn-lt"/>
                <a:ea typeface="HG丸ｺﾞｼｯｸM-PRO" pitchFamily="49" charset="-128"/>
              </a:rPr>
              <a:t>Smart </a:t>
            </a:r>
            <a:r>
              <a:rPr lang="ru-RU" sz="1600" dirty="0" smtClean="0">
                <a:effectLst/>
                <a:latin typeface="+mn-lt"/>
                <a:ea typeface="HG丸ｺﾞｼｯｸM-PRO" pitchFamily="49" charset="-128"/>
              </a:rPr>
              <a:t>с широким выбором размеров</a:t>
            </a:r>
            <a:r>
              <a:rPr lang="en-US" sz="1600" dirty="0" smtClean="0">
                <a:effectLst/>
                <a:latin typeface="+mn-lt"/>
                <a:ea typeface="HG丸ｺﾞｼｯｸM-PRO" pitchFamily="49" charset="-128"/>
              </a:rPr>
              <a:t>, </a:t>
            </a:r>
            <a:r>
              <a:rPr lang="ru-RU" sz="1600" dirty="0" smtClean="0">
                <a:effectLst/>
                <a:latin typeface="+mn-lt"/>
                <a:ea typeface="HG丸ｺﾞｼｯｸM-PRO" pitchFamily="49" charset="-128"/>
              </a:rPr>
              <a:t>формата и разрешения экрана</a:t>
            </a:r>
            <a:endParaRPr lang="en-US" sz="1600" dirty="0">
              <a:effectLst/>
              <a:latin typeface="+mn-lt"/>
              <a:ea typeface="HG丸ｺﾞｼｯｸM-PRO" pitchFamily="49" charset="-128"/>
            </a:endParaRPr>
          </a:p>
          <a:p>
            <a:pPr>
              <a:spcAft>
                <a:spcPts val="1200"/>
              </a:spcAft>
              <a:buClr>
                <a:schemeClr val="accent1"/>
              </a:buClr>
              <a:buFont typeface="Arial" pitchFamily="34" charset="0"/>
              <a:buChar char="•"/>
              <a:defRPr/>
            </a:pPr>
            <a:r>
              <a:rPr lang="en-US" sz="1600" dirty="0">
                <a:effectLst/>
                <a:latin typeface="+mn-lt"/>
                <a:ea typeface="HG丸ｺﾞｼｯｸM-PRO" pitchFamily="49" charset="-128"/>
              </a:rPr>
              <a:t>2 </a:t>
            </a:r>
            <a:r>
              <a:rPr lang="ru-RU" sz="1600" dirty="0" smtClean="0">
                <a:effectLst/>
                <a:latin typeface="+mn-lt"/>
                <a:ea typeface="HG丸ｺﾞｼｯｸM-PRO" pitchFamily="49" charset="-128"/>
              </a:rPr>
              <a:t>линейки процессорных модулей в зависимости от уровня задачи</a:t>
            </a:r>
            <a:r>
              <a:rPr lang="en-US" sz="1600" dirty="0" smtClean="0">
                <a:effectLst/>
                <a:latin typeface="+mn-lt"/>
                <a:ea typeface="HG丸ｺﾞｼｯｸM-PRO" pitchFamily="49" charset="-128"/>
              </a:rPr>
              <a:t>.</a:t>
            </a:r>
            <a:endParaRPr lang="en-US" sz="1600" dirty="0">
              <a:effectLst/>
              <a:latin typeface="+mn-lt"/>
              <a:ea typeface="HG丸ｺﾞｼｯｸM-PRO" pitchFamily="49" charset="-128"/>
            </a:endParaRPr>
          </a:p>
          <a:p>
            <a:pPr>
              <a:spcAft>
                <a:spcPts val="1200"/>
              </a:spcAft>
              <a:buClr>
                <a:schemeClr val="accent1"/>
              </a:buClr>
              <a:defRPr/>
            </a:pPr>
            <a:r>
              <a:rPr lang="en-US" altLang="ja-JP" sz="1600" dirty="0">
                <a:effectLst/>
                <a:latin typeface="+mn-lt"/>
                <a:ea typeface="HG丸ｺﾞｼｯｸM-PRO" pitchFamily="49" charset="-128"/>
              </a:rPr>
              <a:t> Magelis GTU </a:t>
            </a:r>
            <a:r>
              <a:rPr lang="ru-RU" altLang="ja-JP" sz="1600" dirty="0" smtClean="0">
                <a:effectLst/>
                <a:latin typeface="+mn-lt"/>
                <a:ea typeface="HG丸ｺﾞｼｯｸM-PRO" pitchFamily="49" charset="-128"/>
              </a:rPr>
              <a:t>покрывает большинство требований </a:t>
            </a:r>
            <a:r>
              <a:rPr lang="en-US" altLang="ja-JP" sz="1600" dirty="0" smtClean="0">
                <a:effectLst/>
                <a:latin typeface="+mn-lt"/>
                <a:ea typeface="HG丸ｺﾞｼｯｸM-PRO" pitchFamily="49" charset="-128"/>
              </a:rPr>
              <a:t>OEM</a:t>
            </a:r>
            <a:r>
              <a:rPr lang="ru-RU" altLang="ja-JP" sz="1600" dirty="0" smtClean="0">
                <a:latin typeface="+mn-lt"/>
                <a:ea typeface="HG丸ｺﾞｼｯｸM-PRO" pitchFamily="49" charset="-128"/>
              </a:rPr>
              <a:t>, </a:t>
            </a:r>
            <a:r>
              <a:rPr lang="en-US" altLang="ja-JP" sz="1600" dirty="0" smtClean="0">
                <a:latin typeface="+mn-lt"/>
                <a:ea typeface="HG丸ｺﾞｼｯｸM-PRO" pitchFamily="49" charset="-128"/>
              </a:rPr>
              <a:t>SI </a:t>
            </a:r>
            <a:r>
              <a:rPr lang="ru-RU" altLang="ja-JP" sz="1600" dirty="0" smtClean="0">
                <a:latin typeface="+mn-lt"/>
                <a:ea typeface="HG丸ｺﾞｼｯｸM-PRO" pitchFamily="49" charset="-128"/>
              </a:rPr>
              <a:t>и </a:t>
            </a:r>
            <a:r>
              <a:rPr lang="ru-RU" altLang="ja-JP" sz="1600" dirty="0" smtClean="0">
                <a:effectLst/>
                <a:latin typeface="+mn-lt"/>
                <a:ea typeface="HG丸ｺﾞｼｯｸM-PRO" pitchFamily="49" charset="-128"/>
              </a:rPr>
              <a:t>конечных пользователей</a:t>
            </a:r>
            <a:endParaRPr lang="en-US" altLang="ja-JP" sz="1600" dirty="0">
              <a:solidFill>
                <a:srgbClr val="FF0000"/>
              </a:solidFill>
              <a:effectLst/>
              <a:latin typeface="+mn-lt"/>
              <a:ea typeface="HG丸ｺﾞｼｯｸM-PRO" pitchFamily="49" charset="-128"/>
            </a:endParaRPr>
          </a:p>
        </p:txBody>
      </p:sp>
      <p:sp>
        <p:nvSpPr>
          <p:cNvPr id="14" name="Rounded Rectangle 13"/>
          <p:cNvSpPr/>
          <p:nvPr/>
        </p:nvSpPr>
        <p:spPr bwMode="auto">
          <a:xfrm>
            <a:off x="2843808" y="1238250"/>
            <a:ext cx="3168352" cy="5562600"/>
          </a:xfrm>
          <a:prstGeom prst="roundRect">
            <a:avLst>
              <a:gd name="adj" fmla="val 10117"/>
            </a:avLst>
          </a:prstGeom>
          <a:solidFill>
            <a:schemeClr val="bg2">
              <a:lumMod val="20000"/>
              <a:lumOff val="80000"/>
            </a:schemeClr>
          </a:solidFill>
          <a:ln w="38100" cap="flat" cmpd="sng" algn="ctr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>
              <a:lnSpc>
                <a:spcPct val="80000"/>
              </a:lnSpc>
              <a:spcAft>
                <a:spcPts val="1200"/>
              </a:spcAft>
              <a:buClr>
                <a:schemeClr val="accent1"/>
              </a:buClr>
              <a:defRPr/>
            </a:pPr>
            <a:r>
              <a:rPr lang="ru-RU" b="1" dirty="0" smtClean="0">
                <a:solidFill>
                  <a:srgbClr val="00B050"/>
                </a:solidFill>
                <a:effectLst/>
                <a:latin typeface="Arial" charset="0"/>
                <a:ea typeface="HG丸ｺﾞｼｯｸM-PRO" pitchFamily="49" charset="-128"/>
              </a:rPr>
              <a:t>Огромные возможности</a:t>
            </a:r>
            <a:r>
              <a:rPr lang="ru-RU" b="1" dirty="0">
                <a:solidFill>
                  <a:srgbClr val="00B050"/>
                </a:solidFill>
              </a:rPr>
              <a:t> </a:t>
            </a:r>
            <a:r>
              <a:rPr lang="ru-RU" b="1" dirty="0" smtClean="0">
                <a:solidFill>
                  <a:srgbClr val="00B050"/>
                </a:solidFill>
              </a:rPr>
              <a:t>для подключения</a:t>
            </a:r>
            <a:endParaRPr lang="ru-RU" b="1" dirty="0" smtClean="0">
              <a:solidFill>
                <a:srgbClr val="00B050"/>
              </a:solidFill>
              <a:effectLst/>
              <a:latin typeface="Arial" charset="0"/>
              <a:ea typeface="HG丸ｺﾞｼｯｸM-PRO" pitchFamily="49" charset="-128"/>
            </a:endParaRPr>
          </a:p>
        </p:txBody>
      </p:sp>
      <p:sp>
        <p:nvSpPr>
          <p:cNvPr id="15" name="Rounded Rectangle 14"/>
          <p:cNvSpPr/>
          <p:nvPr/>
        </p:nvSpPr>
        <p:spPr bwMode="auto">
          <a:xfrm>
            <a:off x="2843808" y="1844675"/>
            <a:ext cx="3014067" cy="4824413"/>
          </a:xfrm>
          <a:prstGeom prst="roundRect">
            <a:avLst>
              <a:gd name="adj" fmla="val 6849"/>
            </a:avLst>
          </a:prstGeom>
          <a:solidFill>
            <a:schemeClr val="bg1"/>
          </a:solidFill>
          <a:ln w="38100" cap="flat" cmpd="sng" algn="ctr">
            <a:solidFill>
              <a:schemeClr val="bg1">
                <a:lumMod val="95000"/>
              </a:schemeClr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>
              <a:spcAft>
                <a:spcPts val="0"/>
              </a:spcAft>
              <a:buClr>
                <a:schemeClr val="accent1"/>
              </a:buClr>
              <a:defRPr/>
            </a:pPr>
            <a:r>
              <a:rPr lang="en-US" sz="1600" kern="0" dirty="0" err="1" smtClean="0">
                <a:solidFill>
                  <a:srgbClr val="626469"/>
                </a:solidFill>
                <a:effectLst/>
                <a:latin typeface="+mn-lt"/>
                <a:ea typeface="HG丸ｺﾞｼｯｸM-PRO" pitchFamily="49" charset="-128"/>
              </a:rPr>
              <a:t>Magelis</a:t>
            </a:r>
            <a:r>
              <a:rPr lang="en-US" sz="1600" kern="0" dirty="0" smtClean="0">
                <a:solidFill>
                  <a:srgbClr val="626469"/>
                </a:solidFill>
                <a:effectLst/>
                <a:latin typeface="+mn-lt"/>
                <a:ea typeface="HG丸ｺﾞｼｯｸM-PRO" pitchFamily="49" charset="-128"/>
              </a:rPr>
              <a:t> </a:t>
            </a:r>
            <a:r>
              <a:rPr lang="en-US" sz="1600" kern="0" dirty="0">
                <a:solidFill>
                  <a:srgbClr val="626469"/>
                </a:solidFill>
                <a:effectLst/>
                <a:latin typeface="+mn-lt"/>
                <a:ea typeface="HG丸ｺﾞｼｯｸM-PRO" pitchFamily="49" charset="-128"/>
              </a:rPr>
              <a:t>GTU </a:t>
            </a:r>
            <a:r>
              <a:rPr lang="ru-RU" sz="1600" kern="0" dirty="0" smtClean="0">
                <a:solidFill>
                  <a:srgbClr val="626469"/>
                </a:solidFill>
                <a:effectLst/>
                <a:latin typeface="+mn-lt"/>
                <a:ea typeface="HG丸ｺﾞｼｯｸM-PRO" pitchFamily="49" charset="-128"/>
              </a:rPr>
              <a:t>поддерживает все промышленные интерфейсы</a:t>
            </a:r>
            <a:endParaRPr lang="en-US" sz="1600" kern="0" dirty="0">
              <a:solidFill>
                <a:srgbClr val="626469"/>
              </a:solidFill>
              <a:effectLst/>
              <a:latin typeface="+mn-lt"/>
              <a:ea typeface="HG丸ｺﾞｼｯｸM-PRO" pitchFamily="49" charset="-128"/>
            </a:endParaRPr>
          </a:p>
          <a:p>
            <a:pPr lvl="1">
              <a:spcAft>
                <a:spcPts val="0"/>
              </a:spcAft>
              <a:buClr>
                <a:schemeClr val="accent1"/>
              </a:buClr>
              <a:buFont typeface="Arial" pitchFamily="34" charset="0"/>
              <a:buChar char="•"/>
              <a:defRPr/>
            </a:pPr>
            <a:r>
              <a:rPr lang="en-US" sz="1600" kern="0" dirty="0" smtClean="0">
                <a:solidFill>
                  <a:srgbClr val="626469"/>
                </a:solidFill>
                <a:effectLst/>
                <a:latin typeface="+mn-lt"/>
                <a:ea typeface="HG丸ｺﾞｼｯｸM-PRO" pitchFamily="49" charset="-128"/>
              </a:rPr>
              <a:t> </a:t>
            </a:r>
            <a:r>
              <a:rPr lang="en-US" sz="1400" kern="0" dirty="0">
                <a:solidFill>
                  <a:srgbClr val="626469"/>
                </a:solidFill>
                <a:effectLst/>
                <a:latin typeface="+mn-lt"/>
                <a:ea typeface="HG丸ｺﾞｼｯｸM-PRO" pitchFamily="49" charset="-128"/>
              </a:rPr>
              <a:t>2 </a:t>
            </a:r>
            <a:r>
              <a:rPr lang="ru-RU" sz="1400" kern="0" dirty="0" smtClean="0">
                <a:solidFill>
                  <a:srgbClr val="626469"/>
                </a:solidFill>
                <a:effectLst/>
                <a:latin typeface="+mn-lt"/>
                <a:ea typeface="HG丸ｺﾞｼｯｸM-PRO" pitchFamily="49" charset="-128"/>
              </a:rPr>
              <a:t>последовательных </a:t>
            </a:r>
            <a:r>
              <a:rPr lang="ru-RU" sz="1400" kern="0" dirty="0" smtClean="0">
                <a:solidFill>
                  <a:srgbClr val="626469"/>
                </a:solidFill>
                <a:latin typeface="+mn-lt"/>
                <a:ea typeface="HG丸ｺﾞｼｯｸM-PRO" pitchFamily="49" charset="-128"/>
              </a:rPr>
              <a:t>п</a:t>
            </a:r>
            <a:r>
              <a:rPr lang="ru-RU" sz="1400" kern="0" dirty="0" smtClean="0">
                <a:solidFill>
                  <a:srgbClr val="626469"/>
                </a:solidFill>
                <a:effectLst/>
                <a:latin typeface="+mn-lt"/>
                <a:ea typeface="HG丸ｺﾞｼｯｸM-PRO" pitchFamily="49" charset="-128"/>
              </a:rPr>
              <a:t>орта различных типов</a:t>
            </a:r>
            <a:endParaRPr lang="en-US" sz="1400" kern="0" dirty="0">
              <a:solidFill>
                <a:srgbClr val="626469"/>
              </a:solidFill>
              <a:effectLst/>
              <a:latin typeface="+mn-lt"/>
              <a:ea typeface="HG丸ｺﾞｼｯｸM-PRO" pitchFamily="49" charset="-128"/>
            </a:endParaRPr>
          </a:p>
          <a:p>
            <a:pPr lvl="1">
              <a:spcAft>
                <a:spcPts val="0"/>
              </a:spcAft>
              <a:buClr>
                <a:schemeClr val="accent1"/>
              </a:buClr>
              <a:buFont typeface="Arial" pitchFamily="34" charset="0"/>
              <a:buChar char="•"/>
              <a:defRPr/>
            </a:pPr>
            <a:r>
              <a:rPr lang="en-US" sz="1400" kern="0" dirty="0">
                <a:solidFill>
                  <a:srgbClr val="626469"/>
                </a:solidFill>
                <a:effectLst/>
                <a:latin typeface="+mn-lt"/>
                <a:ea typeface="HG丸ｺﾞｼｯｸM-PRO" pitchFamily="49" charset="-128"/>
              </a:rPr>
              <a:t> 2 Giga bits Ethernet </a:t>
            </a:r>
            <a:r>
              <a:rPr lang="ru-RU" sz="1400" kern="0" dirty="0" smtClean="0">
                <a:solidFill>
                  <a:srgbClr val="626469"/>
                </a:solidFill>
                <a:effectLst/>
                <a:latin typeface="+mn-lt"/>
                <a:ea typeface="HG丸ｺﾞｼｯｸM-PRO" pitchFamily="49" charset="-128"/>
              </a:rPr>
              <a:t>порта</a:t>
            </a:r>
            <a:endParaRPr lang="en-US" sz="1400" kern="0" dirty="0">
              <a:solidFill>
                <a:srgbClr val="626469"/>
              </a:solidFill>
              <a:effectLst/>
              <a:latin typeface="+mn-lt"/>
              <a:ea typeface="HG丸ｺﾞｼｯｸM-PRO" pitchFamily="49" charset="-128"/>
            </a:endParaRPr>
          </a:p>
          <a:p>
            <a:pPr lvl="1">
              <a:spcAft>
                <a:spcPts val="0"/>
              </a:spcAft>
              <a:buClr>
                <a:schemeClr val="accent1"/>
              </a:buClr>
              <a:buFont typeface="Arial" pitchFamily="34" charset="0"/>
              <a:buChar char="•"/>
              <a:defRPr/>
            </a:pPr>
            <a:r>
              <a:rPr lang="en-US" sz="1400" kern="0" dirty="0">
                <a:solidFill>
                  <a:srgbClr val="626469"/>
                </a:solidFill>
                <a:effectLst/>
                <a:latin typeface="+mn-lt"/>
                <a:ea typeface="HG丸ｺﾞｼｯｸM-PRO" pitchFamily="49" charset="-128"/>
              </a:rPr>
              <a:t> 2 </a:t>
            </a:r>
            <a:r>
              <a:rPr lang="ru-RU" sz="1400" kern="0" dirty="0" smtClean="0">
                <a:solidFill>
                  <a:srgbClr val="626469"/>
                </a:solidFill>
                <a:latin typeface="+mn-lt"/>
                <a:ea typeface="HG丸ｺﾞｼｯｸM-PRO" pitchFamily="49" charset="-128"/>
              </a:rPr>
              <a:t>- </a:t>
            </a:r>
            <a:r>
              <a:rPr lang="en-US" sz="1400" kern="0" dirty="0" smtClean="0">
                <a:solidFill>
                  <a:srgbClr val="626469"/>
                </a:solidFill>
                <a:effectLst/>
                <a:latin typeface="+mn-lt"/>
                <a:ea typeface="HG丸ｺﾞｼｯｸM-PRO" pitchFamily="49" charset="-128"/>
              </a:rPr>
              <a:t>4 </a:t>
            </a:r>
            <a:r>
              <a:rPr lang="en-US" sz="1400" kern="0" dirty="0">
                <a:solidFill>
                  <a:srgbClr val="626469"/>
                </a:solidFill>
                <a:effectLst/>
                <a:latin typeface="+mn-lt"/>
                <a:ea typeface="HG丸ｺﾞｼｯｸM-PRO" pitchFamily="49" charset="-128"/>
              </a:rPr>
              <a:t>USB </a:t>
            </a:r>
            <a:r>
              <a:rPr lang="ru-RU" sz="1400" kern="0" dirty="0" smtClean="0">
                <a:solidFill>
                  <a:srgbClr val="626469"/>
                </a:solidFill>
                <a:effectLst/>
                <a:latin typeface="+mn-lt"/>
                <a:ea typeface="HG丸ｺﾞｼｯｸM-PRO" pitchFamily="49" charset="-128"/>
              </a:rPr>
              <a:t>порта</a:t>
            </a:r>
            <a:endParaRPr lang="en-US" sz="1400" kern="0" dirty="0">
              <a:solidFill>
                <a:srgbClr val="626469"/>
              </a:solidFill>
              <a:effectLst/>
              <a:latin typeface="+mn-lt"/>
              <a:ea typeface="HG丸ｺﾞｼｯｸM-PRO" pitchFamily="49" charset="-128"/>
            </a:endParaRPr>
          </a:p>
          <a:p>
            <a:pPr>
              <a:spcAft>
                <a:spcPts val="0"/>
              </a:spcAft>
              <a:buClr>
                <a:schemeClr val="accent1"/>
              </a:buClr>
              <a:buFont typeface="Arial" pitchFamily="34" charset="0"/>
              <a:buChar char="•"/>
              <a:defRPr/>
            </a:pPr>
            <a:r>
              <a:rPr lang="ru-RU" sz="1600" kern="0" dirty="0" smtClean="0">
                <a:solidFill>
                  <a:srgbClr val="626469"/>
                </a:solidFill>
                <a:effectLst/>
                <a:latin typeface="+mn-lt"/>
                <a:ea typeface="HG丸ｺﾞｼｯｸM-PRO" pitchFamily="49" charset="-128"/>
              </a:rPr>
              <a:t>Опционально </a:t>
            </a:r>
            <a:r>
              <a:rPr lang="en-US" sz="1600" kern="0" dirty="0" err="1" smtClean="0">
                <a:solidFill>
                  <a:srgbClr val="626469"/>
                </a:solidFill>
                <a:effectLst/>
                <a:latin typeface="+mn-lt"/>
                <a:ea typeface="HG丸ｺﾞｼｯｸM-PRO" pitchFamily="49" charset="-128"/>
              </a:rPr>
              <a:t>Fieldbus</a:t>
            </a:r>
            <a:r>
              <a:rPr lang="en-US" sz="1600" kern="0" dirty="0" smtClean="0">
                <a:solidFill>
                  <a:srgbClr val="626469"/>
                </a:solidFill>
                <a:effectLst/>
                <a:latin typeface="+mn-lt"/>
                <a:ea typeface="HG丸ｺﾞｼｯｸM-PRO" pitchFamily="49" charset="-128"/>
              </a:rPr>
              <a:t>.</a:t>
            </a:r>
            <a:endParaRPr lang="ru-RU" sz="1600" kern="0" dirty="0" smtClean="0">
              <a:solidFill>
                <a:srgbClr val="626469"/>
              </a:solidFill>
              <a:effectLst/>
              <a:latin typeface="+mn-lt"/>
              <a:ea typeface="HG丸ｺﾞｼｯｸM-PRO" pitchFamily="49" charset="-128"/>
            </a:endParaRPr>
          </a:p>
          <a:p>
            <a:pPr>
              <a:spcAft>
                <a:spcPts val="0"/>
              </a:spcAft>
              <a:buClr>
                <a:schemeClr val="accent1"/>
              </a:buClr>
              <a:buFont typeface="Arial" pitchFamily="34" charset="0"/>
              <a:buChar char="•"/>
              <a:defRPr/>
            </a:pPr>
            <a:r>
              <a:rPr lang="ru-RU" altLang="ja-JP" sz="1600" kern="0" dirty="0" smtClean="0">
                <a:solidFill>
                  <a:srgbClr val="626469"/>
                </a:solidFill>
                <a:latin typeface="+mn-lt"/>
                <a:ea typeface="HG丸ｺﾞｼｯｸM-PRO" pitchFamily="49" charset="-128"/>
              </a:rPr>
              <a:t>Опционально </a:t>
            </a:r>
            <a:r>
              <a:rPr lang="en-US" altLang="ja-JP" sz="1600" kern="0" dirty="0" err="1" smtClean="0">
                <a:solidFill>
                  <a:srgbClr val="626469"/>
                </a:solidFill>
                <a:latin typeface="+mn-lt"/>
                <a:ea typeface="HG丸ｺﾞｼｯｸM-PRO" pitchFamily="49" charset="-128"/>
              </a:rPr>
              <a:t>WiFi</a:t>
            </a:r>
            <a:endParaRPr lang="en-US" altLang="ja-JP" sz="1400" dirty="0">
              <a:effectLst/>
              <a:latin typeface="+mn-lt"/>
              <a:ea typeface="HG丸ｺﾞｼｯｸM-PRO" pitchFamily="49" charset="-128"/>
            </a:endParaRPr>
          </a:p>
        </p:txBody>
      </p:sp>
      <p:sp>
        <p:nvSpPr>
          <p:cNvPr id="16" name="Rounded Rectangle 15"/>
          <p:cNvSpPr/>
          <p:nvPr/>
        </p:nvSpPr>
        <p:spPr bwMode="auto">
          <a:xfrm>
            <a:off x="6000750" y="1238250"/>
            <a:ext cx="3024188" cy="5562600"/>
          </a:xfrm>
          <a:prstGeom prst="roundRect">
            <a:avLst>
              <a:gd name="adj" fmla="val 10117"/>
            </a:avLst>
          </a:prstGeom>
          <a:solidFill>
            <a:schemeClr val="bg2">
              <a:lumMod val="20000"/>
              <a:lumOff val="80000"/>
            </a:schemeClr>
          </a:solidFill>
          <a:ln w="38100" cap="flat" cmpd="sng" algn="ctr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>
              <a:lnSpc>
                <a:spcPct val="80000"/>
              </a:lnSpc>
              <a:spcAft>
                <a:spcPts val="1200"/>
              </a:spcAft>
              <a:buClr>
                <a:schemeClr val="accent1"/>
              </a:buClr>
              <a:defRPr/>
            </a:pPr>
            <a:r>
              <a:rPr lang="ru-RU" b="1" dirty="0" smtClean="0">
                <a:solidFill>
                  <a:srgbClr val="00B050"/>
                </a:solidFill>
                <a:effectLst/>
                <a:latin typeface="Arial" charset="0"/>
                <a:ea typeface="HG丸ｺﾞｼｯｸM-PRO" pitchFamily="49" charset="-128"/>
              </a:rPr>
              <a:t>Питание </a:t>
            </a:r>
            <a:r>
              <a:rPr lang="en-US" b="1" dirty="0" smtClean="0">
                <a:solidFill>
                  <a:srgbClr val="00B050"/>
                </a:solidFill>
                <a:effectLst/>
                <a:latin typeface="Arial" charset="0"/>
                <a:ea typeface="HG丸ｺﾞｼｯｸM-PRO" pitchFamily="49" charset="-128"/>
              </a:rPr>
              <a:t>12/24 </a:t>
            </a:r>
            <a:r>
              <a:rPr lang="en-US" b="1" dirty="0">
                <a:solidFill>
                  <a:srgbClr val="00B050"/>
                </a:solidFill>
                <a:effectLst/>
                <a:latin typeface="Arial" charset="0"/>
                <a:ea typeface="HG丸ｺﾞｼｯｸM-PRO" pitchFamily="49" charset="-128"/>
              </a:rPr>
              <a:t>VDC </a:t>
            </a:r>
          </a:p>
          <a:p>
            <a:pPr>
              <a:spcAft>
                <a:spcPts val="1200"/>
              </a:spcAft>
              <a:defRPr/>
            </a:pPr>
            <a:endParaRPr lang="en-US" sz="1800" dirty="0">
              <a:effectLst/>
            </a:endParaRPr>
          </a:p>
        </p:txBody>
      </p:sp>
      <p:sp>
        <p:nvSpPr>
          <p:cNvPr id="17" name="Rounded Rectangle 16"/>
          <p:cNvSpPr/>
          <p:nvPr/>
        </p:nvSpPr>
        <p:spPr bwMode="auto">
          <a:xfrm>
            <a:off x="6084888" y="4427538"/>
            <a:ext cx="2879725" cy="2244725"/>
          </a:xfrm>
          <a:prstGeom prst="roundRect">
            <a:avLst>
              <a:gd name="adj" fmla="val 6849"/>
            </a:avLst>
          </a:prstGeom>
          <a:solidFill>
            <a:schemeClr val="bg1"/>
          </a:solidFill>
          <a:ln w="38100" cap="flat" cmpd="sng" algn="ctr">
            <a:solidFill>
              <a:schemeClr val="bg1">
                <a:lumMod val="95000"/>
              </a:schemeClr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>
              <a:spcAft>
                <a:spcPts val="1200"/>
              </a:spcAft>
              <a:buClr>
                <a:schemeClr val="accent1"/>
              </a:buClr>
              <a:defRPr/>
            </a:pPr>
            <a:r>
              <a:rPr lang="en-US" altLang="ja-JP" sz="1600" dirty="0">
                <a:effectLst/>
                <a:latin typeface="+mn-lt"/>
                <a:ea typeface="HG丸ｺﾞｼｯｸM-PRO" pitchFamily="49" charset="-128"/>
              </a:rPr>
              <a:t>DVI </a:t>
            </a:r>
            <a:r>
              <a:rPr lang="ru-RU" altLang="ja-JP" sz="1600" dirty="0" smtClean="0">
                <a:effectLst/>
                <a:latin typeface="+mn-lt"/>
                <a:ea typeface="HG丸ｺﾞｼｯｸM-PRO" pitchFamily="49" charset="-128"/>
              </a:rPr>
              <a:t>выход на </a:t>
            </a:r>
            <a:r>
              <a:rPr lang="en-US" altLang="ja-JP" sz="1600" dirty="0" smtClean="0">
                <a:effectLst/>
                <a:latin typeface="+mn-lt"/>
                <a:ea typeface="HG丸ｺﾞｼｯｸM-PRO" pitchFamily="49" charset="-128"/>
              </a:rPr>
              <a:t>Open </a:t>
            </a:r>
            <a:r>
              <a:rPr lang="en-US" altLang="ja-JP" sz="1600" dirty="0">
                <a:effectLst/>
                <a:latin typeface="+mn-lt"/>
                <a:ea typeface="HG丸ｺﾞｼｯｸM-PRO" pitchFamily="49" charset="-128"/>
              </a:rPr>
              <a:t>Box </a:t>
            </a:r>
            <a:r>
              <a:rPr lang="ru-RU" altLang="ja-JP" sz="1600" dirty="0" smtClean="0">
                <a:effectLst/>
                <a:latin typeface="+mn-lt"/>
                <a:ea typeface="HG丸ｺﾞｼｯｸM-PRO" pitchFamily="49" charset="-128"/>
              </a:rPr>
              <a:t>позволяет дублировать и расширить изображение на большой дисплей</a:t>
            </a:r>
            <a:endParaRPr lang="en-US" altLang="ja-JP" sz="1600" dirty="0">
              <a:effectLst/>
              <a:latin typeface="+mn-lt"/>
              <a:ea typeface="HG丸ｺﾞｼｯｸM-PRO" pitchFamily="49" charset="-128"/>
            </a:endParaRPr>
          </a:p>
        </p:txBody>
      </p:sp>
      <p:grpSp>
        <p:nvGrpSpPr>
          <p:cNvPr id="2" name="Group 17"/>
          <p:cNvGrpSpPr>
            <a:grpSpLocks/>
          </p:cNvGrpSpPr>
          <p:nvPr/>
        </p:nvGrpSpPr>
        <p:grpSpPr bwMode="auto">
          <a:xfrm>
            <a:off x="3221038" y="4149725"/>
            <a:ext cx="2506662" cy="2468563"/>
            <a:chOff x="-258" y="1905347"/>
            <a:chExt cx="2861804" cy="2891805"/>
          </a:xfrm>
        </p:grpSpPr>
        <p:pic>
          <p:nvPicPr>
            <p:cNvPr id="7190" name="Picture 7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84555" y="3169901"/>
              <a:ext cx="1030323" cy="9354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191" name="Picture 31" descr="j0431539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282329" y="2748131"/>
              <a:ext cx="579217" cy="6090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192" name="Picture 2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95536" y="2127174"/>
              <a:ext cx="1008112" cy="82019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193" name="Picture 2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2528995" y="4052546"/>
              <a:ext cx="243270" cy="7200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194" name="Picture 8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0" y="2775246"/>
              <a:ext cx="611560" cy="4437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195" name="Picture 9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85156" y="3423318"/>
              <a:ext cx="382388" cy="5760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196" name="Picture 5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1619672" y="2199182"/>
              <a:ext cx="504056" cy="5606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197" name="Picture 11" descr="C:\Documents and Settings\SESA44599\My Documents\My Pictures\Microsoft クリップ オーガナイザ\j0431540.png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72039" y="4215406"/>
              <a:ext cx="648072" cy="5817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9" name="ZoneTexte 28"/>
            <p:cNvSpPr txBox="1"/>
            <p:nvPr/>
          </p:nvSpPr>
          <p:spPr>
            <a:xfrm>
              <a:off x="1475048" y="2714309"/>
              <a:ext cx="585410" cy="27709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fr-FR" b="1" dirty="0">
                  <a:solidFill>
                    <a:srgbClr val="626469"/>
                  </a:solidFill>
                  <a:latin typeface="Arial" charset="0"/>
                </a:rPr>
                <a:t>LAN2</a:t>
              </a:r>
            </a:p>
          </p:txBody>
        </p:sp>
        <p:sp>
          <p:nvSpPr>
            <p:cNvPr id="30" name="ZoneTexte 29"/>
            <p:cNvSpPr txBox="1"/>
            <p:nvPr/>
          </p:nvSpPr>
          <p:spPr>
            <a:xfrm>
              <a:off x="683022" y="2703151"/>
              <a:ext cx="585411" cy="27709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fr-FR" b="1" dirty="0">
                  <a:solidFill>
                    <a:srgbClr val="626469"/>
                  </a:solidFill>
                  <a:latin typeface="Arial" charset="0"/>
                </a:rPr>
                <a:t>LAN1</a:t>
              </a:r>
            </a:p>
          </p:txBody>
        </p:sp>
        <p:sp>
          <p:nvSpPr>
            <p:cNvPr id="31" name="ZoneTexte 30"/>
            <p:cNvSpPr txBox="1"/>
            <p:nvPr/>
          </p:nvSpPr>
          <p:spPr>
            <a:xfrm>
              <a:off x="1953526" y="3314985"/>
              <a:ext cx="592659" cy="27709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fr-FR" b="1" dirty="0">
                  <a:solidFill>
                    <a:srgbClr val="626469"/>
                  </a:solidFill>
                  <a:latin typeface="Arial" charset="0"/>
                </a:rPr>
                <a:t>USB1</a:t>
              </a:r>
            </a:p>
          </p:txBody>
        </p:sp>
        <p:sp>
          <p:nvSpPr>
            <p:cNvPr id="32" name="ZoneTexte 31"/>
            <p:cNvSpPr txBox="1"/>
            <p:nvPr/>
          </p:nvSpPr>
          <p:spPr>
            <a:xfrm>
              <a:off x="1978900" y="3783625"/>
              <a:ext cx="594472" cy="27709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fr-FR" b="1" dirty="0">
                  <a:solidFill>
                    <a:srgbClr val="626469"/>
                  </a:solidFill>
                  <a:latin typeface="Arial" charset="0"/>
                </a:rPr>
                <a:t>USB2</a:t>
              </a:r>
            </a:p>
          </p:txBody>
        </p:sp>
        <p:sp>
          <p:nvSpPr>
            <p:cNvPr id="33" name="ZoneTexte 32"/>
            <p:cNvSpPr txBox="1"/>
            <p:nvPr/>
          </p:nvSpPr>
          <p:spPr>
            <a:xfrm>
              <a:off x="1623667" y="4241107"/>
              <a:ext cx="596284" cy="27895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fr-FR" b="1" dirty="0">
                  <a:solidFill>
                    <a:srgbClr val="626469"/>
                  </a:solidFill>
                  <a:latin typeface="Arial" charset="0"/>
                </a:rPr>
                <a:t>USB3</a:t>
              </a:r>
            </a:p>
          </p:txBody>
        </p:sp>
        <p:sp>
          <p:nvSpPr>
            <p:cNvPr id="35" name="ZoneTexte 33"/>
            <p:cNvSpPr txBox="1"/>
            <p:nvPr/>
          </p:nvSpPr>
          <p:spPr>
            <a:xfrm>
              <a:off x="702959" y="4181597"/>
              <a:ext cx="592659" cy="27523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fr-FR" b="1" dirty="0">
                  <a:solidFill>
                    <a:srgbClr val="626469"/>
                  </a:solidFill>
                  <a:latin typeface="Arial" charset="0"/>
                </a:rPr>
                <a:t>USB4</a:t>
              </a:r>
            </a:p>
          </p:txBody>
        </p:sp>
        <p:sp>
          <p:nvSpPr>
            <p:cNvPr id="36" name="ZoneTexte 34"/>
            <p:cNvSpPr txBox="1"/>
            <p:nvPr/>
          </p:nvSpPr>
          <p:spPr>
            <a:xfrm>
              <a:off x="35990" y="3928680"/>
              <a:ext cx="628908" cy="27523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fr-FR" b="1" dirty="0">
                  <a:solidFill>
                    <a:srgbClr val="626469"/>
                  </a:solidFill>
                  <a:latin typeface="Arial" charset="0"/>
                </a:rPr>
                <a:t>COM2</a:t>
              </a:r>
            </a:p>
          </p:txBody>
        </p:sp>
        <p:sp>
          <p:nvSpPr>
            <p:cNvPr id="37" name="ZoneTexte 35"/>
            <p:cNvSpPr txBox="1"/>
            <p:nvPr/>
          </p:nvSpPr>
          <p:spPr>
            <a:xfrm>
              <a:off x="-258" y="3134597"/>
              <a:ext cx="628908" cy="27709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fr-FR" b="1" dirty="0">
                  <a:solidFill>
                    <a:srgbClr val="626469"/>
                  </a:solidFill>
                  <a:latin typeface="Arial" charset="0"/>
                </a:rPr>
                <a:t>COM1</a:t>
              </a:r>
            </a:p>
          </p:txBody>
        </p:sp>
        <p:grpSp>
          <p:nvGrpSpPr>
            <p:cNvPr id="4" name="Group 5"/>
            <p:cNvGrpSpPr>
              <a:grpSpLocks noChangeAspect="1"/>
            </p:cNvGrpSpPr>
            <p:nvPr/>
          </p:nvGrpSpPr>
          <p:grpSpPr bwMode="auto">
            <a:xfrm rot="-4340512">
              <a:off x="1780820" y="1861292"/>
              <a:ext cx="368123" cy="456234"/>
              <a:chOff x="3604" y="1676"/>
              <a:chExt cx="1174" cy="1455"/>
            </a:xfrm>
          </p:grpSpPr>
          <p:sp>
            <p:nvSpPr>
              <p:cNvPr id="39" name="AutoShape 4"/>
              <p:cNvSpPr>
                <a:spLocks noChangeAspect="1" noChangeArrowheads="1" noTextEdit="1"/>
              </p:cNvSpPr>
              <p:nvPr/>
            </p:nvSpPr>
            <p:spPr bwMode="auto">
              <a:xfrm>
                <a:off x="3602" y="1668"/>
                <a:ext cx="1174" cy="14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r">
                  <a:defRPr/>
                </a:pPr>
                <a:endParaRPr lang="zh-CN" altLang="en-US" sz="2400" b="1">
                  <a:solidFill>
                    <a:srgbClr val="FFFFFF"/>
                  </a:solidFill>
                  <a:latin typeface="Arial" charset="0"/>
                  <a:ea typeface="宋体" pitchFamily="2" charset="-122"/>
                </a:endParaRPr>
              </a:p>
            </p:txBody>
          </p:sp>
          <p:sp>
            <p:nvSpPr>
              <p:cNvPr id="40" name="Freeform 6"/>
              <p:cNvSpPr>
                <a:spLocks/>
              </p:cNvSpPr>
              <p:nvPr/>
            </p:nvSpPr>
            <p:spPr bwMode="auto">
              <a:xfrm>
                <a:off x="3646" y="1656"/>
                <a:ext cx="1127" cy="1457"/>
              </a:xfrm>
              <a:custGeom>
                <a:avLst/>
                <a:gdLst/>
                <a:ahLst/>
                <a:cxnLst>
                  <a:cxn ang="0">
                    <a:pos x="807" y="12"/>
                  </a:cxn>
                  <a:cxn ang="0">
                    <a:pos x="778" y="0"/>
                  </a:cxn>
                  <a:cxn ang="0">
                    <a:pos x="750" y="12"/>
                  </a:cxn>
                  <a:cxn ang="0">
                    <a:pos x="553" y="212"/>
                  </a:cxn>
                  <a:cxn ang="0">
                    <a:pos x="541" y="240"/>
                  </a:cxn>
                  <a:cxn ang="0">
                    <a:pos x="553" y="269"/>
                  </a:cxn>
                  <a:cxn ang="0">
                    <a:pos x="729" y="693"/>
                  </a:cxn>
                  <a:cxn ang="0">
                    <a:pos x="580" y="1088"/>
                  </a:cxn>
                  <a:cxn ang="0">
                    <a:pos x="444" y="950"/>
                  </a:cxn>
                  <a:cxn ang="0">
                    <a:pos x="536" y="692"/>
                  </a:cxn>
                  <a:cxn ang="0">
                    <a:pos x="418" y="405"/>
                  </a:cxn>
                  <a:cxn ang="0">
                    <a:pos x="362" y="404"/>
                  </a:cxn>
                  <a:cxn ang="0">
                    <a:pos x="164" y="586"/>
                  </a:cxn>
                  <a:cxn ang="0">
                    <a:pos x="134" y="580"/>
                  </a:cxn>
                  <a:cxn ang="0">
                    <a:pos x="47" y="608"/>
                  </a:cxn>
                  <a:cxn ang="0">
                    <a:pos x="6" y="687"/>
                  </a:cxn>
                  <a:cxn ang="0">
                    <a:pos x="112" y="815"/>
                  </a:cxn>
                  <a:cxn ang="0">
                    <a:pos x="199" y="787"/>
                  </a:cxn>
                  <a:cxn ang="0">
                    <a:pos x="240" y="709"/>
                  </a:cxn>
                  <a:cxn ang="0">
                    <a:pos x="224" y="639"/>
                  </a:cxn>
                  <a:cxn ang="0">
                    <a:pos x="386" y="490"/>
                  </a:cxn>
                  <a:cxn ang="0">
                    <a:pos x="456" y="692"/>
                  </a:cxn>
                  <a:cxn ang="0">
                    <a:pos x="361" y="922"/>
                  </a:cxn>
                  <a:cxn ang="0">
                    <a:pos x="349" y="951"/>
                  </a:cxn>
                  <a:cxn ang="0">
                    <a:pos x="361" y="979"/>
                  </a:cxn>
                  <a:cxn ang="0">
                    <a:pos x="553" y="1174"/>
                  </a:cxn>
                  <a:cxn ang="0">
                    <a:pos x="581" y="1186"/>
                  </a:cxn>
                  <a:cxn ang="0">
                    <a:pos x="609" y="1174"/>
                  </a:cxn>
                  <a:cxn ang="0">
                    <a:pos x="809" y="693"/>
                  </a:cxn>
                  <a:cxn ang="0">
                    <a:pos x="809" y="693"/>
                  </a:cxn>
                  <a:cxn ang="0">
                    <a:pos x="637" y="241"/>
                  </a:cxn>
                  <a:cxn ang="0">
                    <a:pos x="778" y="97"/>
                  </a:cxn>
                  <a:cxn ang="0">
                    <a:pos x="1009" y="692"/>
                  </a:cxn>
                  <a:cxn ang="0">
                    <a:pos x="1009" y="692"/>
                  </a:cxn>
                  <a:cxn ang="0">
                    <a:pos x="750" y="1316"/>
                  </a:cxn>
                  <a:cxn ang="0">
                    <a:pos x="738" y="1344"/>
                  </a:cxn>
                  <a:cxn ang="0">
                    <a:pos x="750" y="1372"/>
                  </a:cxn>
                  <a:cxn ang="0">
                    <a:pos x="807" y="1372"/>
                  </a:cxn>
                  <a:cxn ang="0">
                    <a:pos x="1089" y="692"/>
                  </a:cxn>
                  <a:cxn ang="0">
                    <a:pos x="807" y="12"/>
                  </a:cxn>
                </a:cxnLst>
                <a:rect l="0" t="0" r="r" b="b"/>
                <a:pathLst>
                  <a:path w="1089" h="1388">
                    <a:moveTo>
                      <a:pt x="807" y="12"/>
                    </a:moveTo>
                    <a:cubicBezTo>
                      <a:pt x="799" y="4"/>
                      <a:pt x="789" y="0"/>
                      <a:pt x="778" y="0"/>
                    </a:cubicBezTo>
                    <a:cubicBezTo>
                      <a:pt x="767" y="0"/>
                      <a:pt x="757" y="4"/>
                      <a:pt x="750" y="12"/>
                    </a:cubicBezTo>
                    <a:cubicBezTo>
                      <a:pt x="553" y="212"/>
                      <a:pt x="553" y="212"/>
                      <a:pt x="553" y="212"/>
                    </a:cubicBezTo>
                    <a:cubicBezTo>
                      <a:pt x="545" y="220"/>
                      <a:pt x="541" y="230"/>
                      <a:pt x="541" y="240"/>
                    </a:cubicBezTo>
                    <a:cubicBezTo>
                      <a:pt x="541" y="250"/>
                      <a:pt x="545" y="261"/>
                      <a:pt x="553" y="269"/>
                    </a:cubicBezTo>
                    <a:cubicBezTo>
                      <a:pt x="666" y="382"/>
                      <a:pt x="729" y="533"/>
                      <a:pt x="729" y="693"/>
                    </a:cubicBezTo>
                    <a:cubicBezTo>
                      <a:pt x="729" y="840"/>
                      <a:pt x="676" y="979"/>
                      <a:pt x="580" y="1088"/>
                    </a:cubicBezTo>
                    <a:cubicBezTo>
                      <a:pt x="545" y="1052"/>
                      <a:pt x="476" y="982"/>
                      <a:pt x="444" y="950"/>
                    </a:cubicBezTo>
                    <a:cubicBezTo>
                      <a:pt x="505" y="875"/>
                      <a:pt x="536" y="783"/>
                      <a:pt x="536" y="692"/>
                    </a:cubicBezTo>
                    <a:cubicBezTo>
                      <a:pt x="536" y="588"/>
                      <a:pt x="497" y="484"/>
                      <a:pt x="418" y="405"/>
                    </a:cubicBezTo>
                    <a:cubicBezTo>
                      <a:pt x="402" y="390"/>
                      <a:pt x="378" y="389"/>
                      <a:pt x="362" y="404"/>
                    </a:cubicBezTo>
                    <a:cubicBezTo>
                      <a:pt x="164" y="586"/>
                      <a:pt x="164" y="586"/>
                      <a:pt x="164" y="586"/>
                    </a:cubicBezTo>
                    <a:cubicBezTo>
                      <a:pt x="154" y="582"/>
                      <a:pt x="144" y="580"/>
                      <a:pt x="134" y="580"/>
                    </a:cubicBezTo>
                    <a:cubicBezTo>
                      <a:pt x="101" y="580"/>
                      <a:pt x="73" y="586"/>
                      <a:pt x="47" y="608"/>
                    </a:cubicBezTo>
                    <a:cubicBezTo>
                      <a:pt x="24" y="628"/>
                      <a:pt x="9" y="656"/>
                      <a:pt x="6" y="687"/>
                    </a:cubicBezTo>
                    <a:cubicBezTo>
                      <a:pt x="0" y="746"/>
                      <a:pt x="48" y="815"/>
                      <a:pt x="112" y="815"/>
                    </a:cubicBezTo>
                    <a:cubicBezTo>
                      <a:pt x="145" y="815"/>
                      <a:pt x="173" y="809"/>
                      <a:pt x="199" y="787"/>
                    </a:cubicBezTo>
                    <a:cubicBezTo>
                      <a:pt x="222" y="768"/>
                      <a:pt x="237" y="739"/>
                      <a:pt x="240" y="709"/>
                    </a:cubicBezTo>
                    <a:cubicBezTo>
                      <a:pt x="242" y="685"/>
                      <a:pt x="236" y="660"/>
                      <a:pt x="224" y="639"/>
                    </a:cubicBezTo>
                    <a:cubicBezTo>
                      <a:pt x="254" y="611"/>
                      <a:pt x="350" y="524"/>
                      <a:pt x="386" y="490"/>
                    </a:cubicBezTo>
                    <a:cubicBezTo>
                      <a:pt x="433" y="549"/>
                      <a:pt x="456" y="621"/>
                      <a:pt x="456" y="692"/>
                    </a:cubicBezTo>
                    <a:cubicBezTo>
                      <a:pt x="456" y="775"/>
                      <a:pt x="424" y="859"/>
                      <a:pt x="361" y="922"/>
                    </a:cubicBezTo>
                    <a:cubicBezTo>
                      <a:pt x="353" y="930"/>
                      <a:pt x="349" y="940"/>
                      <a:pt x="349" y="951"/>
                    </a:cubicBezTo>
                    <a:cubicBezTo>
                      <a:pt x="349" y="961"/>
                      <a:pt x="353" y="971"/>
                      <a:pt x="361" y="979"/>
                    </a:cubicBezTo>
                    <a:cubicBezTo>
                      <a:pt x="553" y="1174"/>
                      <a:pt x="553" y="1174"/>
                      <a:pt x="553" y="1174"/>
                    </a:cubicBezTo>
                    <a:cubicBezTo>
                      <a:pt x="560" y="1182"/>
                      <a:pt x="570" y="1186"/>
                      <a:pt x="581" y="1186"/>
                    </a:cubicBezTo>
                    <a:cubicBezTo>
                      <a:pt x="592" y="1186"/>
                      <a:pt x="602" y="1182"/>
                      <a:pt x="609" y="1174"/>
                    </a:cubicBezTo>
                    <a:cubicBezTo>
                      <a:pt x="738" y="1046"/>
                      <a:pt x="809" y="875"/>
                      <a:pt x="809" y="693"/>
                    </a:cubicBezTo>
                    <a:cubicBezTo>
                      <a:pt x="809" y="693"/>
                      <a:pt x="809" y="693"/>
                      <a:pt x="809" y="693"/>
                    </a:cubicBezTo>
                    <a:cubicBezTo>
                      <a:pt x="809" y="525"/>
                      <a:pt x="748" y="366"/>
                      <a:pt x="637" y="241"/>
                    </a:cubicBezTo>
                    <a:cubicBezTo>
                      <a:pt x="670" y="207"/>
                      <a:pt x="742" y="133"/>
                      <a:pt x="778" y="97"/>
                    </a:cubicBezTo>
                    <a:cubicBezTo>
                      <a:pt x="927" y="260"/>
                      <a:pt x="1009" y="470"/>
                      <a:pt x="1009" y="692"/>
                    </a:cubicBezTo>
                    <a:cubicBezTo>
                      <a:pt x="1009" y="692"/>
                      <a:pt x="1009" y="692"/>
                      <a:pt x="1009" y="692"/>
                    </a:cubicBezTo>
                    <a:cubicBezTo>
                      <a:pt x="1009" y="927"/>
                      <a:pt x="917" y="1149"/>
                      <a:pt x="750" y="1316"/>
                    </a:cubicBezTo>
                    <a:cubicBezTo>
                      <a:pt x="742" y="1324"/>
                      <a:pt x="738" y="1334"/>
                      <a:pt x="738" y="1344"/>
                    </a:cubicBezTo>
                    <a:cubicBezTo>
                      <a:pt x="738" y="1354"/>
                      <a:pt x="742" y="1364"/>
                      <a:pt x="750" y="1372"/>
                    </a:cubicBezTo>
                    <a:cubicBezTo>
                      <a:pt x="766" y="1388"/>
                      <a:pt x="791" y="1388"/>
                      <a:pt x="807" y="1372"/>
                    </a:cubicBezTo>
                    <a:cubicBezTo>
                      <a:pt x="988" y="1190"/>
                      <a:pt x="1089" y="949"/>
                      <a:pt x="1089" y="692"/>
                    </a:cubicBezTo>
                    <a:cubicBezTo>
                      <a:pt x="1089" y="435"/>
                      <a:pt x="988" y="194"/>
                      <a:pt x="807" y="12"/>
                    </a:cubicBezTo>
                    <a:close/>
                  </a:path>
                </a:pathLst>
              </a:custGeom>
              <a:solidFill>
                <a:srgbClr val="00B0F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algn="r">
                  <a:defRPr/>
                </a:pPr>
                <a:endParaRPr lang="zh-CN" altLang="en-US" sz="2400" b="1">
                  <a:solidFill>
                    <a:srgbClr val="FFFFFF"/>
                  </a:solidFill>
                  <a:latin typeface="Arial" charset="0"/>
                  <a:ea typeface="宋体" pitchFamily="2" charset="-122"/>
                </a:endParaRPr>
              </a:p>
            </p:txBody>
          </p:sp>
        </p:grpSp>
      </p:grpSp>
      <p:pic>
        <p:nvPicPr>
          <p:cNvPr id="7180" name="Picture 2" descr="http://www.myautomation.at/Portals/10/Bilder/News/CANopen-logo-kl.gif"/>
          <p:cNvPicPr>
            <a:picLocks noChangeAspect="1" noChangeArrowheads="1"/>
          </p:cNvPicPr>
          <p:nvPr/>
        </p:nvPicPr>
        <p:blipFill>
          <a:blip r:embed="rId10" cstate="print"/>
          <a:srcRect t="35910" b="39520"/>
          <a:stretch>
            <a:fillRect/>
          </a:stretch>
        </p:blipFill>
        <p:spPr bwMode="auto">
          <a:xfrm>
            <a:off x="4140200" y="6475413"/>
            <a:ext cx="792163" cy="193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81" name="Image 44" descr="Schéma d'une prise Digital Visual Interface">
            <a:hlinkClick r:id="rId11" tooltip="&quot;Schéma d'une prise Digital Visual Interface&quot;"/>
          </p:cNvPr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7113588" y="5524773"/>
            <a:ext cx="647700" cy="423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7182" name="Connecteur en angle 47"/>
          <p:cNvCxnSpPr>
            <a:cxnSpLocks noChangeShapeType="1"/>
          </p:cNvCxnSpPr>
          <p:nvPr/>
        </p:nvCxnSpPr>
        <p:spPr bwMode="auto">
          <a:xfrm flipV="1">
            <a:off x="7018338" y="6028010"/>
            <a:ext cx="865187" cy="266700"/>
          </a:xfrm>
          <a:prstGeom prst="bentConnector3">
            <a:avLst>
              <a:gd name="adj1" fmla="val 50000"/>
            </a:avLst>
          </a:prstGeom>
          <a:noFill/>
          <a:ln w="38100" algn="ctr">
            <a:solidFill>
              <a:schemeClr val="tx1"/>
            </a:solidFill>
            <a:round/>
            <a:headEnd type="none" w="sm" len="sm"/>
            <a:tailEnd type="none" w="sm" len="sm"/>
          </a:ln>
        </p:spPr>
      </p:cxnSp>
      <p:pic>
        <p:nvPicPr>
          <p:cNvPr id="7183" name="Picture 2" descr="https://encrypted-tbn2.gstatic.com/images?q=tbn:ANd9GcRoV6hckoY2zNVkxR_DB4HS9KJvahPGg3wnC6xn3A216g-iz0Wx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7810500" y="5669235"/>
            <a:ext cx="94932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84" name="Picture 2" descr="C:\Users\sesa214559\Pictures\Temp\HMIDT732B_GTU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6210300" y="5948635"/>
            <a:ext cx="946150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85" name="Rectangle 44"/>
          <p:cNvSpPr>
            <a:spLocks noChangeArrowheads="1"/>
          </p:cNvSpPr>
          <p:nvPr/>
        </p:nvSpPr>
        <p:spPr bwMode="auto">
          <a:xfrm>
            <a:off x="6073775" y="4122738"/>
            <a:ext cx="2879725" cy="24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80000"/>
              </a:lnSpc>
              <a:spcAft>
                <a:spcPts val="1200"/>
              </a:spcAft>
              <a:buClr>
                <a:schemeClr val="accent1"/>
              </a:buClr>
            </a:pPr>
            <a:r>
              <a:rPr lang="en-US" b="1" dirty="0">
                <a:solidFill>
                  <a:srgbClr val="00B050"/>
                </a:solidFill>
                <a:effectLst/>
                <a:ea typeface="HG丸ｺﾞｼｯｸM-PRO" pitchFamily="49" charset="-128"/>
              </a:rPr>
              <a:t>Multi-Screen</a:t>
            </a:r>
          </a:p>
        </p:txBody>
      </p:sp>
      <p:sp>
        <p:nvSpPr>
          <p:cNvPr id="46" name="Rounded Rectangle 45"/>
          <p:cNvSpPr/>
          <p:nvPr/>
        </p:nvSpPr>
        <p:spPr bwMode="auto">
          <a:xfrm>
            <a:off x="6084888" y="1844675"/>
            <a:ext cx="2879725" cy="2089150"/>
          </a:xfrm>
          <a:prstGeom prst="roundRect">
            <a:avLst>
              <a:gd name="adj" fmla="val 8287"/>
            </a:avLst>
          </a:prstGeom>
          <a:solidFill>
            <a:schemeClr val="bg1"/>
          </a:solidFill>
          <a:ln w="38100" cap="flat" cmpd="sng" algn="ctr">
            <a:solidFill>
              <a:schemeClr val="bg1">
                <a:lumMod val="95000"/>
              </a:schemeClr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>
              <a:spcAft>
                <a:spcPts val="0"/>
              </a:spcAft>
              <a:buClr>
                <a:schemeClr val="accent1"/>
              </a:buClr>
              <a:defRPr/>
            </a:pPr>
            <a:r>
              <a:rPr lang="ru-RU" sz="1600" dirty="0" smtClean="0">
                <a:effectLst/>
                <a:latin typeface="+mn-lt"/>
                <a:ea typeface="HG丸ｺﾞｼｯｸM-PRO" pitchFamily="49" charset="-128"/>
              </a:rPr>
              <a:t>Могут устанавливаться в шкафы с низким энергообеспечением</a:t>
            </a:r>
            <a:r>
              <a:rPr lang="en-US" sz="1600" dirty="0" smtClean="0">
                <a:effectLst/>
                <a:latin typeface="+mn-lt"/>
                <a:ea typeface="HG丸ｺﾞｼｯｸM-PRO" pitchFamily="49" charset="-128"/>
              </a:rPr>
              <a:t>.</a:t>
            </a:r>
            <a:endParaRPr lang="en-US" altLang="ja-JP" sz="1600" dirty="0">
              <a:effectLst/>
              <a:latin typeface="+mn-lt"/>
              <a:ea typeface="HG丸ｺﾞｼｯｸM-PRO" pitchFamily="49" charset="-128"/>
            </a:endParaRPr>
          </a:p>
        </p:txBody>
      </p:sp>
      <p:pic>
        <p:nvPicPr>
          <p:cNvPr id="7187" name="Picture 43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8083550" y="2708275"/>
            <a:ext cx="736600" cy="1201738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</p:pic>
      <p:pic>
        <p:nvPicPr>
          <p:cNvPr id="7188" name="Picture 32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539552" y="5157192"/>
            <a:ext cx="1793267" cy="1517922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</p:pic>
      <p:sp>
        <p:nvSpPr>
          <p:cNvPr id="41" name="ZoneTexte 40"/>
          <p:cNvSpPr txBox="1"/>
          <p:nvPr/>
        </p:nvSpPr>
        <p:spPr>
          <a:xfrm>
            <a:off x="8218488" y="3357563"/>
            <a:ext cx="457200" cy="2762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fr-FR" b="1" dirty="0">
                <a:solidFill>
                  <a:srgbClr val="00B050"/>
                </a:solidFill>
              </a:rPr>
              <a:t>12V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9"/>
          <p:cNvSpPr>
            <a:spLocks noChangeArrowheads="1"/>
          </p:cNvSpPr>
          <p:nvPr/>
        </p:nvSpPr>
        <p:spPr bwMode="gray">
          <a:xfrm>
            <a:off x="0" y="692150"/>
            <a:ext cx="9144000" cy="1460500"/>
          </a:xfrm>
          <a:prstGeom prst="rect">
            <a:avLst/>
          </a:prstGeom>
          <a:solidFill>
            <a:srgbClr val="00B050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r>
              <a:rPr lang="en-US" altLang="ja-JP" dirty="0">
                <a:solidFill>
                  <a:schemeClr val="bg1"/>
                </a:solidFill>
                <a:latin typeface="+mj-lt"/>
                <a:ea typeface="メイリオ" pitchFamily="50" charset="-128"/>
                <a:cs typeface="メイリオ" pitchFamily="50" charset="-128"/>
              </a:rPr>
              <a:t/>
            </a:r>
            <a:br>
              <a:rPr lang="en-US" altLang="ja-JP" dirty="0">
                <a:solidFill>
                  <a:schemeClr val="bg1"/>
                </a:solidFill>
                <a:latin typeface="+mj-lt"/>
                <a:ea typeface="メイリオ" pitchFamily="50" charset="-128"/>
                <a:cs typeface="メイリオ" pitchFamily="50" charset="-128"/>
              </a:rPr>
            </a:br>
            <a:endParaRPr lang="ja-JP" altLang="en-US" sz="5400" dirty="0">
              <a:solidFill>
                <a:schemeClr val="bg1"/>
              </a:solidFill>
              <a:latin typeface="+mj-lt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8195" name="Title 1"/>
          <p:cNvSpPr>
            <a:spLocks noGrp="1"/>
          </p:cNvSpPr>
          <p:nvPr>
            <p:ph type="title"/>
          </p:nvPr>
        </p:nvSpPr>
        <p:spPr>
          <a:xfrm>
            <a:off x="250825" y="0"/>
            <a:ext cx="8713788" cy="776288"/>
          </a:xfrm>
        </p:spPr>
        <p:txBody>
          <a:bodyPr/>
          <a:lstStyle/>
          <a:p>
            <a:pPr>
              <a:spcAft>
                <a:spcPts val="1200"/>
              </a:spcAft>
            </a:pPr>
            <a:r>
              <a:rPr lang="ru-RU" altLang="ja-JP" sz="2800" dirty="0" smtClean="0">
                <a:solidFill>
                  <a:srgbClr val="00B050"/>
                </a:solidFill>
                <a:ea typeface="ＭＳ Ｐゴシック" pitchFamily="34" charset="-128"/>
              </a:rPr>
              <a:t>Новая панель оператора</a:t>
            </a:r>
            <a:r>
              <a:rPr lang="en-US" altLang="ja-JP" sz="2800" dirty="0" smtClean="0">
                <a:solidFill>
                  <a:srgbClr val="00B050"/>
                </a:solidFill>
                <a:ea typeface="ＭＳ Ｐゴシック" pitchFamily="34" charset="-128"/>
              </a:rPr>
              <a:t> </a:t>
            </a:r>
            <a:r>
              <a:rPr lang="en-US" altLang="ja-JP" sz="2800" dirty="0" err="1" smtClean="0">
                <a:solidFill>
                  <a:srgbClr val="00B050"/>
                </a:solidFill>
                <a:ea typeface="ＭＳ Ｐゴシック" pitchFamily="34" charset="-128"/>
              </a:rPr>
              <a:t>Magelis</a:t>
            </a:r>
            <a:r>
              <a:rPr lang="en-US" altLang="ja-JP" sz="2800" dirty="0" smtClean="0">
                <a:solidFill>
                  <a:srgbClr val="00B050"/>
                </a:solidFill>
                <a:ea typeface="ＭＳ Ｐゴシック" pitchFamily="34" charset="-128"/>
              </a:rPr>
              <a:t> GTU</a:t>
            </a:r>
            <a:endParaRPr lang="en-US" sz="2400" dirty="0" smtClean="0">
              <a:solidFill>
                <a:srgbClr val="00B050"/>
              </a:solidFill>
              <a:effectLst/>
            </a:endParaRPr>
          </a:p>
        </p:txBody>
      </p:sp>
      <p:sp>
        <p:nvSpPr>
          <p:cNvPr id="8196" name="Rectangle 33"/>
          <p:cNvSpPr>
            <a:spLocks noChangeArrowheads="1"/>
          </p:cNvSpPr>
          <p:nvPr/>
        </p:nvSpPr>
        <p:spPr bwMode="auto">
          <a:xfrm>
            <a:off x="158750" y="704850"/>
            <a:ext cx="830432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altLang="fr-FR" sz="2400" b="1" dirty="0" smtClean="0">
                <a:solidFill>
                  <a:schemeClr val="bg1"/>
                </a:solidFill>
                <a:effectLst/>
              </a:rPr>
              <a:t>Лучшие в</a:t>
            </a:r>
            <a:r>
              <a:rPr lang="ru-RU" altLang="fr-FR" sz="2400" b="1" dirty="0" smtClean="0">
                <a:solidFill>
                  <a:schemeClr val="bg1"/>
                </a:solidFill>
              </a:rPr>
              <a:t>о</a:t>
            </a:r>
            <a:r>
              <a:rPr lang="ru-RU" altLang="fr-FR" sz="2400" b="1" dirty="0" smtClean="0">
                <a:solidFill>
                  <a:schemeClr val="bg1"/>
                </a:solidFill>
                <a:effectLst/>
              </a:rPr>
              <a:t>зможности визуализации для операторов</a:t>
            </a:r>
            <a:endParaRPr lang="en-US" altLang="fr-FR" sz="2400" b="1" dirty="0">
              <a:solidFill>
                <a:schemeClr val="bg1"/>
              </a:solidFill>
              <a:effectLst/>
            </a:endParaRPr>
          </a:p>
        </p:txBody>
      </p:sp>
      <p:sp>
        <p:nvSpPr>
          <p:cNvPr id="8" name="Rounded Rectangle 7"/>
          <p:cNvSpPr/>
          <p:nvPr/>
        </p:nvSpPr>
        <p:spPr bwMode="auto">
          <a:xfrm>
            <a:off x="34925" y="1238250"/>
            <a:ext cx="2798763" cy="5562600"/>
          </a:xfrm>
          <a:prstGeom prst="roundRect">
            <a:avLst>
              <a:gd name="adj" fmla="val 10117"/>
            </a:avLst>
          </a:prstGeom>
          <a:solidFill>
            <a:schemeClr val="bg2">
              <a:lumMod val="20000"/>
              <a:lumOff val="80000"/>
            </a:schemeClr>
          </a:solidFill>
          <a:ln w="38100" cap="flat" cmpd="sng" algn="ctr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>
              <a:lnSpc>
                <a:spcPct val="80000"/>
              </a:lnSpc>
              <a:spcAft>
                <a:spcPts val="1200"/>
              </a:spcAft>
              <a:buClr>
                <a:schemeClr val="accent1"/>
              </a:buClr>
              <a:defRPr/>
            </a:pPr>
            <a:r>
              <a:rPr lang="ru-RU" b="1" dirty="0" smtClean="0">
                <a:solidFill>
                  <a:srgbClr val="00B050"/>
                </a:solidFill>
                <a:effectLst/>
                <a:latin typeface="Arial" charset="0"/>
                <a:ea typeface="HG丸ｺﾞｼｯｸM-PRO" pitchFamily="49" charset="-128"/>
              </a:rPr>
              <a:t>Высокое качество изображения</a:t>
            </a:r>
            <a:endParaRPr lang="en-US" sz="1800" dirty="0">
              <a:solidFill>
                <a:srgbClr val="00B050"/>
              </a:solidFill>
              <a:effectLst/>
            </a:endParaRPr>
          </a:p>
        </p:txBody>
      </p:sp>
      <p:sp>
        <p:nvSpPr>
          <p:cNvPr id="11" name="Rounded Rectangle 10"/>
          <p:cNvSpPr/>
          <p:nvPr/>
        </p:nvSpPr>
        <p:spPr bwMode="auto">
          <a:xfrm>
            <a:off x="107950" y="1773238"/>
            <a:ext cx="2663825" cy="4824412"/>
          </a:xfrm>
          <a:prstGeom prst="roundRect">
            <a:avLst>
              <a:gd name="adj" fmla="val 6849"/>
            </a:avLst>
          </a:prstGeom>
          <a:solidFill>
            <a:schemeClr val="bg1"/>
          </a:solidFill>
          <a:ln w="38100" cap="flat" cmpd="sng" algn="ctr">
            <a:solidFill>
              <a:schemeClr val="bg1">
                <a:lumMod val="95000"/>
              </a:schemeClr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>
              <a:spcAft>
                <a:spcPts val="0"/>
              </a:spcAft>
              <a:buClr>
                <a:schemeClr val="accent1"/>
              </a:buClr>
              <a:buFont typeface="Arial" pitchFamily="34" charset="0"/>
              <a:buChar char="•"/>
              <a:defRPr/>
            </a:pPr>
            <a:r>
              <a:rPr lang="ru-RU" sz="1600" dirty="0" smtClean="0">
                <a:effectLst/>
                <a:latin typeface="Arial" charset="0"/>
                <a:ea typeface="HG丸ｺﾞｼｯｸM-PRO" pitchFamily="49" charset="-128"/>
              </a:rPr>
              <a:t>Высокое разрешение дисплеев</a:t>
            </a:r>
            <a:endParaRPr lang="en-US" sz="1600" dirty="0">
              <a:effectLst/>
              <a:latin typeface="Arial" charset="0"/>
              <a:ea typeface="HG丸ｺﾞｼｯｸM-PRO" pitchFamily="49" charset="-128"/>
            </a:endParaRPr>
          </a:p>
          <a:p>
            <a:pPr lvl="1">
              <a:spcAft>
                <a:spcPts val="0"/>
              </a:spcAft>
              <a:buClr>
                <a:schemeClr val="accent1"/>
              </a:buClr>
              <a:buFont typeface="Arial" pitchFamily="34" charset="0"/>
              <a:buChar char="•"/>
              <a:defRPr/>
            </a:pPr>
            <a:r>
              <a:rPr lang="en-US" sz="1600" dirty="0">
                <a:effectLst/>
                <a:latin typeface="Arial" charset="0"/>
                <a:ea typeface="HG丸ｺﾞｼｯｸM-PRO" pitchFamily="49" charset="-128"/>
              </a:rPr>
              <a:t>Advanced </a:t>
            </a:r>
            <a:r>
              <a:rPr lang="ru-RU" sz="1600" dirty="0" smtClean="0">
                <a:effectLst/>
                <a:latin typeface="Arial" charset="0"/>
                <a:ea typeface="HG丸ｺﾞｼｯｸM-PRO" pitchFamily="49" charset="-128"/>
              </a:rPr>
              <a:t>дисплей</a:t>
            </a:r>
            <a:r>
              <a:rPr lang="en-US" sz="1600" dirty="0" smtClean="0">
                <a:effectLst/>
                <a:latin typeface="Arial" charset="0"/>
                <a:ea typeface="HG丸ｺﾞｼｯｸM-PRO" pitchFamily="49" charset="-128"/>
              </a:rPr>
              <a:t> </a:t>
            </a:r>
            <a:r>
              <a:rPr lang="ru-RU" sz="1600" dirty="0" smtClean="0">
                <a:effectLst/>
                <a:latin typeface="Arial" charset="0"/>
                <a:ea typeface="HG丸ｺﾞｼｯｸM-PRO" pitchFamily="49" charset="-128"/>
              </a:rPr>
              <a:t>с</a:t>
            </a:r>
            <a:r>
              <a:rPr lang="en-US" sz="1600" dirty="0" smtClean="0">
                <a:effectLst/>
                <a:latin typeface="Arial" charset="0"/>
                <a:ea typeface="HG丸ｺﾞｼｯｸM-PRO" pitchFamily="49" charset="-128"/>
              </a:rPr>
              <a:t> </a:t>
            </a:r>
            <a:r>
              <a:rPr lang="en-US" sz="1600" dirty="0">
                <a:effectLst/>
                <a:latin typeface="Arial" charset="0"/>
                <a:ea typeface="HG丸ｺﾞｼｯｸM-PRO" pitchFamily="49" charset="-128"/>
              </a:rPr>
              <a:t>262K </a:t>
            </a:r>
            <a:r>
              <a:rPr lang="ru-RU" sz="1600" dirty="0" smtClean="0">
                <a:effectLst/>
                <a:latin typeface="Arial" charset="0"/>
                <a:ea typeface="HG丸ｺﾞｼｯｸM-PRO" pitchFamily="49" charset="-128"/>
              </a:rPr>
              <a:t>цветов</a:t>
            </a:r>
            <a:endParaRPr lang="en-US" sz="1600" dirty="0">
              <a:effectLst/>
              <a:latin typeface="Arial" charset="0"/>
              <a:ea typeface="HG丸ｺﾞｼｯｸM-PRO" pitchFamily="49" charset="-128"/>
            </a:endParaRPr>
          </a:p>
          <a:p>
            <a:pPr lvl="1">
              <a:spcAft>
                <a:spcPts val="0"/>
              </a:spcAft>
              <a:buClr>
                <a:schemeClr val="accent1"/>
              </a:buClr>
              <a:buFont typeface="Arial" pitchFamily="34" charset="0"/>
              <a:buChar char="•"/>
              <a:defRPr/>
            </a:pPr>
            <a:r>
              <a:rPr lang="en-US" sz="1600" dirty="0">
                <a:effectLst/>
                <a:latin typeface="Arial" charset="0"/>
                <a:ea typeface="HG丸ｺﾞｼｯｸM-PRO" pitchFamily="49" charset="-128"/>
              </a:rPr>
              <a:t>Smart </a:t>
            </a:r>
            <a:r>
              <a:rPr lang="ru-RU" sz="1600" dirty="0" smtClean="0">
                <a:effectLst/>
                <a:latin typeface="Arial" charset="0"/>
                <a:ea typeface="HG丸ｺﾞｼｯｸM-PRO" pitchFamily="49" charset="-128"/>
              </a:rPr>
              <a:t>дисплей с </a:t>
            </a:r>
            <a:r>
              <a:rPr lang="en-US" sz="1600" dirty="0" smtClean="0">
                <a:effectLst/>
                <a:latin typeface="Arial" charset="0"/>
                <a:ea typeface="HG丸ｺﾞｼｯｸM-PRO" pitchFamily="49" charset="-128"/>
              </a:rPr>
              <a:t>16M </a:t>
            </a:r>
            <a:r>
              <a:rPr lang="ru-RU" sz="1600" dirty="0" smtClean="0">
                <a:effectLst/>
                <a:latin typeface="Arial" charset="0"/>
                <a:ea typeface="HG丸ｺﾞｼｯｸM-PRO" pitchFamily="49" charset="-128"/>
              </a:rPr>
              <a:t>цветов</a:t>
            </a:r>
            <a:endParaRPr lang="en-US" altLang="ja-JP" sz="1600" dirty="0">
              <a:effectLst/>
              <a:latin typeface="Arial" charset="0"/>
              <a:ea typeface="HG丸ｺﾞｼｯｸM-PRO" pitchFamily="49" charset="-128"/>
            </a:endParaRPr>
          </a:p>
        </p:txBody>
      </p:sp>
      <p:sp>
        <p:nvSpPr>
          <p:cNvPr id="14" name="Rounded Rectangle 13"/>
          <p:cNvSpPr/>
          <p:nvPr/>
        </p:nvSpPr>
        <p:spPr bwMode="auto">
          <a:xfrm>
            <a:off x="2905125" y="1238250"/>
            <a:ext cx="3024188" cy="5562600"/>
          </a:xfrm>
          <a:prstGeom prst="roundRect">
            <a:avLst>
              <a:gd name="adj" fmla="val 10117"/>
            </a:avLst>
          </a:prstGeom>
          <a:solidFill>
            <a:schemeClr val="bg2">
              <a:lumMod val="20000"/>
              <a:lumOff val="80000"/>
            </a:schemeClr>
          </a:solidFill>
          <a:ln w="38100" cap="flat" cmpd="sng" algn="ctr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>
              <a:lnSpc>
                <a:spcPct val="80000"/>
              </a:lnSpc>
              <a:spcAft>
                <a:spcPts val="1200"/>
              </a:spcAft>
              <a:buClr>
                <a:schemeClr val="accent1"/>
              </a:buClr>
              <a:defRPr/>
            </a:pPr>
            <a:r>
              <a:rPr lang="ru-RU" b="1" dirty="0" smtClean="0">
                <a:solidFill>
                  <a:srgbClr val="00B050"/>
                </a:solidFill>
                <a:effectLst/>
                <a:latin typeface="Arial" charset="0"/>
                <a:ea typeface="HG丸ｺﾞｼｯｸM-PRO" pitchFamily="49" charset="-128"/>
              </a:rPr>
              <a:t>Удобные дисплеи</a:t>
            </a:r>
            <a:endParaRPr lang="en-US" sz="1800" dirty="0">
              <a:solidFill>
                <a:srgbClr val="00B050"/>
              </a:solidFill>
              <a:effectLst/>
            </a:endParaRPr>
          </a:p>
        </p:txBody>
      </p:sp>
      <p:sp>
        <p:nvSpPr>
          <p:cNvPr id="15" name="Rounded Rectangle 14"/>
          <p:cNvSpPr/>
          <p:nvPr/>
        </p:nvSpPr>
        <p:spPr bwMode="auto">
          <a:xfrm>
            <a:off x="2976563" y="1844675"/>
            <a:ext cx="2881312" cy="4824413"/>
          </a:xfrm>
          <a:prstGeom prst="roundRect">
            <a:avLst>
              <a:gd name="adj" fmla="val 6849"/>
            </a:avLst>
          </a:prstGeom>
          <a:solidFill>
            <a:schemeClr val="bg1"/>
          </a:solidFill>
          <a:ln w="38100" cap="flat" cmpd="sng" algn="ctr">
            <a:solidFill>
              <a:schemeClr val="bg1">
                <a:lumMod val="95000"/>
              </a:schemeClr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>
              <a:spcAft>
                <a:spcPts val="1200"/>
              </a:spcAft>
              <a:buClr>
                <a:schemeClr val="accent1"/>
              </a:buClr>
              <a:defRPr/>
            </a:pPr>
            <a:r>
              <a:rPr lang="ru-RU" sz="1600" dirty="0" smtClean="0">
                <a:effectLst/>
                <a:latin typeface="Arial" charset="0"/>
                <a:ea typeface="HG丸ｺﾞｼｯｸM-PRO" pitchFamily="49" charset="-128"/>
              </a:rPr>
              <a:t>Отличная яркость со светодиодной подсветкой</a:t>
            </a:r>
            <a:endParaRPr lang="en-US" sz="1600" dirty="0">
              <a:effectLst/>
              <a:latin typeface="Arial" charset="0"/>
            </a:endParaRPr>
          </a:p>
          <a:p>
            <a:pPr>
              <a:spcAft>
                <a:spcPts val="1200"/>
              </a:spcAft>
              <a:buClr>
                <a:schemeClr val="accent1"/>
              </a:buClr>
              <a:defRPr/>
            </a:pPr>
            <a:r>
              <a:rPr lang="ru-RU" sz="1600" dirty="0" smtClean="0">
                <a:effectLst/>
                <a:latin typeface="Arial" charset="0"/>
              </a:rPr>
              <a:t>Автоматическая регулировка яркости</a:t>
            </a:r>
            <a:r>
              <a:rPr lang="en-US" sz="1600" dirty="0" smtClean="0">
                <a:effectLst/>
                <a:latin typeface="Arial" charset="0"/>
              </a:rPr>
              <a:t>…</a:t>
            </a:r>
            <a:endParaRPr lang="en-US" altLang="ja-JP" sz="1400" dirty="0">
              <a:effectLst/>
              <a:latin typeface="Arial" charset="0"/>
              <a:ea typeface="HG丸ｺﾞｼｯｸM-PRO" pitchFamily="49" charset="-128"/>
            </a:endParaRPr>
          </a:p>
        </p:txBody>
      </p:sp>
      <p:sp>
        <p:nvSpPr>
          <p:cNvPr id="16" name="Rounded Rectangle 15"/>
          <p:cNvSpPr/>
          <p:nvPr/>
        </p:nvSpPr>
        <p:spPr bwMode="auto">
          <a:xfrm>
            <a:off x="6000750" y="1238250"/>
            <a:ext cx="3024188" cy="5562600"/>
          </a:xfrm>
          <a:prstGeom prst="roundRect">
            <a:avLst>
              <a:gd name="adj" fmla="val 10117"/>
            </a:avLst>
          </a:prstGeom>
          <a:solidFill>
            <a:schemeClr val="bg2">
              <a:lumMod val="20000"/>
              <a:lumOff val="80000"/>
            </a:schemeClr>
          </a:solidFill>
          <a:ln w="38100" cap="flat" cmpd="sng" algn="ctr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>
              <a:lnSpc>
                <a:spcPct val="80000"/>
              </a:lnSpc>
              <a:spcAft>
                <a:spcPts val="1200"/>
              </a:spcAft>
              <a:buClr>
                <a:schemeClr val="accent1"/>
              </a:buClr>
              <a:defRPr/>
            </a:pPr>
            <a:r>
              <a:rPr lang="ru-RU" b="1" dirty="0" smtClean="0">
                <a:solidFill>
                  <a:srgbClr val="00B050"/>
                </a:solidFill>
                <a:effectLst/>
                <a:latin typeface="Arial" charset="0"/>
                <a:ea typeface="HG丸ｺﾞｼｯｸM-PRO" pitchFamily="49" charset="-128"/>
              </a:rPr>
              <a:t>Промышленный</a:t>
            </a:r>
            <a:r>
              <a:rPr lang="en-US" b="1" dirty="0" smtClean="0">
                <a:solidFill>
                  <a:srgbClr val="00B050"/>
                </a:solidFill>
                <a:effectLst/>
                <a:latin typeface="Arial" charset="0"/>
                <a:ea typeface="HG丸ｺﾞｼｯｸM-PRO" pitchFamily="49" charset="-128"/>
              </a:rPr>
              <a:t> </a:t>
            </a:r>
            <a:r>
              <a:rPr lang="en-US" b="1" dirty="0">
                <a:solidFill>
                  <a:srgbClr val="00B050"/>
                </a:solidFill>
                <a:effectLst/>
                <a:latin typeface="Arial" charset="0"/>
                <a:ea typeface="HG丸ｺﾞｼｯｸM-PRO" pitchFamily="49" charset="-128"/>
              </a:rPr>
              <a:t>multi-touch </a:t>
            </a:r>
            <a:r>
              <a:rPr lang="ru-RU" b="1" dirty="0" smtClean="0">
                <a:solidFill>
                  <a:srgbClr val="00B050"/>
                </a:solidFill>
                <a:effectLst/>
                <a:latin typeface="Arial" charset="0"/>
                <a:ea typeface="HG丸ｺﾞｼｯｸM-PRO" pitchFamily="49" charset="-128"/>
              </a:rPr>
              <a:t>экран</a:t>
            </a:r>
            <a:r>
              <a:rPr lang="en-US" b="1" dirty="0" smtClean="0">
                <a:solidFill>
                  <a:srgbClr val="00B050"/>
                </a:solidFill>
                <a:effectLst/>
                <a:latin typeface="Arial" charset="0"/>
                <a:ea typeface="HG丸ｺﾞｼｯｸM-PRO" pitchFamily="49" charset="-128"/>
              </a:rPr>
              <a:t> </a:t>
            </a:r>
            <a:endParaRPr lang="en-US" sz="1800" dirty="0">
              <a:solidFill>
                <a:srgbClr val="00B050"/>
              </a:solidFill>
              <a:effectLst/>
            </a:endParaRPr>
          </a:p>
        </p:txBody>
      </p:sp>
      <p:sp>
        <p:nvSpPr>
          <p:cNvPr id="17" name="Rounded Rectangle 16"/>
          <p:cNvSpPr/>
          <p:nvPr/>
        </p:nvSpPr>
        <p:spPr bwMode="auto">
          <a:xfrm>
            <a:off x="6084888" y="5229200"/>
            <a:ext cx="2879725" cy="1443063"/>
          </a:xfrm>
          <a:prstGeom prst="roundRect">
            <a:avLst>
              <a:gd name="adj" fmla="val 6849"/>
            </a:avLst>
          </a:prstGeom>
          <a:solidFill>
            <a:schemeClr val="bg1"/>
          </a:solidFill>
          <a:ln w="38100" cap="flat" cmpd="sng" algn="ctr">
            <a:solidFill>
              <a:schemeClr val="bg1">
                <a:lumMod val="95000"/>
              </a:schemeClr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>
              <a:spcAft>
                <a:spcPts val="1200"/>
              </a:spcAft>
              <a:buClr>
                <a:schemeClr val="accent1"/>
              </a:buClr>
              <a:defRPr/>
            </a:pPr>
            <a:r>
              <a:rPr lang="ru-RU" altLang="ja-JP" sz="1600" dirty="0" smtClean="0">
                <a:effectLst/>
                <a:latin typeface="Arial" charset="0"/>
                <a:ea typeface="HG丸ｺﾞｼｯｸM-PRO" pitchFamily="49" charset="-128"/>
              </a:rPr>
              <a:t>На </a:t>
            </a:r>
            <a:r>
              <a:rPr lang="en-US" altLang="ja-JP" sz="1600" dirty="0" smtClean="0">
                <a:effectLst/>
                <a:latin typeface="Arial" charset="0"/>
                <a:ea typeface="HG丸ｺﾞｼｯｸM-PRO" pitchFamily="49" charset="-128"/>
              </a:rPr>
              <a:t>7</a:t>
            </a:r>
            <a:r>
              <a:rPr lang="en-US" altLang="ja-JP" sz="1600" dirty="0">
                <a:effectLst/>
                <a:latin typeface="Arial" charset="0"/>
                <a:ea typeface="HG丸ｺﾞｼｯｸM-PRO" pitchFamily="49" charset="-128"/>
              </a:rPr>
              <a:t>”, 10’’ </a:t>
            </a:r>
            <a:r>
              <a:rPr lang="ru-RU" altLang="ja-JP" sz="1600" dirty="0" smtClean="0">
                <a:ea typeface="HG丸ｺﾞｼｯｸM-PRO" pitchFamily="49" charset="-128"/>
              </a:rPr>
              <a:t>и</a:t>
            </a:r>
            <a:r>
              <a:rPr lang="en-US" altLang="ja-JP" sz="1600" dirty="0" smtClean="0">
                <a:effectLst/>
                <a:latin typeface="Arial" charset="0"/>
                <a:ea typeface="HG丸ｺﾞｼｯｸM-PRO" pitchFamily="49" charset="-128"/>
              </a:rPr>
              <a:t> </a:t>
            </a:r>
            <a:r>
              <a:rPr lang="en-US" altLang="ja-JP" sz="1600" dirty="0">
                <a:effectLst/>
                <a:latin typeface="Arial" charset="0"/>
                <a:ea typeface="HG丸ｺﾞｼｯｸM-PRO" pitchFamily="49" charset="-128"/>
              </a:rPr>
              <a:t>12” Advanced </a:t>
            </a:r>
            <a:r>
              <a:rPr lang="ru-RU" altLang="ja-JP" sz="1600" dirty="0" smtClean="0">
                <a:effectLst/>
                <a:latin typeface="Arial" charset="0"/>
                <a:ea typeface="HG丸ｺﾞｼｯｸM-PRO" pitchFamily="49" charset="-128"/>
              </a:rPr>
              <a:t>дисплеях</a:t>
            </a:r>
            <a:endParaRPr lang="en-US" altLang="ja-JP" sz="1600" dirty="0">
              <a:effectLst/>
              <a:latin typeface="Arial" charset="0"/>
              <a:ea typeface="HG丸ｺﾞｼｯｸM-PRO" pitchFamily="49" charset="-128"/>
            </a:endParaRPr>
          </a:p>
        </p:txBody>
      </p:sp>
      <p:sp>
        <p:nvSpPr>
          <p:cNvPr id="8203" name="Rectangle 44"/>
          <p:cNvSpPr>
            <a:spLocks noChangeArrowheads="1"/>
          </p:cNvSpPr>
          <p:nvPr/>
        </p:nvSpPr>
        <p:spPr bwMode="auto">
          <a:xfrm>
            <a:off x="6084888" y="4724400"/>
            <a:ext cx="2879725" cy="535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80000"/>
              </a:lnSpc>
              <a:spcAft>
                <a:spcPts val="1200"/>
              </a:spcAft>
              <a:buClr>
                <a:schemeClr val="accent1"/>
              </a:buClr>
            </a:pPr>
            <a:r>
              <a:rPr lang="ru-RU" b="1" dirty="0" smtClean="0">
                <a:solidFill>
                  <a:srgbClr val="00B050"/>
                </a:solidFill>
                <a:effectLst/>
                <a:ea typeface="HG丸ｺﾞｼｯｸM-PRO" pitchFamily="49" charset="-128"/>
              </a:rPr>
              <a:t>Широкоформатные дисплеи </a:t>
            </a:r>
            <a:r>
              <a:rPr lang="en-US" b="1" dirty="0" smtClean="0">
                <a:solidFill>
                  <a:srgbClr val="00B050"/>
                </a:solidFill>
                <a:effectLst/>
                <a:ea typeface="HG丸ｺﾞｼｯｸM-PRO" pitchFamily="49" charset="-128"/>
              </a:rPr>
              <a:t>(16/9</a:t>
            </a:r>
            <a:r>
              <a:rPr lang="en-US" b="1" dirty="0">
                <a:solidFill>
                  <a:srgbClr val="00B050"/>
                </a:solidFill>
                <a:effectLst/>
                <a:ea typeface="HG丸ｺﾞｼｯｸM-PRO" pitchFamily="49" charset="-128"/>
              </a:rPr>
              <a:t>)</a:t>
            </a:r>
          </a:p>
        </p:txBody>
      </p:sp>
      <p:sp>
        <p:nvSpPr>
          <p:cNvPr id="46" name="Rounded Rectangle 45"/>
          <p:cNvSpPr/>
          <p:nvPr/>
        </p:nvSpPr>
        <p:spPr bwMode="auto">
          <a:xfrm>
            <a:off x="6084888" y="1844675"/>
            <a:ext cx="2879725" cy="2782888"/>
          </a:xfrm>
          <a:prstGeom prst="roundRect">
            <a:avLst>
              <a:gd name="adj" fmla="val 8287"/>
            </a:avLst>
          </a:prstGeom>
          <a:solidFill>
            <a:schemeClr val="bg1"/>
          </a:solidFill>
          <a:ln w="38100" cap="flat" cmpd="sng" algn="ctr">
            <a:solidFill>
              <a:schemeClr val="bg1">
                <a:lumMod val="95000"/>
              </a:schemeClr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>
              <a:spcAft>
                <a:spcPts val="0"/>
              </a:spcAft>
              <a:buClr>
                <a:schemeClr val="accent1"/>
              </a:buClr>
              <a:defRPr/>
            </a:pPr>
            <a:r>
              <a:rPr lang="ru-RU" sz="1600" dirty="0" smtClean="0">
                <a:effectLst/>
                <a:latin typeface="Arial" charset="0"/>
                <a:ea typeface="HG丸ｺﾞｼｯｸM-PRO" pitchFamily="49" charset="-128"/>
              </a:rPr>
              <a:t>Сочетая</a:t>
            </a:r>
            <a:r>
              <a:rPr lang="en-US" sz="1600" dirty="0" smtClean="0">
                <a:effectLst/>
                <a:latin typeface="Arial" charset="0"/>
                <a:ea typeface="HG丸ｺﾞｼｯｸM-PRO" pitchFamily="49" charset="-128"/>
              </a:rPr>
              <a:t> </a:t>
            </a:r>
            <a:r>
              <a:rPr lang="en-US" sz="1600" dirty="0">
                <a:effectLst/>
                <a:latin typeface="Arial" charset="0"/>
                <a:ea typeface="HG丸ｺﾞｼｯｸM-PRO" pitchFamily="49" charset="-128"/>
              </a:rPr>
              <a:t>Smart </a:t>
            </a:r>
            <a:r>
              <a:rPr lang="ru-RU" sz="1600" dirty="0" smtClean="0">
                <a:effectLst/>
                <a:latin typeface="Arial" charset="0"/>
                <a:ea typeface="HG丸ｺﾞｼｯｸM-PRO" pitchFamily="49" charset="-128"/>
              </a:rPr>
              <a:t>дисплей и </a:t>
            </a:r>
            <a:r>
              <a:rPr lang="en-US" sz="1600" dirty="0" err="1" smtClean="0">
                <a:effectLst/>
                <a:latin typeface="Arial" charset="0"/>
                <a:ea typeface="HG丸ｺﾞｼｯｸM-PRO" pitchFamily="49" charset="-128"/>
              </a:rPr>
              <a:t>Vijeo</a:t>
            </a:r>
            <a:r>
              <a:rPr lang="en-US" sz="1600" dirty="0" smtClean="0">
                <a:effectLst/>
                <a:latin typeface="Arial" charset="0"/>
                <a:ea typeface="HG丸ｺﾞｼｯｸM-PRO" pitchFamily="49" charset="-128"/>
              </a:rPr>
              <a:t> </a:t>
            </a:r>
            <a:r>
              <a:rPr lang="en-US" sz="1600" dirty="0">
                <a:effectLst/>
                <a:latin typeface="Arial" charset="0"/>
                <a:ea typeface="HG丸ｺﾞｼｯｸM-PRO" pitchFamily="49" charset="-128"/>
              </a:rPr>
              <a:t>XD, </a:t>
            </a:r>
            <a:r>
              <a:rPr lang="ru-RU" sz="1600" dirty="0" smtClean="0">
                <a:effectLst/>
                <a:latin typeface="Arial" charset="0"/>
                <a:ea typeface="HG丸ｺﾞｼｯｸM-PRO" pitchFamily="49" charset="-128"/>
              </a:rPr>
              <a:t>можно управлять объектами, как на смартфоне, даже в перчатках и с защитной пленкой.</a:t>
            </a:r>
            <a:endParaRPr lang="en-US" sz="1600" dirty="0">
              <a:effectLst/>
              <a:latin typeface="Arial" charset="0"/>
              <a:ea typeface="HG丸ｺﾞｼｯｸM-PRO" pitchFamily="49" charset="-128"/>
            </a:endParaRPr>
          </a:p>
          <a:p>
            <a:pPr>
              <a:spcAft>
                <a:spcPts val="0"/>
              </a:spcAft>
              <a:buClr>
                <a:schemeClr val="accent1"/>
              </a:buClr>
              <a:defRPr/>
            </a:pPr>
            <a:r>
              <a:rPr lang="ru-RU" sz="1600" dirty="0" smtClean="0">
                <a:effectLst/>
                <a:latin typeface="Arial" charset="0"/>
                <a:ea typeface="HG丸ｺﾞｼｯｸM-PRO" pitchFamily="49" charset="-128"/>
              </a:rPr>
              <a:t>Оператор может управлять жестами</a:t>
            </a:r>
            <a:endParaRPr lang="en-US" altLang="ja-JP" sz="1600" dirty="0">
              <a:effectLst/>
              <a:latin typeface="Arial" charset="0"/>
              <a:ea typeface="HG丸ｺﾞｼｯｸM-PRO" pitchFamily="49" charset="-128"/>
            </a:endParaRPr>
          </a:p>
        </p:txBody>
      </p:sp>
      <p:pic>
        <p:nvPicPr>
          <p:cNvPr id="8205" name="Picture 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740650" y="3294063"/>
            <a:ext cx="1147763" cy="133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6" name="Picture 2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59832" y="3284984"/>
            <a:ext cx="2808287" cy="209867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</p:pic>
      <p:pic>
        <p:nvPicPr>
          <p:cNvPr id="8207" name="Picture 2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3850" y="3357563"/>
            <a:ext cx="2317750" cy="1833562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</p:pic>
      <p:pic>
        <p:nvPicPr>
          <p:cNvPr id="8208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11188" y="3573463"/>
            <a:ext cx="1754187" cy="136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Text Box 44"/>
          <p:cNvSpPr txBox="1">
            <a:spLocks noChangeArrowheads="1"/>
          </p:cNvSpPr>
          <p:nvPr/>
        </p:nvSpPr>
        <p:spPr bwMode="auto">
          <a:xfrm>
            <a:off x="684213" y="3716338"/>
            <a:ext cx="1643062" cy="10795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lIns="36000" tIns="46800" rIns="36000" bIns="46800">
            <a:spAutoFit/>
          </a:bodyPr>
          <a:lstStyle/>
          <a:p>
            <a:pPr algn="ctr" defTabSz="762000">
              <a:defRPr/>
            </a:pPr>
            <a:r>
              <a:rPr lang="en-US" altLang="ja-JP" sz="3200" b="1" dirty="0">
                <a:solidFill>
                  <a:srgbClr val="FFFFFF"/>
                </a:solidFill>
                <a:effectLst>
                  <a:glow rad="101600">
                    <a:srgbClr val="000000">
                      <a:satMod val="175000"/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GS創英角ｺﾞｼｯｸUB" pitchFamily="50" charset="-128"/>
                <a:ea typeface="HGS創英角ｺﾞｼｯｸUB" pitchFamily="50" charset="-128"/>
              </a:rPr>
              <a:t>16M colors</a:t>
            </a:r>
          </a:p>
        </p:txBody>
      </p:sp>
      <p:pic>
        <p:nvPicPr>
          <p:cNvPr id="8210" name="Picture 19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372225" y="3933056"/>
            <a:ext cx="671513" cy="671512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pt_model_V2">
  <a:themeElements>
    <a:clrScheme name="ppt_model_V2 2">
      <a:dk1>
        <a:srgbClr val="000000"/>
      </a:dk1>
      <a:lt1>
        <a:srgbClr val="FFFFFF"/>
      </a:lt1>
      <a:dk2>
        <a:srgbClr val="000000"/>
      </a:dk2>
      <a:lt2>
        <a:srgbClr val="626469"/>
      </a:lt2>
      <a:accent1>
        <a:srgbClr val="009530"/>
      </a:accent1>
      <a:accent2>
        <a:srgbClr val="B10043"/>
      </a:accent2>
      <a:accent3>
        <a:srgbClr val="FFFFFF"/>
      </a:accent3>
      <a:accent4>
        <a:srgbClr val="000000"/>
      </a:accent4>
      <a:accent5>
        <a:srgbClr val="AAC8AD"/>
      </a:accent5>
      <a:accent6>
        <a:srgbClr val="A0003C"/>
      </a:accent6>
      <a:hlink>
        <a:srgbClr val="42B4E6"/>
      </a:hlink>
      <a:folHlink>
        <a:srgbClr val="4FA600"/>
      </a:folHlink>
    </a:clrScheme>
    <a:fontScheme name="ppt_model_V2">
      <a:majorFont>
        <a:latin typeface="SEOptimist"/>
        <a:ea typeface=""/>
        <a:cs typeface=""/>
      </a:majorFont>
      <a:minorFont>
        <a:latin typeface="SEOptimist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2"/>
            </a:solidFill>
            <a:effectLst/>
            <a:latin typeface="SEOptimist" pitchFamily="50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2"/>
            </a:solidFill>
            <a:effectLst/>
            <a:latin typeface="SEOptimist" pitchFamily="50" charset="0"/>
          </a:defRPr>
        </a:defPPr>
      </a:lstStyle>
    </a:lnDef>
  </a:objectDefaults>
  <a:extraClrSchemeLst>
    <a:extraClrScheme>
      <a:clrScheme name="ppt_model_V2 1">
        <a:dk1>
          <a:srgbClr val="FFFFFF"/>
        </a:dk1>
        <a:lt1>
          <a:srgbClr val="FFFFFF"/>
        </a:lt1>
        <a:dk2>
          <a:srgbClr val="B10043"/>
        </a:dk2>
        <a:lt2>
          <a:srgbClr val="FFFFFF"/>
        </a:lt2>
        <a:accent1>
          <a:srgbClr val="FFFFFF"/>
        </a:accent1>
        <a:accent2>
          <a:srgbClr val="B10043"/>
        </a:accent2>
        <a:accent3>
          <a:srgbClr val="D5AAB0"/>
        </a:accent3>
        <a:accent4>
          <a:srgbClr val="DADADA"/>
        </a:accent4>
        <a:accent5>
          <a:srgbClr val="FFFFFF"/>
        </a:accent5>
        <a:accent6>
          <a:srgbClr val="A0003C"/>
        </a:accent6>
        <a:hlink>
          <a:srgbClr val="42B4E6"/>
        </a:hlink>
        <a:folHlink>
          <a:srgbClr val="9FA0A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_model_V2 2">
        <a:dk1>
          <a:srgbClr val="000000"/>
        </a:dk1>
        <a:lt1>
          <a:srgbClr val="FFFFFF"/>
        </a:lt1>
        <a:dk2>
          <a:srgbClr val="000000"/>
        </a:dk2>
        <a:lt2>
          <a:srgbClr val="626469"/>
        </a:lt2>
        <a:accent1>
          <a:srgbClr val="009530"/>
        </a:accent1>
        <a:accent2>
          <a:srgbClr val="B10043"/>
        </a:accent2>
        <a:accent3>
          <a:srgbClr val="FFFFFF"/>
        </a:accent3>
        <a:accent4>
          <a:srgbClr val="000000"/>
        </a:accent4>
        <a:accent5>
          <a:srgbClr val="AAC8AD"/>
        </a:accent5>
        <a:accent6>
          <a:srgbClr val="A0003C"/>
        </a:accent6>
        <a:hlink>
          <a:srgbClr val="42B4E6"/>
        </a:hlink>
        <a:folHlink>
          <a:srgbClr val="4FA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_model_V2 3">
        <a:dk1>
          <a:srgbClr val="FFFFFF"/>
        </a:dk1>
        <a:lt1>
          <a:srgbClr val="FFFFFF"/>
        </a:lt1>
        <a:dk2>
          <a:srgbClr val="42B4E6"/>
        </a:dk2>
        <a:lt2>
          <a:srgbClr val="FFFFFF"/>
        </a:lt2>
        <a:accent1>
          <a:srgbClr val="FFFFFF"/>
        </a:accent1>
        <a:accent2>
          <a:srgbClr val="B10043"/>
        </a:accent2>
        <a:accent3>
          <a:srgbClr val="B0D6F0"/>
        </a:accent3>
        <a:accent4>
          <a:srgbClr val="DADADA"/>
        </a:accent4>
        <a:accent5>
          <a:srgbClr val="FFFFFF"/>
        </a:accent5>
        <a:accent6>
          <a:srgbClr val="A0003C"/>
        </a:accent6>
        <a:hlink>
          <a:srgbClr val="42B4E6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_model_V2 4">
        <a:dk1>
          <a:srgbClr val="FFFFFF"/>
        </a:dk1>
        <a:lt1>
          <a:srgbClr val="FFFFFF"/>
        </a:lt1>
        <a:dk2>
          <a:srgbClr val="4FA600"/>
        </a:dk2>
        <a:lt2>
          <a:srgbClr val="FFFFFF"/>
        </a:lt2>
        <a:accent1>
          <a:srgbClr val="FFFFFF"/>
        </a:accent1>
        <a:accent2>
          <a:srgbClr val="FFFFFF"/>
        </a:accent2>
        <a:accent3>
          <a:srgbClr val="B2D0AA"/>
        </a:accent3>
        <a:accent4>
          <a:srgbClr val="DADADA"/>
        </a:accent4>
        <a:accent5>
          <a:srgbClr val="FFFFFF"/>
        </a:accent5>
        <a:accent6>
          <a:srgbClr val="E7E7E7"/>
        </a:accent6>
        <a:hlink>
          <a:srgbClr val="FFFFFF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_model_V2 5">
        <a:dk1>
          <a:srgbClr val="FFFFFF"/>
        </a:dk1>
        <a:lt1>
          <a:srgbClr val="FFFFFF"/>
        </a:lt1>
        <a:dk2>
          <a:srgbClr val="009530"/>
        </a:dk2>
        <a:lt2>
          <a:srgbClr val="FFFFFF"/>
        </a:lt2>
        <a:accent1>
          <a:srgbClr val="FFFFFF"/>
        </a:accent1>
        <a:accent2>
          <a:srgbClr val="FFFFFF"/>
        </a:accent2>
        <a:accent3>
          <a:srgbClr val="AAC8AD"/>
        </a:accent3>
        <a:accent4>
          <a:srgbClr val="DADADA"/>
        </a:accent4>
        <a:accent5>
          <a:srgbClr val="FFFFFF"/>
        </a:accent5>
        <a:accent6>
          <a:srgbClr val="E7E7E7"/>
        </a:accent6>
        <a:hlink>
          <a:srgbClr val="FFFFFF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ppt_model_V2 4">
    <a:dk1>
      <a:srgbClr val="FFFFFF"/>
    </a:dk1>
    <a:lt1>
      <a:srgbClr val="FFFFFF"/>
    </a:lt1>
    <a:dk2>
      <a:srgbClr val="4FA600"/>
    </a:dk2>
    <a:lt2>
      <a:srgbClr val="FFFFFF"/>
    </a:lt2>
    <a:accent1>
      <a:srgbClr val="FFFFFF"/>
    </a:accent1>
    <a:accent2>
      <a:srgbClr val="FFFFFF"/>
    </a:accent2>
    <a:accent3>
      <a:srgbClr val="B2D0AA"/>
    </a:accent3>
    <a:accent4>
      <a:srgbClr val="DADADA"/>
    </a:accent4>
    <a:accent5>
      <a:srgbClr val="FFFFFF"/>
    </a:accent5>
    <a:accent6>
      <a:srgbClr val="E7E7E7"/>
    </a:accent6>
    <a:hlink>
      <a:srgbClr val="FFFFFF"/>
    </a:hlink>
    <a:folHlink>
      <a:srgbClr val="FFFFF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ppt_model_V2</Template>
  <TotalTime>11147</TotalTime>
  <Words>2838</Words>
  <Application>Microsoft Office PowerPoint</Application>
  <PresentationFormat>On-screen Show (4:3)</PresentationFormat>
  <Paragraphs>747</Paragraphs>
  <Slides>36</Slides>
  <Notes>24</Notes>
  <HiddenSlides>3</HiddenSlides>
  <MMClips>0</MMClips>
  <ScaleCrop>false</ScaleCrop>
  <HeadingPairs>
    <vt:vector size="6" baseType="variant">
      <vt:variant>
        <vt:lpstr>Theme</vt:lpstr>
      </vt:variant>
      <vt:variant>
        <vt:i4>2</vt:i4>
      </vt:variant>
      <vt:variant>
        <vt:lpstr>Embedded OLE Servers</vt:lpstr>
      </vt:variant>
      <vt:variant>
        <vt:i4>3</vt:i4>
      </vt:variant>
      <vt:variant>
        <vt:lpstr>Slide Titles</vt:lpstr>
      </vt:variant>
      <vt:variant>
        <vt:i4>36</vt:i4>
      </vt:variant>
    </vt:vector>
  </HeadingPairs>
  <TitlesOfParts>
    <vt:vector size="41" baseType="lpstr">
      <vt:lpstr>ppt_model_V2</vt:lpstr>
      <vt:lpstr>Custom Design</vt:lpstr>
      <vt:lpstr>Image</vt:lpstr>
      <vt:lpstr>Photo Editor Photo</vt:lpstr>
      <vt:lpstr>Bitmap Image</vt:lpstr>
      <vt:lpstr> HMI и iPC Magelis </vt:lpstr>
      <vt:lpstr>Роль HMI в промышленной архитектуре</vt:lpstr>
      <vt:lpstr>Slide 3</vt:lpstr>
      <vt:lpstr>Оптимальная панель оператора HMI GTO  </vt:lpstr>
      <vt:lpstr>Slide 5</vt:lpstr>
      <vt:lpstr>HMI для оптимизированных машин</vt:lpstr>
      <vt:lpstr>Первая модульная HMI панель Magelis GTU  </vt:lpstr>
      <vt:lpstr>Новая панель оператора Magelis GTU</vt:lpstr>
      <vt:lpstr>Новая панель оператора Magelis GTU</vt:lpstr>
      <vt:lpstr>Slide 10</vt:lpstr>
      <vt:lpstr>Slide 11</vt:lpstr>
      <vt:lpstr>Новая панель оператора Magelis GTU</vt:lpstr>
      <vt:lpstr>Новая панель оператора Magelis GTU</vt:lpstr>
      <vt:lpstr>Slide 14</vt:lpstr>
      <vt:lpstr>Быстрая и легкая интеграция в существующую архитектуру</vt:lpstr>
      <vt:lpstr>Новая панель оператора Magelis GTU Независимо от ваших требований, вы найдете решение!</vt:lpstr>
      <vt:lpstr>Magelis GTU  Линейка дисплеев и процессорных модулей   </vt:lpstr>
      <vt:lpstr>Slide 18</vt:lpstr>
      <vt:lpstr>Slide 19</vt:lpstr>
      <vt:lpstr>  Промышленные компьютеры Magelis iPC     </vt:lpstr>
      <vt:lpstr>Slide 21</vt:lpstr>
      <vt:lpstr>Magelis Rack PC HMIRS – новое предложение</vt:lpstr>
      <vt:lpstr>Rack 2U HMIR.O/U - 5 референсов </vt:lpstr>
      <vt:lpstr>Rack PC 4U HMIRSP - 5 референсов </vt:lpstr>
      <vt:lpstr>S-Box: 5 референсов по каталогу </vt:lpstr>
      <vt:lpstr>HMIPSP - Simple Panel PC Performance</vt:lpstr>
      <vt:lpstr>HMIPSP S-Panel PC Perf. – 8 референсов </vt:lpstr>
      <vt:lpstr>iPC конфигуратор</vt:lpstr>
      <vt:lpstr>  Программное обеспечение для HMI и iPC     </vt:lpstr>
      <vt:lpstr>Slide 30</vt:lpstr>
      <vt:lpstr>Vijeo Designer: Advanced Features</vt:lpstr>
      <vt:lpstr>Vijeo XD – уникальное программное обеспечение (январь 2016 года)</vt:lpstr>
      <vt:lpstr>Slide 33</vt:lpstr>
      <vt:lpstr>Система управления кондиционированием воздуха</vt:lpstr>
      <vt:lpstr>Пример использования Vijeo Designer Air</vt:lpstr>
      <vt:lpstr>Slide 36</vt:lpstr>
    </vt:vector>
  </TitlesOfParts>
  <Company>Schneider Electric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abrusent</dc:creator>
  <cp:lastModifiedBy>Windows User</cp:lastModifiedBy>
  <cp:revision>478</cp:revision>
  <dcterms:created xsi:type="dcterms:W3CDTF">2008-03-18T06:10:03Z</dcterms:created>
  <dcterms:modified xsi:type="dcterms:W3CDTF">2015-11-30T12:31:30Z</dcterms:modified>
</cp:coreProperties>
</file>