
<file path=[Content_Types].xml><?xml version="1.0" encoding="utf-8"?>
<Types xmlns="http://schemas.openxmlformats.org/package/2006/content-types">
  <Override PartName="/ppt/tags/tag8.xml" ContentType="application/vnd.openxmlformats-officedocument.presentationml.tags+xml"/>
  <Override PartName="/ppt/tags/tag104.xml" ContentType="application/vnd.openxmlformats-officedocument.presentationml.tags+xml"/>
  <Override PartName="/ppt/notesSlides/notesSlide2.xml" ContentType="application/vnd.openxmlformats-officedocument.presentationml.notesSlide+xml"/>
  <Override PartName="/customXml/itemProps13.xml" ContentType="application/vnd.openxmlformats-officedocument.customXmlProperties+xml"/>
  <Override PartName="/ppt/slides/slide36.xml" ContentType="application/vnd.openxmlformats-officedocument.presentationml.slide+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ags/tag38.xml" ContentType="application/vnd.openxmlformats-officedocument.presentationml.tags+xml"/>
  <Override PartName="/ppt/tags/tag85.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customXml/itemProps18.xml" ContentType="application/vnd.openxmlformats-officedocument.customXmlProperties+xml"/>
  <Override PartName="/ppt/tags/tag30.xml" ContentType="application/vnd.openxmlformats-officedocument.presentationml.tag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customXml/itemProps14.xml" ContentType="application/vnd.openxmlformats-officedocument.customXmlPropertie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ags/tag5.xml" ContentType="application/vnd.openxmlformats-officedocument.presentationml.tags+xml"/>
  <Override PartName="/ppt/tags/tag79.xml" ContentType="application/vnd.openxmlformats-officedocument.presentationml.tags+xml"/>
  <Override PartName="/ppt/tags/tag101.xml" ContentType="application/vnd.openxmlformats-officedocument.presentationml.tags+xml"/>
  <Override PartName="/ppt/theme/theme2.xml" ContentType="application/vnd.openxmlformats-officedocument.theme+xml"/>
  <Override PartName="/customXml/itemProps21.xml" ContentType="application/vnd.openxmlformats-officedocument.customXmlPropertie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tags/tag86.xml" ContentType="application/vnd.openxmlformats-officedocument.presentationml.tags+xml"/>
  <Override PartName="/ppt/tags/tag97.xml" ContentType="application/vnd.openxmlformats-officedocument.presentationml.tags+xml"/>
  <Override PartName="/ppt/presentation.xml" ContentType="application/vnd.openxmlformats-officedocument.presentationml.presentation.main+xml"/>
  <Override PartName="/customXml/itemProps10.xml" ContentType="application/vnd.openxmlformats-officedocument.customXmlProperties+xml"/>
  <Override PartName="/ppt/slides/slide22.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57.xml" ContentType="application/vnd.openxmlformats-officedocument.presentationml.tags+xml"/>
  <Override PartName="/ppt/tags/tag7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tags/tag82.xml" ContentType="application/vnd.openxmlformats-officedocument.presentationml.tags+xml"/>
  <Override PartName="/ppt/tags/tag93.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Override PartName="/ppt/tags/tag71.xml" ContentType="application/vnd.openxmlformats-officedocument.presentationml.tags+xml"/>
  <Override PartName="/ppt/notesSlides/notesSlide8.xml" ContentType="application/vnd.openxmlformats-officedocument.presentationml.notesSlide+xml"/>
  <Override PartName="/customXml/itemProps7.xml" ContentType="application/vnd.openxmlformats-officedocument.customXmlPropertie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customXml/itemProps19.xml" ContentType="application/vnd.openxmlformats-officedocument.customXmlProperties+xml"/>
  <Override PartName="/ppt/handoutMasters/handoutMaster1.xml" ContentType="application/vnd.openxmlformats-officedocument.presentationml.handoutMaster+xml"/>
  <Override PartName="/ppt/tags/tag20.xml" ContentType="application/vnd.openxmlformats-officedocument.presentationml.tags+xml"/>
  <Override PartName="/ppt/tags/tag106.xml" ContentType="application/vnd.openxmlformats-officedocument.presentationml.tags+xml"/>
  <Override PartName="/ppt/tags/tag12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customXml/itemProps15.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113.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02.xml" ContentType="application/vnd.openxmlformats-officedocument.presentationml.tags+xml"/>
  <Override PartName="/ppt/tags/tag120.xml" ContentType="application/vnd.openxmlformats-officedocument.presentationml.tags+xml"/>
  <Override PartName="/ppt/theme/theme3.xml" ContentType="application/vnd.openxmlformats-officedocument.theme+xml"/>
  <Override PartName="/customXml/itemProps11.xml" ContentType="application/vnd.openxmlformats-officedocument.customXmlProperties+xml"/>
  <Override PartName="/customXml/itemProps22.xml" ContentType="application/vnd.openxmlformats-officedocument.customXmlPropertie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Default Extension="wmf" ContentType="image/x-wmf"/>
  <Override PartName="/ppt/tags/tag58.xml" ContentType="application/vnd.openxmlformats-officedocument.presentationml.tags+xml"/>
  <Override PartName="/ppt/tags/tag69.xml" ContentType="application/vnd.openxmlformats-officedocument.presentationml.tags+xml"/>
  <Override PartName="/ppt/tags/tag87.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tags/tag29.xml" ContentType="application/vnd.openxmlformats-officedocument.presentationml.tags+xml"/>
  <Override PartName="/ppt/tags/tag47.xml" ContentType="application/vnd.openxmlformats-officedocument.presentationml.tags+xml"/>
  <Override PartName="/ppt/tags/tag76.xml" ContentType="application/vnd.openxmlformats-officedocument.presentationml.tags+xml"/>
  <Override PartName="/ppt/tags/tag94.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83.xml" ContentType="application/vnd.openxmlformats-officedocument.presentationml.tags+xml"/>
  <Override PartName="/customXml/itemProps8.xml" ContentType="application/vnd.openxmlformats-officedocument.customXmlPropertie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90.xml" ContentType="application/vnd.openxmlformats-officedocument.presentationml.tags+xml"/>
  <Override PartName="/ppt/tags/tag118.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notesSlides/notesSlide10.xml" ContentType="application/vnd.openxmlformats-officedocument.presentationml.notesSlide+xml"/>
  <Override PartName="/customXml/itemProps4.xml" ContentType="application/vnd.openxmlformats-officedocument.customXmlPropertie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notesSlides/notesSlide5.xml" ContentType="application/vnd.openxmlformats-officedocument.presentationml.notesSlide+xml"/>
  <Override PartName="/customXml/itemProps16.xml" ContentType="application/vnd.openxmlformats-officedocument.customXmlProperties+xml"/>
  <Override PartName="/ppt/slides/slide28.xml" ContentType="application/vnd.openxmlformats-officedocument.presentationml.slide+xml"/>
  <Override PartName="/ppt/slides/slide39.xml" ContentType="application/vnd.openxmlformats-officedocument.presentationml.slide+xml"/>
  <Override PartName="/ppt/tags/tag7.xml" ContentType="application/vnd.openxmlformats-officedocument.presentationml.tags+xml"/>
  <Override PartName="/ppt/tags/tag103.xml" ContentType="application/vnd.openxmlformats-officedocument.presentationml.tags+xml"/>
  <Override PartName="/ppt/notesSlides/notesSlide1.xml" ContentType="application/vnd.openxmlformats-officedocument.presentationml.notesSlide+xml"/>
  <Override PartName="/customXml/itemProps23.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customXml/itemProps12.xml" ContentType="application/vnd.openxmlformats-officedocument.customXmlProperties+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tags/tag3.xml" ContentType="application/vnd.openxmlformats-officedocument.presentationml.tags+xml"/>
  <Override PartName="/ppt/tags/tag59.xml" ContentType="application/vnd.openxmlformats-officedocument.presentationml.tags+xml"/>
  <Default Extension="jpeg" ContentType="image/jpeg"/>
  <Override PartName="/ppt/tags/tag77.xml" ContentType="application/vnd.openxmlformats-officedocument.presentationml.tags+xml"/>
  <Override PartName="/ppt/tags/tag88.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tags/tag84.xml" ContentType="application/vnd.openxmlformats-officedocument.presentationml.tags+xml"/>
  <Override PartName="/ppt/tags/tag95.xml" ContentType="application/vnd.openxmlformats-officedocument.presentationml.tags+xml"/>
  <Override PartName="/ppt/slides/slide20.xml" ContentType="application/vnd.openxmlformats-officedocument.presentationml.slide+xml"/>
  <Override PartName="/ppt/slideLayouts/slideLayout12.xml" ContentType="application/vnd.openxmlformats-officedocument.presentationml.slideLayout+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customXml/itemProps9.xml" ContentType="application/vnd.openxmlformats-officedocument.customXmlPropertie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notesSlides/notesSlide6.xml" ContentType="application/vnd.openxmlformats-officedocument.presentationml.notesSlide+xml"/>
  <Override PartName="/customXml/itemProps5.xml" ContentType="application/vnd.openxmlformats-officedocument.customXmlProperties+xml"/>
  <Override PartName="/customXml/itemProps17.xml" ContentType="application/vnd.openxmlformats-officedocument.customXmlProperties+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tags/tag89.xml" ContentType="application/vnd.openxmlformats-officedocument.presentationml.tags+xml"/>
  <Override PartName="/ppt/tags/tag111.xml" ContentType="application/vnd.openxmlformats-officedocument.presentationml.tags+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customXml/itemProps20.xml" ContentType="application/vnd.openxmlformats-officedocument.customXmlProperties+xml"/>
  <Override PartName="/ppt/slides/slide32.xml" ContentType="application/vnd.openxmlformats-officedocument.presentationml.slide+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tags/tag45.xml" ContentType="application/vnd.openxmlformats-officedocument.presentationml.tags+xml"/>
  <Override PartName="/ppt/tags/tag9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customXml/itemProps6.xml" ContentType="application/vnd.openxmlformats-officedocument.customXmlPropertie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9" r:id="rId24"/>
  </p:sldMasterIdLst>
  <p:notesMasterIdLst>
    <p:notesMasterId r:id="rId65"/>
  </p:notesMasterIdLst>
  <p:handoutMasterIdLst>
    <p:handoutMasterId r:id="rId66"/>
  </p:handoutMasterIdLst>
  <p:sldIdLst>
    <p:sldId id="916" r:id="rId25"/>
    <p:sldId id="911" r:id="rId26"/>
    <p:sldId id="941" r:id="rId27"/>
    <p:sldId id="943" r:id="rId28"/>
    <p:sldId id="942" r:id="rId29"/>
    <p:sldId id="944" r:id="rId30"/>
    <p:sldId id="945" r:id="rId31"/>
    <p:sldId id="946" r:id="rId32"/>
    <p:sldId id="947" r:id="rId33"/>
    <p:sldId id="948" r:id="rId34"/>
    <p:sldId id="949" r:id="rId35"/>
    <p:sldId id="950" r:id="rId36"/>
    <p:sldId id="951" r:id="rId37"/>
    <p:sldId id="934" r:id="rId38"/>
    <p:sldId id="952" r:id="rId39"/>
    <p:sldId id="954" r:id="rId40"/>
    <p:sldId id="955" r:id="rId41"/>
    <p:sldId id="957" r:id="rId42"/>
    <p:sldId id="956" r:id="rId43"/>
    <p:sldId id="958" r:id="rId44"/>
    <p:sldId id="976" r:id="rId45"/>
    <p:sldId id="953" r:id="rId46"/>
    <p:sldId id="980" r:id="rId47"/>
    <p:sldId id="960" r:id="rId48"/>
    <p:sldId id="959" r:id="rId49"/>
    <p:sldId id="963" r:id="rId50"/>
    <p:sldId id="964" r:id="rId51"/>
    <p:sldId id="961" r:id="rId52"/>
    <p:sldId id="962" r:id="rId53"/>
    <p:sldId id="966" r:id="rId54"/>
    <p:sldId id="967" r:id="rId55"/>
    <p:sldId id="968" r:id="rId56"/>
    <p:sldId id="969" r:id="rId57"/>
    <p:sldId id="978" r:id="rId58"/>
    <p:sldId id="979" r:id="rId59"/>
    <p:sldId id="971" r:id="rId60"/>
    <p:sldId id="970" r:id="rId61"/>
    <p:sldId id="972" r:id="rId62"/>
    <p:sldId id="975" r:id="rId63"/>
    <p:sldId id="977" r:id="rId64"/>
  </p:sldIdLst>
  <p:sldSz cx="12198350" cy="6858000"/>
  <p:notesSz cx="7099300" cy="10234613"/>
  <p:custDataLst>
    <p:custData r:id="rId3"/>
    <p:tags r:id="rId67"/>
  </p:custDataLst>
  <p:defaultTex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D7D7CD"/>
    <a:srgbClr val="FFFFFF"/>
    <a:srgbClr val="505A64"/>
    <a:srgbClr val="879BAA"/>
    <a:srgbClr val="BECDD7"/>
    <a:srgbClr val="FFB900"/>
    <a:srgbClr val="AF235F"/>
    <a:srgbClr val="55A0B9"/>
    <a:srgbClr val="AAB41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74" autoAdjust="0"/>
    <p:restoredTop sz="80696" autoAdjust="0"/>
  </p:normalViewPr>
  <p:slideViewPr>
    <p:cSldViewPr snapToGrid="0" snapToObjects="1" showGuides="1">
      <p:cViewPr>
        <p:scale>
          <a:sx n="80" d="100"/>
          <a:sy n="80" d="100"/>
        </p:scale>
        <p:origin x="-446" y="312"/>
      </p:cViewPr>
      <p:guideLst>
        <p:guide orient="horz" pos="3884"/>
        <p:guide orient="horz" pos="618"/>
        <p:guide orient="horz" pos="2432"/>
        <p:guide orient="horz" pos="2341"/>
        <p:guide orient="horz" pos="890"/>
        <p:guide orient="horz" pos="799"/>
        <p:guide pos="395"/>
        <p:guide pos="213"/>
        <p:guide pos="3842"/>
        <p:guide pos="3933"/>
        <p:guide pos="7380"/>
        <p:guide pos="5566"/>
        <p:guide pos="2663"/>
        <p:guide pos="275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0" d="100"/>
          <a:sy n="60" d="100"/>
        </p:scale>
        <p:origin x="-3221" y="-67"/>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customXml" Target="../customXml/item21.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slide" Target="slides/slide26.xml"/><Relationship Id="rId55" Type="http://schemas.openxmlformats.org/officeDocument/2006/relationships/slide" Target="slides/slide31.xml"/><Relationship Id="rId63" Type="http://schemas.openxmlformats.org/officeDocument/2006/relationships/slide" Target="slides/slide39.xml"/><Relationship Id="rId68"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5.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Master" Target="slideMasters/slideMaster1.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slide" Target="slides/slide29.xml"/><Relationship Id="rId58" Type="http://schemas.openxmlformats.org/officeDocument/2006/relationships/slide" Target="slides/slide34.xml"/><Relationship Id="rId66"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 Id="rId57" Type="http://schemas.openxmlformats.org/officeDocument/2006/relationships/slide" Target="slides/slide33.xml"/><Relationship Id="rId61" Type="http://schemas.openxmlformats.org/officeDocument/2006/relationships/slide" Target="slides/slide37.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slide" Target="slides/slide28.xml"/><Relationship Id="rId60" Type="http://schemas.openxmlformats.org/officeDocument/2006/relationships/slide" Target="slides/slide36.xml"/><Relationship Id="rId65"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56" Type="http://schemas.openxmlformats.org/officeDocument/2006/relationships/slide" Target="slides/slide32.xml"/><Relationship Id="rId64" Type="http://schemas.openxmlformats.org/officeDocument/2006/relationships/slide" Target="slides/slide40.xml"/><Relationship Id="rId69"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27.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59" Type="http://schemas.openxmlformats.org/officeDocument/2006/relationships/slide" Target="slides/slide35.xml"/><Relationship Id="rId67" Type="http://schemas.openxmlformats.org/officeDocument/2006/relationships/tags" Target="tags/tag1.xml"/><Relationship Id="rId20" Type="http://schemas.openxmlformats.org/officeDocument/2006/relationships/customXml" Target="../customXml/item20.xml"/><Relationship Id="rId41" Type="http://schemas.openxmlformats.org/officeDocument/2006/relationships/slide" Target="slides/slide17.xml"/><Relationship Id="rId54" Type="http://schemas.openxmlformats.org/officeDocument/2006/relationships/slide" Target="slides/slide30.xml"/><Relationship Id="rId62" Type="http://schemas.openxmlformats.org/officeDocument/2006/relationships/slide" Target="slides/slide38.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302" name="Rectangle 6"/>
          <p:cNvSpPr>
            <a:spLocks noChangeArrowheads="1"/>
          </p:cNvSpPr>
          <p:nvPr/>
        </p:nvSpPr>
        <p:spPr bwMode="auto">
          <a:xfrm>
            <a:off x="0" y="0"/>
            <a:ext cx="7099300" cy="698500"/>
          </a:xfrm>
          <a:prstGeom prst="rect">
            <a:avLst/>
          </a:prstGeom>
          <a:solidFill>
            <a:srgbClr val="879BAA"/>
          </a:solidFill>
          <a:ln w="9525" algn="ctr">
            <a:noFill/>
            <a:miter lim="800000"/>
            <a:headEnd/>
            <a:tailEnd/>
          </a:ln>
          <a:effectLst/>
        </p:spPr>
        <p:txBody>
          <a:bodyPr wrap="none" anchor="ctr"/>
          <a:lstStyle/>
          <a:p>
            <a:endParaRPr lang="de-DE"/>
          </a:p>
        </p:txBody>
      </p:sp>
      <p:sp>
        <p:nvSpPr>
          <p:cNvPr id="173058" name="Rectangle 2"/>
          <p:cNvSpPr>
            <a:spLocks noGrp="1" noChangeArrowheads="1"/>
          </p:cNvSpPr>
          <p:nvPr>
            <p:ph type="hdr" sz="quarter"/>
          </p:nvPr>
        </p:nvSpPr>
        <p:spPr bwMode="auto">
          <a:xfrm>
            <a:off x="0" y="0"/>
            <a:ext cx="3249613" cy="552450"/>
          </a:xfrm>
          <a:prstGeom prst="rect">
            <a:avLst/>
          </a:prstGeom>
          <a:noFill/>
          <a:ln w="9525">
            <a:noFill/>
            <a:miter lim="800000"/>
            <a:headEnd/>
            <a:tailEnd/>
          </a:ln>
          <a:effectLst/>
        </p:spPr>
        <p:txBody>
          <a:bodyPr vert="horz" wrap="square" lIns="148550" tIns="148550" rIns="148550" bIns="148550" numCol="1" anchor="t" anchorCtr="0" compatLnSpc="1">
            <a:prstTxWarp prst="textNoShape">
              <a:avLst/>
            </a:prstTxWarp>
          </a:bodyPr>
          <a:lstStyle>
            <a:lvl1pPr defTabSz="942975">
              <a:spcBef>
                <a:spcPct val="0"/>
              </a:spcBef>
              <a:defRPr sz="1200">
                <a:solidFill>
                  <a:schemeClr val="bg1"/>
                </a:solidFill>
                <a:latin typeface="Siemens Sans" pitchFamily="2" charset="0"/>
              </a:defRPr>
            </a:lvl1pPr>
          </a:lstStyle>
          <a:p>
            <a:endParaRPr lang="en-US" dirty="0">
              <a:latin typeface="Arial" pitchFamily="34" charset="0"/>
            </a:endParaRPr>
          </a:p>
        </p:txBody>
      </p:sp>
      <p:sp>
        <p:nvSpPr>
          <p:cNvPr id="173059" name="Rectangle 3"/>
          <p:cNvSpPr>
            <a:spLocks noGrp="1" noChangeArrowheads="1"/>
          </p:cNvSpPr>
          <p:nvPr>
            <p:ph type="dt" sz="quarter" idx="1"/>
          </p:nvPr>
        </p:nvSpPr>
        <p:spPr bwMode="auto">
          <a:xfrm>
            <a:off x="3849688" y="0"/>
            <a:ext cx="3249612" cy="552450"/>
          </a:xfrm>
          <a:prstGeom prst="rect">
            <a:avLst/>
          </a:prstGeom>
          <a:noFill/>
          <a:ln w="9525">
            <a:noFill/>
            <a:miter lim="800000"/>
            <a:headEnd/>
            <a:tailEnd/>
          </a:ln>
          <a:effectLst/>
        </p:spPr>
        <p:txBody>
          <a:bodyPr vert="horz" wrap="square" lIns="148550" tIns="148550" rIns="148550" bIns="148550" numCol="1" anchor="t" anchorCtr="0" compatLnSpc="1">
            <a:prstTxWarp prst="textNoShape">
              <a:avLst/>
            </a:prstTxWarp>
          </a:bodyPr>
          <a:lstStyle>
            <a:lvl1pPr algn="r" defTabSz="942975">
              <a:spcBef>
                <a:spcPct val="0"/>
              </a:spcBef>
              <a:defRPr sz="1200">
                <a:solidFill>
                  <a:schemeClr val="bg1"/>
                </a:solidFill>
                <a:latin typeface="Siemens Sans" pitchFamily="2" charset="0"/>
              </a:defRPr>
            </a:lvl1pPr>
          </a:lstStyle>
          <a:p>
            <a:endParaRPr lang="en-US" dirty="0">
              <a:latin typeface="Arial" pitchFamily="34" charset="0"/>
            </a:endParaRPr>
          </a:p>
        </p:txBody>
      </p:sp>
      <p:sp>
        <p:nvSpPr>
          <p:cNvPr id="173060" name="Rectangle 4"/>
          <p:cNvSpPr>
            <a:spLocks noGrp="1" noChangeArrowheads="1"/>
          </p:cNvSpPr>
          <p:nvPr>
            <p:ph type="ftr" sz="quarter" idx="2"/>
          </p:nvPr>
        </p:nvSpPr>
        <p:spPr bwMode="auto">
          <a:xfrm>
            <a:off x="0" y="9682163"/>
            <a:ext cx="3249613" cy="552450"/>
          </a:xfrm>
          <a:prstGeom prst="rect">
            <a:avLst/>
          </a:prstGeom>
          <a:noFill/>
          <a:ln w="9525">
            <a:noFill/>
            <a:miter lim="800000"/>
            <a:headEnd/>
            <a:tailEnd/>
          </a:ln>
          <a:effectLst/>
        </p:spPr>
        <p:txBody>
          <a:bodyPr vert="horz" wrap="square" lIns="148550" tIns="148550" rIns="148550" bIns="148550" numCol="1" anchor="b" anchorCtr="0" compatLnSpc="1">
            <a:prstTxWarp prst="textNoShape">
              <a:avLst/>
            </a:prstTxWarp>
          </a:bodyPr>
          <a:lstStyle>
            <a:lvl1pPr defTabSz="942975">
              <a:spcBef>
                <a:spcPct val="0"/>
              </a:spcBef>
              <a:defRPr sz="1200">
                <a:solidFill>
                  <a:schemeClr val="tx1"/>
                </a:solidFill>
                <a:latin typeface="Siemens Sans" pitchFamily="2" charset="0"/>
              </a:defRPr>
            </a:lvl1pPr>
          </a:lstStyle>
          <a:p>
            <a:endParaRPr lang="en-US" dirty="0">
              <a:latin typeface="Arial" pitchFamily="34" charset="0"/>
            </a:endParaRPr>
          </a:p>
        </p:txBody>
      </p:sp>
      <p:sp>
        <p:nvSpPr>
          <p:cNvPr id="173061" name="Rectangle 5"/>
          <p:cNvSpPr>
            <a:spLocks noGrp="1" noChangeArrowheads="1"/>
          </p:cNvSpPr>
          <p:nvPr>
            <p:ph type="sldNum" sz="quarter" idx="3"/>
          </p:nvPr>
        </p:nvSpPr>
        <p:spPr bwMode="auto">
          <a:xfrm>
            <a:off x="3849688" y="9682163"/>
            <a:ext cx="3249612" cy="552450"/>
          </a:xfrm>
          <a:prstGeom prst="rect">
            <a:avLst/>
          </a:prstGeom>
          <a:noFill/>
          <a:ln w="9525">
            <a:noFill/>
            <a:miter lim="800000"/>
            <a:headEnd/>
            <a:tailEnd/>
          </a:ln>
          <a:effectLst/>
        </p:spPr>
        <p:txBody>
          <a:bodyPr vert="horz" wrap="square" lIns="148550" tIns="148550" rIns="148550" bIns="148550" numCol="1" anchor="b" anchorCtr="0" compatLnSpc="1">
            <a:prstTxWarp prst="textNoShape">
              <a:avLst/>
            </a:prstTxWarp>
          </a:bodyPr>
          <a:lstStyle>
            <a:lvl1pPr algn="r" defTabSz="942975">
              <a:spcBef>
                <a:spcPct val="0"/>
              </a:spcBef>
              <a:defRPr sz="1200">
                <a:solidFill>
                  <a:schemeClr val="tx1"/>
                </a:solidFill>
                <a:latin typeface="Siemens Sans" pitchFamily="2" charset="0"/>
              </a:defRPr>
            </a:lvl1pPr>
          </a:lstStyle>
          <a:p>
            <a:r>
              <a:rPr lang="de-DE" dirty="0">
                <a:latin typeface="Arial" pitchFamily="34" charset="0"/>
              </a:rPr>
              <a:t>Handzettel </a:t>
            </a:r>
            <a:fld id="{BFC713D8-7968-482B-A79F-9C586FE5053A}" type="slidenum">
              <a:rPr lang="de-DE">
                <a:latin typeface="Arial" pitchFamily="34" charset="0"/>
              </a:rPr>
              <a:pPr/>
              <a:t>‹Nr.›</a:t>
            </a:fld>
            <a:endParaRPr lang="de-DE" dirty="0">
              <a:latin typeface="Arial" pitchFamily="34" charset="0"/>
            </a:endParaRPr>
          </a:p>
        </p:txBody>
      </p:sp>
    </p:spTree>
    <p:extLst>
      <p:ext uri="{BB962C8B-B14F-4D97-AF65-F5344CB8AC3E}">
        <p14:creationId xmlns:p14="http://schemas.microsoft.com/office/powerpoint/2010/main" xmlns="" val="2323172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249613" cy="552450"/>
          </a:xfrm>
          <a:prstGeom prst="rect">
            <a:avLst/>
          </a:prstGeom>
          <a:noFill/>
          <a:ln w="9525">
            <a:noFill/>
            <a:miter lim="800000"/>
            <a:headEnd/>
            <a:tailEnd/>
          </a:ln>
          <a:effectLst/>
        </p:spPr>
        <p:txBody>
          <a:bodyPr vert="horz" wrap="square" lIns="148550" tIns="148550" rIns="148550" bIns="148550" numCol="1" anchor="t" anchorCtr="0" compatLnSpc="1">
            <a:prstTxWarp prst="textNoShape">
              <a:avLst/>
            </a:prstTxWarp>
          </a:bodyPr>
          <a:lstStyle>
            <a:lvl1pPr defTabSz="942975">
              <a:spcBef>
                <a:spcPct val="0"/>
              </a:spcBef>
              <a:defRPr sz="1200">
                <a:solidFill>
                  <a:schemeClr val="tx1"/>
                </a:solidFill>
                <a:latin typeface="Arial" pitchFamily="34" charset="0"/>
              </a:defRPr>
            </a:lvl1pPr>
          </a:lstStyle>
          <a:p>
            <a:endParaRPr lang="en-US" dirty="0"/>
          </a:p>
        </p:txBody>
      </p:sp>
      <p:sp>
        <p:nvSpPr>
          <p:cNvPr id="77827" name="Rectangle 3"/>
          <p:cNvSpPr>
            <a:spLocks noGrp="1" noChangeArrowheads="1"/>
          </p:cNvSpPr>
          <p:nvPr>
            <p:ph type="dt" idx="1"/>
          </p:nvPr>
        </p:nvSpPr>
        <p:spPr bwMode="auto">
          <a:xfrm>
            <a:off x="3849688" y="0"/>
            <a:ext cx="3248025" cy="552450"/>
          </a:xfrm>
          <a:prstGeom prst="rect">
            <a:avLst/>
          </a:prstGeom>
          <a:noFill/>
          <a:ln w="9525">
            <a:noFill/>
            <a:miter lim="800000"/>
            <a:headEnd/>
            <a:tailEnd/>
          </a:ln>
          <a:effectLst/>
        </p:spPr>
        <p:txBody>
          <a:bodyPr vert="horz" wrap="square" lIns="148550" tIns="148550" rIns="148550" bIns="148550" numCol="1" anchor="t" anchorCtr="0" compatLnSpc="1">
            <a:prstTxWarp prst="textNoShape">
              <a:avLst/>
            </a:prstTxWarp>
          </a:bodyPr>
          <a:lstStyle>
            <a:lvl1pPr algn="r" defTabSz="942975">
              <a:spcBef>
                <a:spcPct val="0"/>
              </a:spcBef>
              <a:defRPr sz="1200">
                <a:solidFill>
                  <a:schemeClr val="tx1"/>
                </a:solidFill>
                <a:latin typeface="Arial" pitchFamily="34" charset="0"/>
              </a:defRPr>
            </a:lvl1pPr>
          </a:lstStyle>
          <a:p>
            <a:endParaRPr lang="en-US" dirty="0"/>
          </a:p>
        </p:txBody>
      </p:sp>
      <p:sp>
        <p:nvSpPr>
          <p:cNvPr id="77828" name="Rectangle 4"/>
          <p:cNvSpPr>
            <a:spLocks noGrp="1" noRot="1" noChangeAspect="1" noChangeArrowheads="1" noTextEdit="1"/>
          </p:cNvSpPr>
          <p:nvPr>
            <p:ph type="sldImg" idx="2"/>
          </p:nvPr>
        </p:nvSpPr>
        <p:spPr bwMode="auto">
          <a:xfrm>
            <a:off x="138113" y="768350"/>
            <a:ext cx="6824662" cy="3836988"/>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77829" name="Rectangle 5"/>
          <p:cNvSpPr>
            <a:spLocks noGrp="1" noChangeArrowheads="1"/>
          </p:cNvSpPr>
          <p:nvPr>
            <p:ph type="body" sz="quarter" idx="3"/>
          </p:nvPr>
        </p:nvSpPr>
        <p:spPr bwMode="auto">
          <a:xfrm>
            <a:off x="238125" y="4822825"/>
            <a:ext cx="6623050" cy="45656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77830" name="Rectangle 6"/>
          <p:cNvSpPr>
            <a:spLocks noGrp="1" noChangeArrowheads="1"/>
          </p:cNvSpPr>
          <p:nvPr>
            <p:ph type="ftr" sz="quarter" idx="4"/>
          </p:nvPr>
        </p:nvSpPr>
        <p:spPr bwMode="auto">
          <a:xfrm>
            <a:off x="0" y="9682163"/>
            <a:ext cx="3249613" cy="550862"/>
          </a:xfrm>
          <a:prstGeom prst="rect">
            <a:avLst/>
          </a:prstGeom>
          <a:noFill/>
          <a:ln w="9525">
            <a:noFill/>
            <a:miter lim="800000"/>
            <a:headEnd/>
            <a:tailEnd/>
          </a:ln>
          <a:effectLst/>
        </p:spPr>
        <p:txBody>
          <a:bodyPr vert="horz" wrap="square" lIns="148550" tIns="148550" rIns="148550" bIns="148550" numCol="1" anchor="b" anchorCtr="0" compatLnSpc="1">
            <a:prstTxWarp prst="textNoShape">
              <a:avLst/>
            </a:prstTxWarp>
          </a:bodyPr>
          <a:lstStyle>
            <a:lvl1pPr defTabSz="942975">
              <a:spcBef>
                <a:spcPct val="0"/>
              </a:spcBef>
              <a:defRPr sz="1200">
                <a:solidFill>
                  <a:schemeClr val="tx1"/>
                </a:solidFill>
                <a:latin typeface="Arial" pitchFamily="34" charset="0"/>
              </a:defRPr>
            </a:lvl1pPr>
          </a:lstStyle>
          <a:p>
            <a:endParaRPr lang="en-US" dirty="0"/>
          </a:p>
        </p:txBody>
      </p:sp>
      <p:sp>
        <p:nvSpPr>
          <p:cNvPr id="77831" name="Rectangle 7"/>
          <p:cNvSpPr>
            <a:spLocks noGrp="1" noChangeArrowheads="1"/>
          </p:cNvSpPr>
          <p:nvPr>
            <p:ph type="sldNum" sz="quarter" idx="5"/>
          </p:nvPr>
        </p:nvSpPr>
        <p:spPr bwMode="auto">
          <a:xfrm>
            <a:off x="3849688" y="9682163"/>
            <a:ext cx="3248025" cy="550862"/>
          </a:xfrm>
          <a:prstGeom prst="rect">
            <a:avLst/>
          </a:prstGeom>
          <a:noFill/>
          <a:ln w="9525">
            <a:noFill/>
            <a:miter lim="800000"/>
            <a:headEnd/>
            <a:tailEnd/>
          </a:ln>
          <a:effectLst/>
        </p:spPr>
        <p:txBody>
          <a:bodyPr vert="horz" wrap="square" lIns="148550" tIns="148550" rIns="148550" bIns="148550" numCol="1" anchor="b" anchorCtr="0" compatLnSpc="1">
            <a:prstTxWarp prst="textNoShape">
              <a:avLst/>
            </a:prstTxWarp>
          </a:bodyPr>
          <a:lstStyle>
            <a:lvl1pPr algn="r" defTabSz="942975">
              <a:spcBef>
                <a:spcPct val="0"/>
              </a:spcBef>
              <a:defRPr sz="1200">
                <a:solidFill>
                  <a:schemeClr val="tx1"/>
                </a:solidFill>
                <a:latin typeface="Siemens Sans" pitchFamily="2" charset="0"/>
              </a:defRPr>
            </a:lvl1pPr>
          </a:lstStyle>
          <a:p>
            <a:r>
              <a:rPr lang="de-DE" dirty="0" smtClean="0">
                <a:latin typeface="Arial" pitchFamily="34" charset="0"/>
              </a:rPr>
              <a:t>Notizen </a:t>
            </a:r>
            <a:fld id="{AD141568-5488-4AC9-B82D-9F5CE1225E2A}" type="slidenum">
              <a:rPr lang="de-DE" smtClean="0">
                <a:latin typeface="Arial" pitchFamily="34" charset="0"/>
              </a:rPr>
              <a:pPr/>
              <a:t>‹Nr.›</a:t>
            </a:fld>
            <a:endParaRPr lang="de-DE" dirty="0">
              <a:latin typeface="Arial" pitchFamily="34" charset="0"/>
            </a:endParaRPr>
          </a:p>
        </p:txBody>
      </p:sp>
    </p:spTree>
    <p:extLst>
      <p:ext uri="{BB962C8B-B14F-4D97-AF65-F5344CB8AC3E}">
        <p14:creationId xmlns:p14="http://schemas.microsoft.com/office/powerpoint/2010/main" xmlns="" val="19638778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spect="1" noChangeArrowheads="1" noTextEdit="1"/>
          </p:cNvSpPr>
          <p:nvPr>
            <p:ph type="sldImg"/>
          </p:nvPr>
        </p:nvSpPr>
        <p:spPr>
          <a:xfrm>
            <a:off x="138113" y="768350"/>
            <a:ext cx="6824662" cy="3836988"/>
          </a:xfrm>
          <a:noFill/>
        </p:spPr>
      </p:sp>
      <p:sp>
        <p:nvSpPr>
          <p:cNvPr id="183299" name="Rectangle 3"/>
          <p:cNvSpPr>
            <a:spLocks noGrp="1" noChangeArrowheads="1"/>
          </p:cNvSpPr>
          <p:nvPr>
            <p:ph type="body" idx="1"/>
          </p:nvPr>
        </p:nvSpPr>
        <p:spPr/>
        <p:txBody>
          <a:bodyPr/>
          <a:lstStyle/>
          <a:p>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The differential ruler can be displayed with the left mouse button and the shift key as usual. The difference is calculated between the first ruler and the differential ruler.</a:t>
            </a:r>
          </a:p>
          <a:p>
            <a:endParaRPr lang="en-US" sz="1200" b="0" i="0" kern="1200" dirty="0" smtClean="0">
              <a:solidFill>
                <a:schemeClr val="tx1"/>
              </a:solidFill>
              <a:latin typeface="Arial" pitchFamily="34" charset="0"/>
              <a:ea typeface="ＭＳ Ｐゴシック" charset="-128"/>
              <a:cs typeface="+mn-cs"/>
            </a:endParaRPr>
          </a:p>
          <a:p>
            <a:r>
              <a:rPr lang="en-US" sz="1200" b="0" i="0" kern="1200" dirty="0" smtClean="0">
                <a:solidFill>
                  <a:schemeClr val="tx1"/>
                </a:solidFill>
                <a:latin typeface="Arial" pitchFamily="34" charset="0"/>
                <a:ea typeface="ＭＳ Ｐゴシック" charset="-128"/>
                <a:cs typeface="+mn-cs"/>
              </a:rPr>
              <a:t>The middle mouse button can not be used in case of several rulers.</a:t>
            </a:r>
          </a:p>
          <a:p>
            <a:r>
              <a:rPr lang="en-US" sz="1200" b="0" i="0" kern="1200" dirty="0" smtClean="0">
                <a:solidFill>
                  <a:schemeClr val="tx1"/>
                </a:solidFill>
                <a:latin typeface="Arial" pitchFamily="34" charset="0"/>
                <a:ea typeface="ＭＳ Ｐゴシック" charset="-128"/>
                <a:cs typeface="+mn-cs"/>
              </a:rPr>
              <a:t>The rulers can be removed altogether with the "remove all rulers" entry in the context menu or individually by a left mouse click on the particular ruler. If you press the left mouse button, you can draw the ruler to another position. Note that by using the option "Remove All Rulers, both vertical and horizontal reference lines are removed.</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17</a:t>
            </a:fld>
            <a:endParaRPr lang="de-DE" dirty="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When scrolling the trend, the database request will be delayed by 0.5 seconds. If you continue scrolling during this timeout, the timer will be restarted. The request will be done, when no scrolling process will be performed for 0.5 seconds.</a:t>
            </a:r>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25</a:t>
            </a:fld>
            <a:endParaRPr lang="de-DE" dirty="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Enter a curve name in the </a:t>
            </a:r>
            <a:r>
              <a:rPr lang="en-US" sz="1200" b="1" i="0" kern="1200" dirty="0" smtClean="0">
                <a:solidFill>
                  <a:schemeClr val="tx1"/>
                </a:solidFill>
                <a:latin typeface="Arial" pitchFamily="34" charset="0"/>
                <a:ea typeface="ＭＳ Ｐゴシック" charset="-128"/>
                <a:cs typeface="+mn-cs"/>
              </a:rPr>
              <a:t>Common</a:t>
            </a:r>
            <a:r>
              <a:rPr lang="en-US" sz="1200" b="0" i="0" kern="1200" dirty="0" smtClean="0">
                <a:solidFill>
                  <a:schemeClr val="tx1"/>
                </a:solidFill>
                <a:latin typeface="Arial" pitchFamily="34" charset="0"/>
                <a:ea typeface="ＭＳ Ｐゴシック" charset="-128"/>
                <a:cs typeface="+mn-cs"/>
              </a:rPr>
              <a:t> tab of the trend curve. It must be unique and should characterize the curve. Press the enter key to apply the curve name. The new curve name is updated in the combo box above the curve tabs after closing and reopening the trend editor.</a:t>
            </a:r>
          </a:p>
          <a:p>
            <a:endParaRPr lang="en-US" sz="1200" b="0" i="0" kern="1200" dirty="0" smtClean="0">
              <a:solidFill>
                <a:schemeClr val="tx1"/>
              </a:solidFill>
              <a:latin typeface="Arial" pitchFamily="34" charset="0"/>
              <a:ea typeface="ＭＳ Ｐゴシック" charset="-128"/>
              <a:cs typeface="+mn-cs"/>
            </a:endParaRPr>
          </a:p>
          <a:p>
            <a:r>
              <a:rPr lang="en-US" sz="1200" b="0" i="0" kern="1200" dirty="0" smtClean="0">
                <a:solidFill>
                  <a:schemeClr val="tx1"/>
                </a:solidFill>
                <a:latin typeface="Arial" pitchFamily="34" charset="0"/>
                <a:ea typeface="ＭＳ Ｐゴシック" charset="-128"/>
                <a:cs typeface="+mn-cs"/>
              </a:rPr>
              <a:t>Enter the legend label for the curve. This is the name of the curve as it will appear in the legend of the trend.</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6</a:t>
            </a:fld>
            <a:endParaRPr lang="de-DE" dirty="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sz="1200" b="0" i="0" kern="1200" dirty="0" smtClean="0">
              <a:solidFill>
                <a:schemeClr val="tx1"/>
              </a:solidFill>
              <a:latin typeface="Arial" pitchFamily="34" charset="0"/>
              <a:ea typeface="ＭＳ Ｐゴシック" charset="-128"/>
              <a:cs typeface="+mn-cs"/>
            </a:endParaRPr>
          </a:p>
          <a:p>
            <a:r>
              <a:rPr lang="en-US" sz="1200" b="1" i="0" kern="1200" dirty="0" smtClean="0">
                <a:solidFill>
                  <a:schemeClr val="tx1"/>
                </a:solidFill>
                <a:latin typeface="Arial" pitchFamily="34" charset="0"/>
                <a:ea typeface="ＭＳ Ｐゴシック" charset="-128"/>
                <a:cs typeface="+mn-cs"/>
              </a:rPr>
              <a:t>Filling</a:t>
            </a:r>
          </a:p>
          <a:p>
            <a:r>
              <a:rPr lang="en-US" sz="1200" b="0" i="0" kern="1200" dirty="0" smtClean="0">
                <a:solidFill>
                  <a:schemeClr val="tx1"/>
                </a:solidFill>
                <a:latin typeface="Arial" pitchFamily="34" charset="0"/>
                <a:ea typeface="ＭＳ Ｐゴシック" charset="-128"/>
                <a:cs typeface="+mn-cs"/>
              </a:rPr>
              <a:t>The area beneath the curve can be filled with the line color. The fill can be related to a reference value.</a:t>
            </a:r>
          </a:p>
          <a:p>
            <a:r>
              <a:rPr lang="en-US" sz="1200" b="1" i="0" kern="1200" dirty="0" smtClean="0">
                <a:solidFill>
                  <a:schemeClr val="tx1"/>
                </a:solidFill>
                <a:latin typeface="Arial" pitchFamily="34" charset="0"/>
                <a:ea typeface="ＭＳ Ｐゴシック" charset="-128"/>
                <a:cs typeface="+mn-cs"/>
              </a:rPr>
              <a:t>Fill </a:t>
            </a:r>
            <a:r>
              <a:rPr lang="en-US" sz="1200" b="1" i="0" kern="1200" dirty="0" err="1" smtClean="0">
                <a:solidFill>
                  <a:schemeClr val="tx1"/>
                </a:solidFill>
                <a:latin typeface="Arial" pitchFamily="34" charset="0"/>
                <a:ea typeface="ＭＳ Ｐゴシック" charset="-128"/>
                <a:cs typeface="+mn-cs"/>
              </a:rPr>
              <a:t>ref.value</a:t>
            </a:r>
            <a:endParaRPr lang="en-US" sz="1200" b="1" i="0" kern="1200" dirty="0" smtClean="0">
              <a:solidFill>
                <a:schemeClr val="tx1"/>
              </a:solidFill>
              <a:latin typeface="Arial" pitchFamily="34" charset="0"/>
              <a:ea typeface="ＭＳ Ｐゴシック" charset="-128"/>
              <a:cs typeface="+mn-cs"/>
            </a:endParaRPr>
          </a:p>
          <a:p>
            <a:r>
              <a:rPr lang="en-US" sz="1200" b="0" i="0" kern="1200" dirty="0" smtClean="0">
                <a:solidFill>
                  <a:schemeClr val="tx1"/>
                </a:solidFill>
                <a:latin typeface="Arial" pitchFamily="34" charset="0"/>
                <a:ea typeface="ＭＳ Ｐゴシック" charset="-128"/>
                <a:cs typeface="+mn-cs"/>
              </a:rPr>
              <a:t>Enter here the reference value to which the curve fill relates.</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7</a:t>
            </a:fld>
            <a:endParaRPr lang="de-DE" dirty="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Click on the </a:t>
            </a:r>
            <a:r>
              <a:rPr lang="en-US" sz="1200" b="1" i="0" kern="1200" dirty="0" smtClean="0">
                <a:solidFill>
                  <a:schemeClr val="tx1"/>
                </a:solidFill>
                <a:latin typeface="Arial" pitchFamily="34" charset="0"/>
                <a:ea typeface="ＭＳ Ｐゴシック" charset="-128"/>
                <a:cs typeface="+mn-cs"/>
              </a:rPr>
              <a:t>Value visible</a:t>
            </a:r>
            <a:r>
              <a:rPr lang="en-US" sz="1200" b="0" i="0" kern="1200" dirty="0" smtClean="0">
                <a:solidFill>
                  <a:schemeClr val="tx1"/>
                </a:solidFill>
                <a:latin typeface="Arial" pitchFamily="34" charset="0"/>
                <a:ea typeface="ＭＳ Ｐゴシック" charset="-128"/>
                <a:cs typeface="+mn-cs"/>
              </a:rPr>
              <a:t> option to display the current value of the data point element in the trend legend..</a:t>
            </a:r>
          </a:p>
          <a:p>
            <a:r>
              <a:rPr lang="en-US" sz="1200" b="0" i="0" kern="1200" dirty="0" smtClean="0">
                <a:solidFill>
                  <a:schemeClr val="tx1"/>
                </a:solidFill>
                <a:latin typeface="Arial" pitchFamily="34" charset="0"/>
                <a:ea typeface="ＭＳ Ｐゴシック" charset="-128"/>
                <a:cs typeface="+mn-cs"/>
              </a:rPr>
              <a:t>Disable the </a:t>
            </a:r>
            <a:r>
              <a:rPr lang="en-US" sz="1200" b="1" i="0" kern="1200" dirty="0" smtClean="0">
                <a:solidFill>
                  <a:schemeClr val="tx1"/>
                </a:solidFill>
                <a:latin typeface="Arial" pitchFamily="34" charset="0"/>
                <a:ea typeface="ＭＳ Ｐゴシック" charset="-128"/>
                <a:cs typeface="+mn-cs"/>
              </a:rPr>
              <a:t>Auto format x</a:t>
            </a:r>
            <a:r>
              <a:rPr lang="en-US" sz="1200" b="0" i="0" kern="1200" dirty="0" smtClean="0">
                <a:solidFill>
                  <a:schemeClr val="tx1"/>
                </a:solidFill>
                <a:latin typeface="Arial" pitchFamily="34" charset="0"/>
                <a:ea typeface="ＭＳ Ｐゴシック" charset="-128"/>
                <a:cs typeface="+mn-cs"/>
              </a:rPr>
              <a:t> checkbox to define further details for display relating the x axis in the legend (see above).</a:t>
            </a:r>
          </a:p>
          <a:p>
            <a:r>
              <a:rPr lang="en-US" sz="1200" b="0" i="0" kern="1200" dirty="0" smtClean="0">
                <a:solidFill>
                  <a:schemeClr val="tx1"/>
                </a:solidFill>
                <a:latin typeface="Arial" pitchFamily="34" charset="0"/>
                <a:ea typeface="ＭＳ Ｐゴシック" charset="-128"/>
                <a:cs typeface="+mn-cs"/>
              </a:rPr>
              <a:t>Define the </a:t>
            </a:r>
            <a:r>
              <a:rPr lang="en-US" sz="1200" b="1" i="0" kern="1200" dirty="0" smtClean="0">
                <a:solidFill>
                  <a:schemeClr val="tx1"/>
                </a:solidFill>
                <a:latin typeface="Arial" pitchFamily="34" charset="0"/>
                <a:ea typeface="ＭＳ Ｐゴシック" charset="-128"/>
                <a:cs typeface="+mn-cs"/>
              </a:rPr>
              <a:t>integer digits</a:t>
            </a:r>
            <a:r>
              <a:rPr lang="en-US" sz="1200" b="0" i="0" kern="1200" dirty="0" smtClean="0">
                <a:solidFill>
                  <a:schemeClr val="tx1"/>
                </a:solidFill>
                <a:latin typeface="Arial" pitchFamily="34" charset="0"/>
                <a:ea typeface="ＭＳ Ｐゴシック" charset="-128"/>
                <a:cs typeface="+mn-cs"/>
              </a:rPr>
              <a:t> and the </a:t>
            </a:r>
            <a:r>
              <a:rPr lang="en-US" sz="1200" b="1" i="0" kern="1200" dirty="0" smtClean="0">
                <a:solidFill>
                  <a:schemeClr val="tx1"/>
                </a:solidFill>
                <a:latin typeface="Arial" pitchFamily="34" charset="0"/>
                <a:ea typeface="ＭＳ Ｐゴシック" charset="-128"/>
                <a:cs typeface="+mn-cs"/>
              </a:rPr>
              <a:t>positions after decimal point</a:t>
            </a:r>
            <a:r>
              <a:rPr lang="en-US" sz="1200" b="0" i="0" kern="1200" dirty="0" smtClean="0">
                <a:solidFill>
                  <a:schemeClr val="tx1"/>
                </a:solidFill>
                <a:latin typeface="Arial" pitchFamily="34" charset="0"/>
                <a:ea typeface="ＭＳ Ｐゴシック" charset="-128"/>
                <a:cs typeface="+mn-cs"/>
              </a:rPr>
              <a:t> the value can have to be displayed in the legend. </a:t>
            </a:r>
          </a:p>
          <a:p>
            <a:r>
              <a:rPr lang="en-US" sz="1200" b="0" i="0" kern="1200" dirty="0" smtClean="0">
                <a:solidFill>
                  <a:schemeClr val="tx1"/>
                </a:solidFill>
                <a:latin typeface="Arial" pitchFamily="34" charset="0"/>
                <a:ea typeface="ＭＳ Ｐゴシック" charset="-128"/>
                <a:cs typeface="+mn-cs"/>
              </a:rPr>
              <a:t>Select </a:t>
            </a:r>
            <a:r>
              <a:rPr lang="en-US" sz="1200" b="1" i="0" kern="1200" dirty="0" smtClean="0">
                <a:solidFill>
                  <a:schemeClr val="tx1"/>
                </a:solidFill>
                <a:latin typeface="Arial" pitchFamily="34" charset="0"/>
                <a:ea typeface="ＭＳ Ｐゴシック" charset="-128"/>
                <a:cs typeface="+mn-cs"/>
              </a:rPr>
              <a:t>Date</a:t>
            </a:r>
            <a:r>
              <a:rPr lang="en-US" sz="1200" b="0" i="0" kern="1200" dirty="0" smtClean="0">
                <a:solidFill>
                  <a:schemeClr val="tx1"/>
                </a:solidFill>
                <a:latin typeface="Arial" pitchFamily="34" charset="0"/>
                <a:ea typeface="ＭＳ Ｐゴシック" charset="-128"/>
                <a:cs typeface="+mn-cs"/>
              </a:rPr>
              <a:t> and </a:t>
            </a:r>
            <a:r>
              <a:rPr lang="en-US" sz="1200" b="1" i="0" kern="1200" dirty="0" smtClean="0">
                <a:solidFill>
                  <a:schemeClr val="tx1"/>
                </a:solidFill>
                <a:latin typeface="Arial" pitchFamily="34" charset="0"/>
                <a:ea typeface="ＭＳ Ｐゴシック" charset="-128"/>
                <a:cs typeface="+mn-cs"/>
              </a:rPr>
              <a:t>msec</a:t>
            </a:r>
            <a:r>
              <a:rPr lang="en-US" sz="1200" b="0" i="0" kern="1200" dirty="0" smtClean="0">
                <a:solidFill>
                  <a:schemeClr val="tx1"/>
                </a:solidFill>
                <a:latin typeface="Arial" pitchFamily="34" charset="0"/>
                <a:ea typeface="ＭＳ Ｐゴシック" charset="-128"/>
                <a:cs typeface="+mn-cs"/>
              </a:rPr>
              <a:t>. This means that date and the milliseconds will be shown in the legend.</a:t>
            </a:r>
          </a:p>
          <a:p>
            <a:endParaRPr lang="en-US" sz="1200" b="0" i="0" kern="1200" dirty="0" smtClean="0">
              <a:solidFill>
                <a:schemeClr val="tx1"/>
              </a:solidFill>
              <a:latin typeface="Arial" pitchFamily="34" charset="0"/>
              <a:ea typeface="ＭＳ Ｐゴシック" charset="-128"/>
              <a:cs typeface="+mn-cs"/>
            </a:endParaRPr>
          </a:p>
          <a:p>
            <a:r>
              <a:rPr lang="en-US" sz="1200" b="0" i="0" kern="1200" dirty="0" smtClean="0">
                <a:solidFill>
                  <a:schemeClr val="tx1"/>
                </a:solidFill>
                <a:latin typeface="Arial" pitchFamily="34" charset="0"/>
                <a:ea typeface="ＭＳ Ｐゴシック" charset="-128"/>
                <a:cs typeface="+mn-cs"/>
              </a:rPr>
              <a:t>Note that the trend shows the offline value.</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8</a:t>
            </a:fld>
            <a:endParaRPr lang="de-DE" dirty="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With the aid of the reference value a line on the y axis between the above and below grid lines is defined. This means that if e.g. the reference point is 100 and 5 grid lines with a spacing of 20 were defined above the reference value, then horizontal grid lines are displayed at the values 120, 140, 160, 180 and 200 of the Y axis of the trend.</a:t>
            </a:r>
          </a:p>
          <a:p>
            <a:r>
              <a:rPr lang="en-US" sz="1200" b="0" i="0" kern="1200" dirty="0" smtClean="0">
                <a:solidFill>
                  <a:schemeClr val="tx1"/>
                </a:solidFill>
                <a:latin typeface="Arial" pitchFamily="34" charset="0"/>
                <a:ea typeface="ＭＳ Ｐゴシック" charset="-128"/>
                <a:cs typeface="+mn-cs"/>
              </a:rPr>
              <a:t>Note that the reference value has to be bigger than 0 if you have chosen the trend type value-over-time, horizontal and logarithmic.</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9</a:t>
            </a:fld>
            <a:endParaRPr lang="de-DE" dirty="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b="0" i="0" kern="1200" dirty="0" smtClean="0">
                <a:solidFill>
                  <a:schemeClr val="tx1"/>
                </a:solidFill>
                <a:latin typeface="Arial" pitchFamily="34" charset="0"/>
                <a:ea typeface="ＭＳ Ｐゴシック" charset="-128"/>
                <a:cs typeface="+mn-cs"/>
              </a:rPr>
              <a:t>Note that logarithmic scales are possible on the X and Y axis.</a:t>
            </a:r>
          </a:p>
          <a:p>
            <a:r>
              <a:rPr lang="en-US" sz="1200" b="0" i="0" kern="1200" dirty="0" smtClean="0">
                <a:solidFill>
                  <a:schemeClr val="tx1"/>
                </a:solidFill>
                <a:latin typeface="Arial" pitchFamily="34" charset="0"/>
                <a:ea typeface="ＭＳ Ｐゴシック" charset="-128"/>
                <a:cs typeface="+mn-cs"/>
              </a:rPr>
              <a:t> </a:t>
            </a:r>
          </a:p>
          <a:p>
            <a:r>
              <a:rPr lang="en-US" sz="1200" b="0" i="0" kern="1200" dirty="0" smtClean="0">
                <a:solidFill>
                  <a:schemeClr val="tx1"/>
                </a:solidFill>
                <a:latin typeface="Arial" pitchFamily="34" charset="0"/>
                <a:ea typeface="ＭＳ Ｐゴシック" charset="-128"/>
                <a:cs typeface="+mn-cs"/>
              </a:rPr>
              <a:t>If the Auto format is not enabled for the Y-scale , it is only possible to edit position after decimal points and the format to be set has to be exponential in case of the trend type value-over-time, orientation horizontal and logarithmic. Note that the minimum and maximum values per curve have to bigger than 0 for a logarithmic trend.</a:t>
            </a:r>
          </a:p>
          <a:p>
            <a:r>
              <a:rPr lang="en-US" sz="1200" b="1" i="0" kern="1200" dirty="0" smtClean="0">
                <a:solidFill>
                  <a:schemeClr val="tx1"/>
                </a:solidFill>
                <a:latin typeface="Arial" pitchFamily="34" charset="0"/>
                <a:ea typeface="ＭＳ Ｐゴシック" charset="-128"/>
                <a:cs typeface="+mn-cs"/>
              </a:rPr>
              <a:t>Auto scale Min. Max</a:t>
            </a:r>
            <a:r>
              <a:rPr lang="en-US" sz="1200" b="0" i="0" kern="1200" dirty="0" smtClean="0">
                <a:solidFill>
                  <a:schemeClr val="tx1"/>
                </a:solidFill>
                <a:latin typeface="Arial" pitchFamily="34" charset="0"/>
                <a:ea typeface="ＭＳ Ｐゴシック" charset="-128"/>
                <a:cs typeface="+mn-cs"/>
              </a:rPr>
              <a:t>.: here you can define the maximum and minimum values of your y-axis.</a:t>
            </a:r>
          </a:p>
          <a:p>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10</a:t>
            </a:fld>
            <a:endParaRPr lang="de-DE" dirty="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sz="1200" b="1" i="0" kern="1200" dirty="0" smtClean="0">
                <a:solidFill>
                  <a:schemeClr val="tx1"/>
                </a:solidFill>
                <a:latin typeface="Arial" pitchFamily="34" charset="0"/>
                <a:ea typeface="ＭＳ Ｐゴシック" charset="-128"/>
                <a:cs typeface="+mn-cs"/>
              </a:rPr>
              <a:t>Display time </a:t>
            </a:r>
            <a:r>
              <a:rPr lang="de-DE" sz="1200" b="1" i="0" kern="1200" dirty="0" err="1" smtClean="0">
                <a:solidFill>
                  <a:schemeClr val="tx1"/>
                </a:solidFill>
                <a:latin typeface="Arial" pitchFamily="34" charset="0"/>
                <a:ea typeface="ＭＳ Ｐゴシック" charset="-128"/>
                <a:cs typeface="+mn-cs"/>
              </a:rPr>
              <a:t>range</a:t>
            </a:r>
            <a:endParaRPr lang="de-DE" sz="1200" b="1" i="0" kern="1200" dirty="0" smtClean="0">
              <a:solidFill>
                <a:schemeClr val="tx1"/>
              </a:solidFill>
              <a:latin typeface="Arial" pitchFamily="34" charset="0"/>
              <a:ea typeface="ＭＳ Ｐゴシック" charset="-128"/>
              <a:cs typeface="+mn-cs"/>
            </a:endParaRPr>
          </a:p>
          <a:p>
            <a:r>
              <a:rPr lang="en-US" sz="1200" b="1" i="0" kern="1200" dirty="0" smtClean="0">
                <a:solidFill>
                  <a:schemeClr val="tx1"/>
                </a:solidFill>
                <a:latin typeface="Arial" pitchFamily="34" charset="0"/>
                <a:ea typeface="ＭＳ Ｐゴシック" charset="-128"/>
                <a:cs typeface="+mn-cs"/>
              </a:rPr>
              <a:t>Note that if you do not want e.g. hours (days, minutes or seconds) to be displayed you have to enter a zero (not a blank) into the specific field.</a:t>
            </a:r>
          </a:p>
          <a:p>
            <a:endParaRPr lang="en-US" sz="1200" b="1" i="0" kern="1200" dirty="0" smtClean="0">
              <a:solidFill>
                <a:schemeClr val="tx1"/>
              </a:solidFill>
              <a:latin typeface="Arial" pitchFamily="34" charset="0"/>
              <a:ea typeface="ＭＳ Ｐゴシック" charset="-128"/>
              <a:cs typeface="+mn-cs"/>
            </a:endParaRPr>
          </a:p>
          <a:p>
            <a:r>
              <a:rPr lang="en-US" sz="1200" b="1" i="0" kern="1200" dirty="0" smtClean="0">
                <a:solidFill>
                  <a:schemeClr val="tx1"/>
                </a:solidFill>
                <a:latin typeface="Arial" pitchFamily="34" charset="0"/>
                <a:ea typeface="ＭＳ Ｐゴシック" charset="-128"/>
                <a:cs typeface="+mn-cs"/>
              </a:rPr>
              <a:t>Draw grid</a:t>
            </a:r>
            <a:r>
              <a:rPr lang="en-US" sz="1200" b="0" i="0" kern="1200" dirty="0" smtClean="0">
                <a:solidFill>
                  <a:schemeClr val="tx1"/>
                </a:solidFill>
                <a:latin typeface="Arial" pitchFamily="34" charset="0"/>
                <a:ea typeface="ＭＳ Ｐゴシック" charset="-128"/>
                <a:cs typeface="+mn-cs"/>
              </a:rPr>
              <a:t> checkbox to display vertical grid lines in foreground or background </a:t>
            </a:r>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11</a:t>
            </a:fld>
            <a:endParaRPr lang="de-DE" dirty="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12</a:t>
            </a:fld>
            <a:endParaRPr lang="de-DE" dirty="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latin typeface="Arial" pitchFamily="34" charset="0"/>
                <a:ea typeface="ＭＳ Ｐゴシック" charset="-128"/>
                <a:cs typeface="+mn-cs"/>
              </a:rPr>
              <a:t>The curve is always reset when its last point reaches the right-hand edge of the element. A leap of 99 percent for example results in the curve being constantly displayed. The size of the leap is selected by clicking on one of the spin button arrow heads.</a:t>
            </a:r>
            <a:endParaRPr lang="de-DE" dirty="0"/>
          </a:p>
        </p:txBody>
      </p:sp>
      <p:sp>
        <p:nvSpPr>
          <p:cNvPr id="4" name="Foliennummernplatzhalter 3"/>
          <p:cNvSpPr>
            <a:spLocks noGrp="1"/>
          </p:cNvSpPr>
          <p:nvPr>
            <p:ph type="sldNum" sz="quarter" idx="10"/>
          </p:nvPr>
        </p:nvSpPr>
        <p:spPr/>
        <p:txBody>
          <a:bodyPr/>
          <a:lstStyle/>
          <a:p>
            <a:r>
              <a:rPr lang="de-DE" smtClean="0">
                <a:latin typeface="Arial" pitchFamily="34" charset="0"/>
              </a:rPr>
              <a:t>Notizen </a:t>
            </a:r>
            <a:fld id="{AD141568-5488-4AC9-B82D-9F5CE1225E2A}" type="slidenum">
              <a:rPr lang="de-DE" smtClean="0">
                <a:latin typeface="Arial" pitchFamily="34" charset="0"/>
              </a:rPr>
              <a:pPr/>
              <a:t>13</a:t>
            </a:fld>
            <a:endParaRPr lang="de-DE" dirty="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customXml" Target="../../customXml/item21.xml"/><Relationship Id="rId6" Type="http://schemas.openxmlformats.org/officeDocument/2006/relationships/tags" Target="../tags/tag38.xml"/><Relationship Id="rId5" Type="http://schemas.openxmlformats.org/officeDocument/2006/relationships/tags" Target="../tags/tag37.xml"/><Relationship Id="rId10" Type="http://schemas.openxmlformats.org/officeDocument/2006/relationships/image" Target="../media/image1.wmf"/><Relationship Id="rId4" Type="http://schemas.openxmlformats.org/officeDocument/2006/relationships/tags" Target="../tags/tag36.xml"/><Relationship Id="rId9"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customXml" Target="../../customXml/item10.xml"/><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customXml" Target="../../customXml/item4.xml"/><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customXml" Target="../../customXml/item2.xml"/><Relationship Id="rId5" Type="http://schemas.openxmlformats.org/officeDocument/2006/relationships/slideMaster" Target="../slideMasters/slideMaster1.xml"/><Relationship Id="rId4" Type="http://schemas.openxmlformats.org/officeDocument/2006/relationships/tags" Target="../tags/tag8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customXml" Target="../../customXml/item9.xml"/><Relationship Id="rId5" Type="http://schemas.openxmlformats.org/officeDocument/2006/relationships/slideMaster" Target="../slideMasters/slideMaster1.xml"/><Relationship Id="rId4" Type="http://schemas.openxmlformats.org/officeDocument/2006/relationships/tags" Target="../tags/tag8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customXml" Target="../../customXml/item19.xml"/><Relationship Id="rId6" Type="http://schemas.openxmlformats.org/officeDocument/2006/relationships/slideMaster" Target="../slideMasters/slideMaster1.xml"/><Relationship Id="rId5" Type="http://schemas.openxmlformats.org/officeDocument/2006/relationships/tags" Target="../tags/tag88.xml"/><Relationship Id="rId4" Type="http://schemas.openxmlformats.org/officeDocument/2006/relationships/tags" Target="../tags/tag87.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slideMaster" Target="../slideMasters/slideMaster1.xml"/><Relationship Id="rId2" Type="http://schemas.openxmlformats.org/officeDocument/2006/relationships/tags" Target="../tags/tag89.xml"/><Relationship Id="rId1" Type="http://schemas.openxmlformats.org/officeDocument/2006/relationships/customXml" Target="../../customXml/item1.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customXml" Target="../../customXml/item8.xml"/><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customXml" Target="../../customXml/item5.xml"/><Relationship Id="rId5" Type="http://schemas.openxmlformats.org/officeDocument/2006/relationships/slideMaster" Target="../slideMasters/slideMaster1.xml"/><Relationship Id="rId4" Type="http://schemas.openxmlformats.org/officeDocument/2006/relationships/tags" Target="../tags/tag98.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customXml" Target="../../customXml/item16.xml"/><Relationship Id="rId5" Type="http://schemas.openxmlformats.org/officeDocument/2006/relationships/slideMaster" Target="../slideMasters/slideMaster1.xml"/><Relationship Id="rId4" Type="http://schemas.openxmlformats.org/officeDocument/2006/relationships/tags" Target="../tags/tag101.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customXml" Target="../../customXml/item17.xml"/><Relationship Id="rId6" Type="http://schemas.openxmlformats.org/officeDocument/2006/relationships/slideMaster" Target="../slideMasters/slideMaster1.xml"/><Relationship Id="rId5" Type="http://schemas.openxmlformats.org/officeDocument/2006/relationships/tags" Target="../tags/tag105.xml"/><Relationship Id="rId4" Type="http://schemas.openxmlformats.org/officeDocument/2006/relationships/tags" Target="../tags/tag104.xml"/></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1.xml"/><Relationship Id="rId7" Type="http://schemas.openxmlformats.org/officeDocument/2006/relationships/tags" Target="../tags/tag45.xml"/><Relationship Id="rId2" Type="http://schemas.openxmlformats.org/officeDocument/2006/relationships/tags" Target="../tags/tag40.xml"/><Relationship Id="rId1" Type="http://schemas.openxmlformats.org/officeDocument/2006/relationships/customXml" Target="../../customXml/item7.xml"/><Relationship Id="rId6" Type="http://schemas.openxmlformats.org/officeDocument/2006/relationships/tags" Target="../tags/tag44.xml"/><Relationship Id="rId5" Type="http://schemas.openxmlformats.org/officeDocument/2006/relationships/tags" Target="../tags/tag43.xml"/><Relationship Id="rId10" Type="http://schemas.openxmlformats.org/officeDocument/2006/relationships/image" Target="../media/image1.wmf"/><Relationship Id="rId4" Type="http://schemas.openxmlformats.org/officeDocument/2006/relationships/tags" Target="../tags/tag42.xml"/><Relationship Id="rId9"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slideMaster" Target="../slideMasters/slideMaster1.xml"/><Relationship Id="rId2" Type="http://schemas.openxmlformats.org/officeDocument/2006/relationships/tags" Target="../tags/tag106.xml"/><Relationship Id="rId1" Type="http://schemas.openxmlformats.org/officeDocument/2006/relationships/customXml" Target="../../customXml/item12.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customXml" Target="../../customXml/item22.xml"/><Relationship Id="rId6" Type="http://schemas.openxmlformats.org/officeDocument/2006/relationships/slideMaster" Target="../slideMasters/slideMaster1.xml"/><Relationship Id="rId5" Type="http://schemas.openxmlformats.org/officeDocument/2006/relationships/tags" Target="../tags/tag114.xml"/><Relationship Id="rId4" Type="http://schemas.openxmlformats.org/officeDocument/2006/relationships/tags" Target="../tags/tag113.xml"/></Relationships>
</file>

<file path=ppt/slideLayouts/_rels/slideLayout2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6.xml"/><Relationship Id="rId7" Type="http://schemas.openxmlformats.org/officeDocument/2006/relationships/tags" Target="../tags/tag120.xml"/><Relationship Id="rId2" Type="http://schemas.openxmlformats.org/officeDocument/2006/relationships/tags" Target="../tags/tag115.xml"/><Relationship Id="rId1" Type="http://schemas.openxmlformats.org/officeDocument/2006/relationships/customXml" Target="../../customXml/item15.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5.wmf"/><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4.xml"/><Relationship Id="rId1" Type="http://schemas.openxmlformats.org/officeDocument/2006/relationships/tags" Target="../tags/tag123.xml"/><Relationship Id="rId4" Type="http://schemas.openxmlformats.org/officeDocument/2006/relationships/image" Target="../media/image5.w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2" Type="http://schemas.openxmlformats.org/officeDocument/2006/relationships/tags" Target="../tags/tag46.xml"/><Relationship Id="rId1" Type="http://schemas.openxmlformats.org/officeDocument/2006/relationships/customXml" Target="../../customXml/item20.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1.wmf"/><Relationship Id="rId4" Type="http://schemas.openxmlformats.org/officeDocument/2006/relationships/tags" Target="../tags/tag48.xml"/><Relationship Id="rId9"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customXml" Target="../../customXml/item11.x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wmf"/><Relationship Id="rId4" Type="http://schemas.openxmlformats.org/officeDocument/2006/relationships/tags" Target="../tags/tag54.xml"/><Relationship Id="rId9"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9.xml"/><Relationship Id="rId7" Type="http://schemas.openxmlformats.org/officeDocument/2006/relationships/slideMaster" Target="../slideMasters/slideMaster1.xml"/><Relationship Id="rId2" Type="http://schemas.openxmlformats.org/officeDocument/2006/relationships/tags" Target="../tags/tag58.xml"/><Relationship Id="rId1" Type="http://schemas.openxmlformats.org/officeDocument/2006/relationships/customXml" Target="../../customXml/item18.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4.xml"/><Relationship Id="rId7" Type="http://schemas.openxmlformats.org/officeDocument/2006/relationships/slideMaster" Target="../slideMasters/slideMaster1.xml"/><Relationship Id="rId2" Type="http://schemas.openxmlformats.org/officeDocument/2006/relationships/tags" Target="../tags/tag63.xml"/><Relationship Id="rId1" Type="http://schemas.openxmlformats.org/officeDocument/2006/relationships/customXml" Target="../../customXml/item6.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customXml" Target="../../customXml/item14.xml"/><Relationship Id="rId6" Type="http://schemas.openxmlformats.org/officeDocument/2006/relationships/image" Target="../media/image4.jpeg"/><Relationship Id="rId5" Type="http://schemas.openxmlformats.org/officeDocument/2006/relationships/slideMaster" Target="../slideMasters/slideMaster1.xml"/><Relationship Id="rId4" Type="http://schemas.openxmlformats.org/officeDocument/2006/relationships/tags" Target="../tags/tag70.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customXml" Target="../../customXml/item13.xml"/><Relationship Id="rId5" Type="http://schemas.openxmlformats.org/officeDocument/2006/relationships/slideMaster" Target="../slideMasters/slideMaster1.xml"/><Relationship Id="rId4" Type="http://schemas.openxmlformats.org/officeDocument/2006/relationships/tags" Target="../tags/tag73.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4.xml"/><Relationship Id="rId1" Type="http://schemas.openxmlformats.org/officeDocument/2006/relationships/customXml" Target="../../customXml/item2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big bar down)" type="title" preserve="1">
  <p:cSld name="Title (big bar down)">
    <p:spTree>
      <p:nvGrpSpPr>
        <p:cNvPr id="1" name=""/>
        <p:cNvGrpSpPr/>
        <p:nvPr/>
      </p:nvGrpSpPr>
      <p:grpSpPr>
        <a:xfrm>
          <a:off x="0" y="0"/>
          <a:ext cx="0" cy="0"/>
          <a:chOff x="0" y="0"/>
          <a:chExt cx="0" cy="0"/>
        </a:xfrm>
      </p:grpSpPr>
      <p:pic>
        <p:nvPicPr>
          <p:cNvPr id="11" name="Picture 3" descr="\\eis2k213\daten\Bilder\Design\Marketing\Pressegrafiken\winccoa\wincc_oa_3.14_produktbild\wincc_oa_3_14_sujet_v01.png"/>
          <p:cNvPicPr>
            <a:picLocks noChangeAspect="1" noChangeArrowheads="1"/>
          </p:cNvPicPr>
          <p:nvPr userDrawn="1"/>
        </p:nvPicPr>
        <p:blipFill>
          <a:blip r:embed="rId9" cstate="print"/>
          <a:srcRect l="5463" t="30226" b="19789"/>
          <a:stretch>
            <a:fillRect/>
          </a:stretch>
        </p:blipFill>
        <p:spPr bwMode="auto">
          <a:xfrm>
            <a:off x="0" y="0"/>
            <a:ext cx="12198350" cy="4157133"/>
          </a:xfrm>
          <a:prstGeom prst="rect">
            <a:avLst/>
          </a:prstGeom>
          <a:noFill/>
        </p:spPr>
      </p:pic>
      <p:sp>
        <p:nvSpPr>
          <p:cNvPr id="57350" name="cdtRectangle 115 Id57350"/>
          <p:cNvSpPr>
            <a:spLocks noGrp="1" noChangeArrowheads="1"/>
          </p:cNvSpPr>
          <p:nvPr>
            <p:ph type="ctrTitle"/>
            <p:custDataLst>
              <p:tags r:id="rId2"/>
            </p:custDataLst>
          </p:nvPr>
        </p:nvSpPr>
        <p:spPr bwMode="gray">
          <a:xfrm>
            <a:off x="338137" y="4149090"/>
            <a:ext cx="11860212" cy="870014"/>
          </a:xfrm>
          <a:solidFill>
            <a:srgbClr val="879BAA"/>
          </a:solidFill>
        </p:spPr>
        <p:txBody>
          <a:bodyPr wrap="square" lIns="270000" tIns="144000" rIns="482400" bIns="108000" anchor="t">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57351" name="cdtRectangle 116 Id57351"/>
          <p:cNvSpPr>
            <a:spLocks noGrp="1" noChangeArrowheads="1"/>
          </p:cNvSpPr>
          <p:nvPr>
            <p:ph type="subTitle" idx="1"/>
            <p:custDataLst>
              <p:tags r:id="rId3"/>
            </p:custDataLst>
          </p:nvPr>
        </p:nvSpPr>
        <p:spPr bwMode="gray">
          <a:xfrm>
            <a:off x="338137" y="3756008"/>
            <a:ext cx="11860212" cy="393082"/>
          </a:xfrm>
          <a:solidFill>
            <a:srgbClr val="233746">
              <a:alpha val="65000"/>
            </a:srgbClr>
          </a:solidFill>
        </p:spPr>
        <p:txBody>
          <a:bodyPr wrap="square" lIns="270000" tIns="18000" rIns="482400" bIns="36000" anchor="b">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12" name="cdtText Box 101 Id12"/>
          <p:cNvSpPr txBox="1">
            <a:spLocks noChangeArrowheads="1"/>
          </p:cNvSpPr>
          <p:nvPr userDrawn="1">
            <p:custDataLst>
              <p:tags r:id="rId4"/>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13" name="cdtPicture 10 Id13" descr="SIE_Logo_Layer_Petrol_RGB_A3_76mm.wmf"/>
          <p:cNvPicPr>
            <a:picLocks noChangeAspect="1"/>
          </p:cNvPicPr>
          <p:nvPr userDrawn="1">
            <p:custDataLst>
              <p:tags r:id="rId5"/>
            </p:custDataLst>
          </p:nvPr>
        </p:nvPicPr>
        <p:blipFill>
          <a:blip r:embed="rId10" cstate="screen"/>
          <a:stretch>
            <a:fillRect/>
          </a:stretch>
        </p:blipFill>
        <p:spPr>
          <a:xfrm>
            <a:off x="627063" y="0"/>
            <a:ext cx="1728000" cy="967833"/>
          </a:xfrm>
          <a:prstGeom prst="rect">
            <a:avLst/>
          </a:prstGeom>
        </p:spPr>
      </p:pic>
      <p:sp>
        <p:nvSpPr>
          <p:cNvPr id="14" name="cdtText Box 133 Id14"/>
          <p:cNvSpPr txBox="1">
            <a:spLocks noChangeArrowheads="1"/>
          </p:cNvSpPr>
          <p:nvPr userDrawn="1">
            <p:custDataLst>
              <p:tags r:id="rId6"/>
            </p:custDataLst>
          </p:nvPr>
        </p:nvSpPr>
        <p:spPr bwMode="auto">
          <a:xfrm>
            <a:off x="0" y="6165850"/>
            <a:ext cx="12198350" cy="431800"/>
          </a:xfrm>
          <a:prstGeom prst="rect">
            <a:avLst/>
          </a:prstGeom>
          <a:noFill/>
          <a:ln w="9525">
            <a:noFill/>
            <a:miter lim="800000"/>
            <a:headEnd/>
            <a:tailEnd/>
          </a:ln>
          <a:effectLst/>
        </p:spPr>
        <p:txBody>
          <a:bodyPr lIns="626400" tIns="144000" rIns="3211200" bIns="0" anchor="ctr"/>
          <a:lstStyle/>
          <a:p>
            <a:r>
              <a:rPr lang="en-US" sz="1000" b="1" dirty="0" smtClean="0">
                <a:solidFill>
                  <a:srgbClr val="879BAA"/>
                </a:solidFill>
              </a:rPr>
              <a:t>© Siemens AG 2016 All rights reserved.</a:t>
            </a:r>
            <a:endParaRPr lang="en-US" sz="1000" b="1" dirty="0">
              <a:solidFill>
                <a:srgbClr val="879BAA"/>
              </a:solidFill>
            </a:endParaRPr>
          </a:p>
        </p:txBody>
      </p:sp>
      <p:sp>
        <p:nvSpPr>
          <p:cNvPr id="10" name="cdtText Box 133 Id10"/>
          <p:cNvSpPr txBox="1">
            <a:spLocks noChangeArrowheads="1"/>
          </p:cNvSpPr>
          <p:nvPr userDrawn="1">
            <p:custDataLst>
              <p:tags r:id="rId7"/>
            </p:custDataLst>
          </p:nvPr>
        </p:nvSpPr>
        <p:spPr bwMode="auto">
          <a:xfrm>
            <a:off x="8836025" y="6165850"/>
            <a:ext cx="3362325" cy="431800"/>
          </a:xfrm>
          <a:prstGeom prst="rect">
            <a:avLst/>
          </a:prstGeom>
          <a:noFill/>
          <a:ln w="9525">
            <a:noFill/>
            <a:miter lim="800000"/>
            <a:headEnd/>
            <a:tailEnd/>
          </a:ln>
          <a:effectLst/>
        </p:spPr>
        <p:txBody>
          <a:bodyPr lIns="0" tIns="144000" rIns="482400" bIns="0" anchor="ctr"/>
          <a:lstStyle/>
          <a:p>
            <a:pPr algn="r"/>
            <a:r>
              <a:rPr lang="en-US" sz="1000" b="1" smtClean="0">
                <a:solidFill>
                  <a:srgbClr val="000000"/>
                </a:solidFill>
              </a:rPr>
              <a:t>siemens.com/answers</a:t>
            </a:r>
            <a:endParaRPr lang="en-US" sz="1000" b="1" dirty="0">
              <a:solidFill>
                <a:srgbClr val="000000"/>
              </a:solidFill>
            </a:endParaRPr>
          </a:p>
        </p:txBody>
      </p:sp>
    </p:spTree>
    <p:custDataLst>
      <p:custData r:id="rId1"/>
    </p:custData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ne object (large)" type="obj" preserve="1">
  <p:cSld name="One object (large)">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8208962" cy="4752975"/>
          </a:xfrm>
        </p:spPr>
        <p:txBody>
          <a:bodyPr/>
          <a:lstStyle>
            <a:lvl1pPr>
              <a:buFont typeface="Arial" pitchFamily="34" charset="0"/>
              <a:buNone/>
              <a:defRPr/>
            </a:lvl1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Tree>
    <p:custDataLst>
      <p:custData r:id="rId1"/>
    </p:custData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object (small)" type="obj" preserve="1">
  <p:cSld name="One object (small)">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6768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Tree>
    <p:custDataLst>
      <p:custData r:id="rId1"/>
    </p:custData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lumns" type="twoObj" preserve="1">
  <p:cSld name="Two columns">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a:noFill/>
          <a:ln w="9525">
            <a:noFill/>
            <a:miter lim="800000"/>
            <a:headEnd/>
            <a:tailEnd/>
          </a:ln>
        </p:spPr>
        <p:txBody>
          <a:bodyPr vert="horz" wrap="square" lIns="626400" tIns="396000" rIns="2124000" bIns="234000" numCol="1" anchor="b"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lang="de-DE"/>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de-DE" smtClean="0"/>
              <a:t>Titelmasterformat durch Klicken bearbeiten</a:t>
            </a:r>
            <a:endParaRPr kumimoji="0" lang="en-US" sz="2000" b="1" i="0" u="none" strike="noStrike" kern="0" cap="none" spc="0" normalizeH="0" baseline="0" noProof="0" dirty="0">
              <a:ln>
                <a:noFill/>
              </a:ln>
              <a:solidFill>
                <a:srgbClr val="000000"/>
              </a:solidFill>
              <a:effectLst/>
              <a:uLnTx/>
              <a:uFillTx/>
              <a:latin typeface="Arial" pitchFamily="34" charset="0"/>
              <a:ea typeface="+mj-ea"/>
              <a:cs typeface="Arial" pitchFamily="34" charset="0"/>
            </a:endParaRPr>
          </a:p>
        </p:txBody>
      </p:sp>
      <p:sp>
        <p:nvSpPr>
          <p:cNvPr id="3" name="cdtContent Placeholder 2 Id3"/>
          <p:cNvSpPr>
            <a:spLocks noGrp="1"/>
          </p:cNvSpPr>
          <p:nvPr>
            <p:ph sz="half" idx="1"/>
            <p:custDataLst>
              <p:tags r:id="rId3"/>
            </p:custDataLst>
          </p:nvPr>
        </p:nvSpPr>
        <p:spPr>
          <a:xfrm>
            <a:off x="627063" y="1412875"/>
            <a:ext cx="5472112" cy="4752975"/>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
        <p:nvSpPr>
          <p:cNvPr id="4" name="cdtContent Placeholder 3 Id4"/>
          <p:cNvSpPr>
            <a:spLocks noGrp="1"/>
          </p:cNvSpPr>
          <p:nvPr>
            <p:ph sz="half" idx="2"/>
            <p:custDataLst>
              <p:tags r:id="rId4"/>
            </p:custDataLst>
          </p:nvPr>
        </p:nvSpPr>
        <p:spPr>
          <a:xfrm>
            <a:off x="6243638" y="1412875"/>
            <a:ext cx="5472112" cy="4752975"/>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Tree>
    <p:custDataLst>
      <p:custData r:id="rId1"/>
    </p:custDataLst>
    <p:extLst>
      <p:ext uri="{BB962C8B-B14F-4D97-AF65-F5344CB8AC3E}">
        <p14:creationId xmlns:p14="http://schemas.microsoft.com/office/powerpoint/2010/main" xmlns="" val="1607085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rows" preserve="1" userDrawn="1">
  <p:cSld name="Two rows">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6"/>
            <a:ext cx="8208962" cy="2303463"/>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627063" y="3860800"/>
            <a:ext cx="8208962" cy="23050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Tree>
    <p:custDataLst>
      <p:custData r:id="rId1"/>
    </p:custData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ree columns" preserve="1" userDrawn="1">
  <p:cSld name="Three columns">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360045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4370388" y="1412875"/>
            <a:ext cx="3600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2" name="cdtContent Placeholder 11 Id12"/>
          <p:cNvSpPr>
            <a:spLocks noGrp="1"/>
          </p:cNvSpPr>
          <p:nvPr>
            <p:ph sz="quarter" idx="14"/>
            <p:custDataLst>
              <p:tags r:id="rId5"/>
            </p:custDataLst>
          </p:nvPr>
        </p:nvSpPr>
        <p:spPr>
          <a:xfrm>
            <a:off x="8115750" y="1412875"/>
            <a:ext cx="3600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Tree>
    <p:custDataLst>
      <p:custData r:id="rId1"/>
    </p:custData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our objects" type="fourObj" preserve="1">
  <p:cSld name="Four objects">
    <p:spTree>
      <p:nvGrpSpPr>
        <p:cNvPr id="1" name=""/>
        <p:cNvGrpSpPr/>
        <p:nvPr/>
      </p:nvGrpSpPr>
      <p:grpSpPr>
        <a:xfrm>
          <a:off x="0" y="0"/>
          <a:ext cx="0" cy="0"/>
          <a:chOff x="0" y="0"/>
          <a:chExt cx="0" cy="0"/>
        </a:xfrm>
      </p:grpSpPr>
      <p:sp>
        <p:nvSpPr>
          <p:cNvPr id="2" name="cdtTitle 1 Id2"/>
          <p:cNvSpPr>
            <a:spLocks noGrp="1"/>
          </p:cNvSpPr>
          <p:nvPr>
            <p:ph type="title" sz="quarter"/>
            <p:custDataLst>
              <p:tags r:id="rId2"/>
            </p:custDataLst>
          </p:nvPr>
        </p:nvSpPr>
        <p:spPr>
          <a:xfrm>
            <a:off x="0" y="0"/>
            <a:ext cx="12198350" cy="1268413"/>
          </a:xfrm>
          <a:noFill/>
          <a:ln w="9525">
            <a:noFill/>
            <a:miter lim="800000"/>
            <a:headEnd/>
            <a:tailEnd/>
          </a:ln>
        </p:spPr>
        <p:txBody>
          <a:bodyPr vert="horz" wrap="square" lIns="626400" tIns="396000" rIns="2124000" bIns="234000" numCol="1" anchor="b"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lang="de-DE"/>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de-DE" smtClean="0"/>
              <a:t>Titelmasterformat durch Klicken bearbeiten</a:t>
            </a:r>
            <a:endParaRPr kumimoji="0" lang="en-US" sz="2000" b="1" i="0" u="none" strike="noStrike" kern="0" cap="none" spc="0" normalizeH="0" baseline="0" noProof="0" dirty="0">
              <a:ln>
                <a:noFill/>
              </a:ln>
              <a:solidFill>
                <a:srgbClr val="000000"/>
              </a:solidFill>
              <a:effectLst/>
              <a:uLnTx/>
              <a:uFillTx/>
              <a:latin typeface="Arial" pitchFamily="34" charset="0"/>
              <a:ea typeface="+mj-ea"/>
              <a:cs typeface="Arial" pitchFamily="34" charset="0"/>
            </a:endParaRPr>
          </a:p>
        </p:txBody>
      </p:sp>
      <p:sp>
        <p:nvSpPr>
          <p:cNvPr id="3" name="cdtContent Placeholder 2 Id3"/>
          <p:cNvSpPr>
            <a:spLocks noGrp="1"/>
          </p:cNvSpPr>
          <p:nvPr>
            <p:ph sz="quarter" idx="1"/>
            <p:custDataLst>
              <p:tags r:id="rId3"/>
            </p:custDataLst>
          </p:nvPr>
        </p:nvSpPr>
        <p:spPr>
          <a:xfrm>
            <a:off x="627063" y="1412876"/>
            <a:ext cx="5472112" cy="2303463"/>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
        <p:nvSpPr>
          <p:cNvPr id="4" name="cdtContent Placeholder 3 Id4"/>
          <p:cNvSpPr>
            <a:spLocks noGrp="1"/>
          </p:cNvSpPr>
          <p:nvPr>
            <p:ph sz="quarter" idx="2"/>
            <p:custDataLst>
              <p:tags r:id="rId4"/>
            </p:custDataLst>
          </p:nvPr>
        </p:nvSpPr>
        <p:spPr>
          <a:xfrm>
            <a:off x="6243638" y="1412875"/>
            <a:ext cx="5472112" cy="2303463"/>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
        <p:nvSpPr>
          <p:cNvPr id="5" name="cdtContent Placeholder 4 Id5"/>
          <p:cNvSpPr>
            <a:spLocks noGrp="1"/>
          </p:cNvSpPr>
          <p:nvPr>
            <p:ph sz="quarter" idx="3"/>
            <p:custDataLst>
              <p:tags r:id="rId5"/>
            </p:custDataLst>
          </p:nvPr>
        </p:nvSpPr>
        <p:spPr>
          <a:xfrm>
            <a:off x="627063" y="3860800"/>
            <a:ext cx="5472112" cy="2305050"/>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
        <p:nvSpPr>
          <p:cNvPr id="6" name="cdtContent Placeholder 5 Id6"/>
          <p:cNvSpPr>
            <a:spLocks noGrp="1"/>
          </p:cNvSpPr>
          <p:nvPr>
            <p:ph sz="quarter" idx="4"/>
            <p:custDataLst>
              <p:tags r:id="rId6"/>
            </p:custDataLst>
          </p:nvPr>
        </p:nvSpPr>
        <p:spPr>
          <a:xfrm>
            <a:off x="6243638" y="3860800"/>
            <a:ext cx="5472112" cy="2305050"/>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778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17550" marR="0" indent="-1778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marL="0" marR="0" lvl="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Textmasterformate durch Klicken bearbeiten</a:t>
            </a:r>
          </a:p>
          <a:p>
            <a:pPr marL="0" marR="0" lvl="1"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Zweite Ebene</a:t>
            </a:r>
          </a:p>
          <a:p>
            <a:pPr marL="0" marR="0" lvl="2"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Dritte Ebene</a:t>
            </a:r>
          </a:p>
          <a:p>
            <a:pPr marL="0" marR="0" lvl="3"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Vierte Ebene</a:t>
            </a:r>
          </a:p>
          <a:p>
            <a:pPr marL="0" marR="0" lvl="4"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a:pPr>
            <a:r>
              <a:rPr kumimoji="0" lang="de-DE" sz="1800" b="0" i="0" u="none" strike="noStrike" kern="0" cap="none" spc="0" normalizeH="0" baseline="0" noProof="0" smtClean="0">
                <a:ln>
                  <a:noFill/>
                </a:ln>
                <a:solidFill>
                  <a:srgbClr val="000000"/>
                </a:solidFill>
                <a:effectLst/>
                <a:uLnTx/>
                <a:uFillTx/>
                <a:latin typeface="Arial" pitchFamily="34" charset="0"/>
                <a:ea typeface="+mn-ea"/>
                <a:cs typeface="Arial" pitchFamily="34" charset="0"/>
              </a:rPr>
              <a:t>Fünfte Ebene</a:t>
            </a:r>
            <a:endParaRPr lang="en-US" dirty="0" smtClean="0"/>
          </a:p>
        </p:txBody>
      </p:sp>
    </p:spTree>
    <p:custDataLst>
      <p:custData r:id="rId1"/>
    </p:custDataLst>
    <p:extLst>
      <p:ext uri="{BB962C8B-B14F-4D97-AF65-F5344CB8AC3E}">
        <p14:creationId xmlns:p14="http://schemas.microsoft.com/office/powerpoint/2010/main" xmlns="" val="2557672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ree Content + Navigation" preserve="1" userDrawn="1">
  <p:cSld name="Free Content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5" name="cdtTextplatzhalter 13 Id5"/>
          <p:cNvSpPr>
            <a:spLocks noGrp="1"/>
          </p:cNvSpPr>
          <p:nvPr>
            <p:ph type="body" sz="quarter" idx="13" hasCustomPrompt="1"/>
            <p:custDataLst>
              <p:tags r:id="rId3"/>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object (large) + Navigation" preserve="1" userDrawn="1">
  <p:cSld name="One object (large)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8208962"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5" name="cdtTextplatzhalter 13 Id5"/>
          <p:cNvSpPr>
            <a:spLocks noGrp="1"/>
          </p:cNvSpPr>
          <p:nvPr>
            <p:ph type="body" sz="quarter" idx="13" hasCustomPrompt="1"/>
            <p:custDataLst>
              <p:tags r:id="rId4"/>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object (small) + Navigation" preserve="1" userDrawn="1">
  <p:cSld name="One object (small)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6768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6" name="cdtTextplatzhalter 13 Id6"/>
          <p:cNvSpPr>
            <a:spLocks noGrp="1"/>
          </p:cNvSpPr>
          <p:nvPr>
            <p:ph type="body" sz="quarter" idx="13" hasCustomPrompt="1"/>
            <p:custDataLst>
              <p:tags r:id="rId4"/>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lumns + Navigation" preserve="1" userDrawn="1">
  <p:cSld name="Two column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4032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4804025" y="1412875"/>
            <a:ext cx="4032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6" name="cdtTextplatzhalter 13 Id6"/>
          <p:cNvSpPr>
            <a:spLocks noGrp="1"/>
          </p:cNvSpPr>
          <p:nvPr>
            <p:ph type="body" sz="quarter" idx="14" hasCustomPrompt="1"/>
            <p:custDataLst>
              <p:tags r:id="rId5"/>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big bar up)" type="title" preserve="1">
  <p:cSld name="Title (big bar up)">
    <p:spTree>
      <p:nvGrpSpPr>
        <p:cNvPr id="1" name=""/>
        <p:cNvGrpSpPr/>
        <p:nvPr/>
      </p:nvGrpSpPr>
      <p:grpSpPr>
        <a:xfrm>
          <a:off x="0" y="0"/>
          <a:ext cx="0" cy="0"/>
          <a:chOff x="0" y="0"/>
          <a:chExt cx="0" cy="0"/>
        </a:xfrm>
      </p:grpSpPr>
      <p:pic>
        <p:nvPicPr>
          <p:cNvPr id="10" name="Picture 3" descr="\\eis2k213\daten\Bilder\Design\Marketing\Pressegrafiken\winccoa\wincc_oa_3.14_produktbild\wincc_oa_3_14_sujet_v01.png"/>
          <p:cNvPicPr>
            <a:picLocks noChangeAspect="1" noChangeArrowheads="1"/>
          </p:cNvPicPr>
          <p:nvPr userDrawn="1"/>
        </p:nvPicPr>
        <p:blipFill>
          <a:blip r:embed="rId9" cstate="print"/>
          <a:srcRect l="5463" t="22795" b="15207"/>
          <a:stretch>
            <a:fillRect/>
          </a:stretch>
        </p:blipFill>
        <p:spPr bwMode="auto">
          <a:xfrm>
            <a:off x="0" y="0"/>
            <a:ext cx="12198350" cy="5156200"/>
          </a:xfrm>
          <a:prstGeom prst="rect">
            <a:avLst/>
          </a:prstGeom>
          <a:noFill/>
        </p:spPr>
      </p:pic>
      <p:sp>
        <p:nvSpPr>
          <p:cNvPr id="57350" name="cdtRectangle 115 Id57350"/>
          <p:cNvSpPr>
            <a:spLocks noGrp="1" noChangeArrowheads="1"/>
          </p:cNvSpPr>
          <p:nvPr>
            <p:ph type="ctrTitle"/>
            <p:custDataLst>
              <p:tags r:id="rId2"/>
            </p:custDataLst>
          </p:nvPr>
        </p:nvSpPr>
        <p:spPr bwMode="gray">
          <a:xfrm>
            <a:off x="338137" y="4287202"/>
            <a:ext cx="11860212" cy="870014"/>
          </a:xfrm>
          <a:solidFill>
            <a:srgbClr val="233746">
              <a:alpha val="65000"/>
            </a:srgbClr>
          </a:solidFill>
        </p:spPr>
        <p:txBody>
          <a:bodyPr wrap="square" lIns="270000" tIns="144000" rIns="482400" bIns="108000" anchor="b" anchorCtr="0">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57351" name="cdtRectangle 116 Id57351"/>
          <p:cNvSpPr>
            <a:spLocks noGrp="1" noChangeArrowheads="1"/>
          </p:cNvSpPr>
          <p:nvPr>
            <p:ph type="subTitle" idx="1"/>
            <p:custDataLst>
              <p:tags r:id="rId3"/>
            </p:custDataLst>
          </p:nvPr>
        </p:nvSpPr>
        <p:spPr bwMode="gray">
          <a:xfrm>
            <a:off x="338137" y="5157216"/>
            <a:ext cx="11860212" cy="393082"/>
          </a:xfrm>
          <a:solidFill>
            <a:srgbClr val="879BAA"/>
          </a:solidFill>
        </p:spPr>
        <p:txBody>
          <a:bodyPr wrap="square" lIns="270000" tIns="18000" rIns="482400" bIns="36000" anchor="t" anchorCtr="0">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11" name="cdtText Box 101 Id11"/>
          <p:cNvSpPr txBox="1">
            <a:spLocks noChangeArrowheads="1"/>
          </p:cNvSpPr>
          <p:nvPr userDrawn="1">
            <p:custDataLst>
              <p:tags r:id="rId4"/>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14" name="cdtPicture 10 Id14" descr="SIE_Logo_Layer_Petrol_RGB_A3_76mm.wmf"/>
          <p:cNvPicPr>
            <a:picLocks noChangeAspect="1"/>
          </p:cNvPicPr>
          <p:nvPr userDrawn="1">
            <p:custDataLst>
              <p:tags r:id="rId5"/>
            </p:custDataLst>
          </p:nvPr>
        </p:nvPicPr>
        <p:blipFill>
          <a:blip r:embed="rId10" cstate="screen"/>
          <a:stretch>
            <a:fillRect/>
          </a:stretch>
        </p:blipFill>
        <p:spPr>
          <a:xfrm>
            <a:off x="627063" y="0"/>
            <a:ext cx="1728000" cy="967833"/>
          </a:xfrm>
          <a:prstGeom prst="rect">
            <a:avLst/>
          </a:prstGeom>
        </p:spPr>
      </p:pic>
      <p:sp>
        <p:nvSpPr>
          <p:cNvPr id="15" name="cdtText Box 133 Id15"/>
          <p:cNvSpPr txBox="1">
            <a:spLocks noChangeArrowheads="1"/>
          </p:cNvSpPr>
          <p:nvPr userDrawn="1">
            <p:custDataLst>
              <p:tags r:id="rId6"/>
            </p:custDataLst>
          </p:nvPr>
        </p:nvSpPr>
        <p:spPr bwMode="auto">
          <a:xfrm>
            <a:off x="0" y="6165850"/>
            <a:ext cx="12198350" cy="431800"/>
          </a:xfrm>
          <a:prstGeom prst="rect">
            <a:avLst/>
          </a:prstGeom>
          <a:noFill/>
          <a:ln w="9525">
            <a:noFill/>
            <a:miter lim="800000"/>
            <a:headEnd/>
            <a:tailEnd/>
          </a:ln>
          <a:effectLst/>
        </p:spPr>
        <p:txBody>
          <a:bodyPr lIns="626400" tIns="144000" rIns="3211200" bIns="0" anchor="ctr"/>
          <a:lstStyle/>
          <a:p>
            <a:r>
              <a:rPr lang="en-US" sz="1000" b="1" dirty="0" smtClean="0">
                <a:solidFill>
                  <a:srgbClr val="879BAA"/>
                </a:solidFill>
              </a:rPr>
              <a:t>© Siemens AG 2016 All rights reserved.</a:t>
            </a:r>
            <a:endParaRPr lang="en-US" sz="1000" b="1" dirty="0">
              <a:solidFill>
                <a:srgbClr val="879BAA"/>
              </a:solidFill>
            </a:endParaRPr>
          </a:p>
        </p:txBody>
      </p:sp>
      <p:sp>
        <p:nvSpPr>
          <p:cNvPr id="12" name="cdtText Box 133 Id12"/>
          <p:cNvSpPr txBox="1">
            <a:spLocks noChangeArrowheads="1"/>
          </p:cNvSpPr>
          <p:nvPr userDrawn="1">
            <p:custDataLst>
              <p:tags r:id="rId7"/>
            </p:custDataLst>
          </p:nvPr>
        </p:nvSpPr>
        <p:spPr bwMode="auto">
          <a:xfrm>
            <a:off x="8836025" y="6165850"/>
            <a:ext cx="3362325" cy="431800"/>
          </a:xfrm>
          <a:prstGeom prst="rect">
            <a:avLst/>
          </a:prstGeom>
          <a:noFill/>
          <a:ln w="9525">
            <a:noFill/>
            <a:miter lim="800000"/>
            <a:headEnd/>
            <a:tailEnd/>
          </a:ln>
          <a:effectLst/>
        </p:spPr>
        <p:txBody>
          <a:bodyPr lIns="0" tIns="144000" rIns="482400" bIns="0" anchor="ctr"/>
          <a:lstStyle/>
          <a:p>
            <a:pPr algn="r"/>
            <a:r>
              <a:rPr lang="en-US" sz="1000" b="1" smtClean="0">
                <a:solidFill>
                  <a:srgbClr val="000000"/>
                </a:solidFill>
              </a:rPr>
              <a:t>siemens.com/answers</a:t>
            </a:r>
            <a:endParaRPr lang="en-US" sz="1000" b="1" dirty="0">
              <a:solidFill>
                <a:srgbClr val="000000"/>
              </a:solidFill>
            </a:endParaRPr>
          </a:p>
        </p:txBody>
      </p:sp>
    </p:spTree>
    <p:custDataLst>
      <p:custData r:id="rId1"/>
    </p:custData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ree columns + Navigation" preserve="1" userDrawn="1">
  <p:cSld name="Three column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5"/>
            <a:ext cx="2592000"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3362400" y="1412875"/>
            <a:ext cx="2736775"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2" name="cdtContent Placeholder 11 Id12"/>
          <p:cNvSpPr>
            <a:spLocks noGrp="1"/>
          </p:cNvSpPr>
          <p:nvPr>
            <p:ph sz="quarter" idx="14"/>
            <p:custDataLst>
              <p:tags r:id="rId5"/>
            </p:custDataLst>
          </p:nvPr>
        </p:nvSpPr>
        <p:spPr>
          <a:xfrm>
            <a:off x="6243638" y="1412875"/>
            <a:ext cx="2592387"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7" name="cdtTextplatzhalter 13 Id7"/>
          <p:cNvSpPr>
            <a:spLocks noGrp="1"/>
          </p:cNvSpPr>
          <p:nvPr>
            <p:ph type="body" sz="quarter" idx="15" hasCustomPrompt="1"/>
            <p:custDataLst>
              <p:tags r:id="rId6"/>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rows + Navigation" preserve="1" userDrawn="1">
  <p:cSld name="Two row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6"/>
            <a:ext cx="8208962" cy="2303463"/>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627063" y="3860800"/>
            <a:ext cx="8208962" cy="23050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6" name="cdtTextplatzhalter 13 Id6"/>
          <p:cNvSpPr>
            <a:spLocks noGrp="1"/>
          </p:cNvSpPr>
          <p:nvPr>
            <p:ph type="body" sz="quarter" idx="14" hasCustomPrompt="1"/>
            <p:custDataLst>
              <p:tags r:id="rId5"/>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Four objects + Navigation" preserve="1" userDrawn="1">
  <p:cSld name="Four object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3" name="cdtContent Placeholder 2 Id3"/>
          <p:cNvSpPr>
            <a:spLocks noGrp="1"/>
          </p:cNvSpPr>
          <p:nvPr>
            <p:ph idx="1"/>
            <p:custDataLst>
              <p:tags r:id="rId3"/>
            </p:custDataLst>
          </p:nvPr>
        </p:nvSpPr>
        <p:spPr>
          <a:xfrm>
            <a:off x="627063" y="1412876"/>
            <a:ext cx="4032000" cy="2303463"/>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3" name="cdtContent Placeholder 12 Id13"/>
          <p:cNvSpPr>
            <a:spLocks noGrp="1"/>
          </p:cNvSpPr>
          <p:nvPr>
            <p:ph sz="quarter" idx="13"/>
            <p:custDataLst>
              <p:tags r:id="rId4"/>
            </p:custDataLst>
          </p:nvPr>
        </p:nvSpPr>
        <p:spPr>
          <a:xfrm>
            <a:off x="4804024" y="1412875"/>
            <a:ext cx="4032000" cy="2303463"/>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2" name="cdtContent Placeholder 11 Id12"/>
          <p:cNvSpPr>
            <a:spLocks noGrp="1"/>
          </p:cNvSpPr>
          <p:nvPr>
            <p:ph sz="quarter" idx="14"/>
            <p:custDataLst>
              <p:tags r:id="rId5"/>
            </p:custDataLst>
          </p:nvPr>
        </p:nvSpPr>
        <p:spPr>
          <a:xfrm>
            <a:off x="627063" y="3860800"/>
            <a:ext cx="4032000" cy="23050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5" name="cdtContent Placeholder 14 Id15"/>
          <p:cNvSpPr>
            <a:spLocks noGrp="1"/>
          </p:cNvSpPr>
          <p:nvPr>
            <p:ph sz="quarter" idx="15"/>
            <p:custDataLst>
              <p:tags r:id="rId6"/>
            </p:custDataLst>
          </p:nvPr>
        </p:nvSpPr>
        <p:spPr>
          <a:xfrm>
            <a:off x="4804025" y="3860800"/>
            <a:ext cx="4032000" cy="23050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10" name="cdtTextplatzhalter 13 Id10"/>
          <p:cNvSpPr>
            <a:spLocks noGrp="1"/>
          </p:cNvSpPr>
          <p:nvPr>
            <p:ph type="body" sz="quarter" idx="16" hasCustomPrompt="1"/>
            <p:custDataLst>
              <p:tags r:id="rId7"/>
            </p:custDataLst>
          </p:nvPr>
        </p:nvSpPr>
        <p:spPr>
          <a:xfrm>
            <a:off x="10419751" y="1412875"/>
            <a:ext cx="1295999" cy="4752975"/>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smtClean="0"/>
              <a:t>Click to edit the navigation text</a:t>
            </a:r>
          </a:p>
          <a:p>
            <a:pPr lvl="1"/>
            <a:r>
              <a:rPr lang="en-US" noProof="0" dirty="0" smtClean="0"/>
              <a:t>active chapter</a:t>
            </a:r>
          </a:p>
          <a:p>
            <a:pPr lvl="2"/>
            <a:r>
              <a:rPr lang="en-US" noProof="0" dirty="0" smtClean="0"/>
              <a:t>subchapter</a:t>
            </a:r>
          </a:p>
          <a:p>
            <a:pPr lvl="3"/>
            <a:r>
              <a:rPr lang="en-US" noProof="0" dirty="0" smtClean="0"/>
              <a:t>active subchapter</a:t>
            </a:r>
          </a:p>
          <a:p>
            <a:pPr lvl="4"/>
            <a:r>
              <a:rPr lang="en-US" noProof="0" dirty="0" smtClean="0"/>
              <a:t>subchapter</a:t>
            </a:r>
          </a:p>
          <a:p>
            <a:pPr lvl="5"/>
            <a:r>
              <a:rPr lang="en-US" noProof="0" dirty="0" smtClean="0"/>
              <a:t>active subchapter</a:t>
            </a:r>
            <a:endParaRPr lang="en-US" dirty="0"/>
          </a:p>
        </p:txBody>
      </p:sp>
    </p:spTree>
    <p:custDataLst>
      <p:custData r:id="rId1"/>
    </p:custData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itle picture 1">
    <p:spTree>
      <p:nvGrpSpPr>
        <p:cNvPr id="1" name=""/>
        <p:cNvGrpSpPr/>
        <p:nvPr/>
      </p:nvGrpSpPr>
      <p:grpSpPr>
        <a:xfrm>
          <a:off x="0" y="0"/>
          <a:ext cx="0" cy="0"/>
          <a:chOff x="0" y="0"/>
          <a:chExt cx="0" cy="0"/>
        </a:xfrm>
      </p:grpSpPr>
      <p:pic>
        <p:nvPicPr>
          <p:cNvPr id="31" name="Picture 3" descr="\\eis2k213\daten\Bilder\Design\Marketing\Pressegrafiken\winccoa\wincc_oa_3.14_produktbild\wincc_oa_3_14_sujet_v01.png"/>
          <p:cNvPicPr>
            <a:picLocks noChangeAspect="1" noChangeArrowheads="1"/>
          </p:cNvPicPr>
          <p:nvPr userDrawn="1"/>
        </p:nvPicPr>
        <p:blipFill>
          <a:blip r:embed="rId4" cstate="print"/>
          <a:srcRect l="5463" t="14650" b="2889"/>
          <a:stretch>
            <a:fillRect/>
          </a:stretch>
        </p:blipFill>
        <p:spPr bwMode="auto">
          <a:xfrm>
            <a:off x="1588" y="1588"/>
            <a:ext cx="12198350" cy="6858000"/>
          </a:xfrm>
          <a:prstGeom prst="rect">
            <a:avLst/>
          </a:prstGeom>
          <a:noFill/>
        </p:spPr>
      </p:pic>
      <p:sp>
        <p:nvSpPr>
          <p:cNvPr id="4" name="cdtRectangle 115 Id57350"/>
          <p:cNvSpPr>
            <a:spLocks noGrp="1" noChangeArrowheads="1"/>
          </p:cNvSpPr>
          <p:nvPr>
            <p:ph type="ctrTitle"/>
            <p:custDataLst>
              <p:tags r:id="rId1"/>
            </p:custDataLst>
          </p:nvPr>
        </p:nvSpPr>
        <p:spPr bwMode="ltGray">
          <a:xfrm>
            <a:off x="627063" y="4262400"/>
            <a:ext cx="6480000" cy="1540095"/>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000" smtClean="0">
                <a:solidFill>
                  <a:srgbClr val="FFFFFF"/>
                </a:solidFill>
                <a:latin typeface="Arial" pitchFamily="34" charset="0"/>
              </a:defRPr>
            </a:lvl1pPr>
          </a:lstStyle>
          <a:p>
            <a:r>
              <a:rPr lang="en-US" dirty="0" err="1" smtClean="0"/>
              <a:t>Titelmasterformat</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bearbeiten</a:t>
            </a:r>
            <a:endParaRPr lang="en-US" dirty="0" smtClean="0"/>
          </a:p>
        </p:txBody>
      </p:sp>
      <p:sp>
        <p:nvSpPr>
          <p:cNvPr id="5"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8" name="Grafik 7"/>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9555750" y="324000"/>
            <a:ext cx="2160000" cy="913804"/>
          </a:xfrm>
          <a:prstGeom prst="rect">
            <a:avLst/>
          </a:prstGeom>
        </p:spPr>
      </p:pic>
      <p:sp>
        <p:nvSpPr>
          <p:cNvPr id="9" name="Textplatzhalter 57343"/>
          <p:cNvSpPr>
            <a:spLocks noGrp="1"/>
          </p:cNvSpPr>
          <p:nvPr>
            <p:ph type="body" sz="quarter" idx="12" hasCustomPrompt="1"/>
          </p:nvPr>
        </p:nvSpPr>
        <p:spPr>
          <a:xfrm>
            <a:off x="627063" y="5907600"/>
            <a:ext cx="6480000" cy="324000"/>
          </a:xfrm>
          <a:solidFill>
            <a:schemeClr val="bg1">
              <a:alpha val="85000"/>
            </a:schemeClr>
          </a:solidFill>
        </p:spPr>
        <p:txBody>
          <a:bodyPr lIns="216000" tIns="90000" rIns="216000" bIns="46800"/>
          <a:lstStyle>
            <a:lvl1pPr algn="r">
              <a:lnSpc>
                <a:spcPct val="100000"/>
              </a:lnSpc>
              <a:defRPr sz="1000" b="1"/>
            </a:lvl1pPr>
            <a:lvl2pPr marL="1588" indent="0">
              <a:buNone/>
              <a:defRPr/>
            </a:lvl2pPr>
          </a:lstStyle>
          <a:p>
            <a:pPr lvl="0"/>
            <a:r>
              <a:rPr lang="de-DE" dirty="0" err="1" smtClean="0"/>
              <a:t>Please</a:t>
            </a:r>
            <a:r>
              <a:rPr lang="de-DE" dirty="0" smtClean="0"/>
              <a:t> </a:t>
            </a:r>
            <a:r>
              <a:rPr lang="de-DE" dirty="0" err="1" smtClean="0"/>
              <a:t>insert</a:t>
            </a:r>
            <a:r>
              <a:rPr lang="de-DE" dirty="0" smtClean="0"/>
              <a:t> URL</a:t>
            </a:r>
          </a:p>
        </p:txBody>
      </p:sp>
      <p:sp>
        <p:nvSpPr>
          <p:cNvPr id="10" name="Textplatzhalter 57343"/>
          <p:cNvSpPr>
            <a:spLocks noGrp="1"/>
          </p:cNvSpPr>
          <p:nvPr>
            <p:ph type="body" sz="quarter" idx="13" hasCustomPrompt="1"/>
          </p:nvPr>
        </p:nvSpPr>
        <p:spPr>
          <a:xfrm>
            <a:off x="627063" y="5907600"/>
            <a:ext cx="2340000" cy="324000"/>
          </a:xfrm>
        </p:spPr>
        <p:txBody>
          <a:bodyPr lIns="216000" tIns="90000" rIns="0" bIns="46800"/>
          <a:lstStyle>
            <a:lvl1pPr algn="l">
              <a:lnSpc>
                <a:spcPct val="100000"/>
              </a:lnSpc>
              <a:defRPr sz="1000" b="1"/>
            </a:lvl1pPr>
            <a:lvl2pPr marL="1588" indent="0">
              <a:buNone/>
              <a:defRPr/>
            </a:lvl2pPr>
          </a:lstStyle>
          <a:p>
            <a:pPr lvl="0"/>
            <a:r>
              <a:rPr lang="de-DE" dirty="0" err="1" smtClean="0"/>
              <a:t>Please</a:t>
            </a:r>
            <a:r>
              <a:rPr lang="de-DE" dirty="0" smtClean="0"/>
              <a:t> </a:t>
            </a:r>
            <a:r>
              <a:rPr lang="de-DE" dirty="0" err="1" smtClean="0"/>
              <a:t>insert</a:t>
            </a:r>
            <a:r>
              <a:rPr lang="de-DE" dirty="0" smtClean="0"/>
              <a:t> </a:t>
            </a:r>
            <a:r>
              <a:rPr lang="de-DE" dirty="0" err="1" smtClean="0"/>
              <a:t>confidentiality</a:t>
            </a:r>
            <a:r>
              <a:rPr lang="de-DE" dirty="0" smtClean="0"/>
              <a:t> </a:t>
            </a:r>
            <a:r>
              <a:rPr lang="de-DE" dirty="0" err="1" smtClean="0"/>
              <a:t>note</a:t>
            </a:r>
            <a:endParaRPr lang="de-DE" dirty="0" smtClean="0"/>
          </a:p>
        </p:txBody>
      </p:sp>
      <p:grpSp>
        <p:nvGrpSpPr>
          <p:cNvPr id="2" name="Gruppieren 33"/>
          <p:cNvGrpSpPr/>
          <p:nvPr userDrawn="1"/>
        </p:nvGrpSpPr>
        <p:grpSpPr>
          <a:xfrm>
            <a:off x="-216000" y="-216000"/>
            <a:ext cx="12628800" cy="7290000"/>
            <a:chOff x="-216000" y="-216000"/>
            <a:chExt cx="12628800" cy="7290000"/>
          </a:xfrm>
        </p:grpSpPr>
        <p:cxnSp>
          <p:nvCxnSpPr>
            <p:cNvPr id="35" name="Gerade Verbindung 34"/>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6" name="Gerade Verbindung 35"/>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7" name="Gerade Verbindung 36"/>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8" name="Gerade Verbindung 37"/>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9" name="Gerade Verbindung 38"/>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0" name="Gerade Verbindung 39"/>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1" name="Gerade Verbindung 40"/>
            <p:cNvCxnSpPr/>
            <p:nvPr userDrawn="1"/>
          </p:nvCxnSpPr>
          <p:spPr bwMode="auto">
            <a:xfrm rot="5400000">
              <a:off x="12322800" y="89107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2" name="Gerade Verbindung 41"/>
            <p:cNvCxnSpPr/>
            <p:nvPr userDrawn="1"/>
          </p:nvCxnSpPr>
          <p:spPr bwMode="auto">
            <a:xfrm rot="5400000">
              <a:off x="12322800" y="1322776"/>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3" name="Gerade Verbindung 42"/>
            <p:cNvCxnSpPr/>
            <p:nvPr userDrawn="1"/>
          </p:nvCxnSpPr>
          <p:spPr bwMode="auto">
            <a:xfrm rot="5400000">
              <a:off x="12322800" y="36252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4" name="Gerade Verbindung 43"/>
            <p:cNvCxnSpPr/>
            <p:nvPr userDrawn="1"/>
          </p:nvCxnSpPr>
          <p:spPr bwMode="auto">
            <a:xfrm rot="5400000">
              <a:off x="12322800" y="37656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5" name="Gerade Verbindung 44"/>
            <p:cNvCxnSpPr/>
            <p:nvPr userDrawn="1"/>
          </p:nvCxnSpPr>
          <p:spPr bwMode="auto">
            <a:xfrm rot="5400000">
              <a:off x="12322800" y="607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6" name="Gerade Verbindung 45"/>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7" name="Gerade Verbindung 46"/>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8" name="Gerade Verbindung 47"/>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9" name="Gerade Verbindung 48"/>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0" name="Gerade Verbindung 49"/>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1" name="Gerade Verbindung 50"/>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2" name="Gerade Verbindung 51"/>
            <p:cNvCxnSpPr/>
            <p:nvPr userDrawn="1"/>
          </p:nvCxnSpPr>
          <p:spPr bwMode="auto">
            <a:xfrm rot="5400000">
              <a:off x="-126000" y="89107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3" name="Gerade Verbindung 52"/>
            <p:cNvCxnSpPr/>
            <p:nvPr userDrawn="1"/>
          </p:nvCxnSpPr>
          <p:spPr bwMode="auto">
            <a:xfrm rot="5400000">
              <a:off x="-126000" y="1322776"/>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4" name="Gerade Verbindung 53"/>
            <p:cNvCxnSpPr/>
            <p:nvPr userDrawn="1"/>
          </p:nvCxnSpPr>
          <p:spPr bwMode="auto">
            <a:xfrm rot="5400000">
              <a:off x="-126000" y="36252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5" name="Gerade Verbindung 54"/>
            <p:cNvCxnSpPr/>
            <p:nvPr userDrawn="1"/>
          </p:nvCxnSpPr>
          <p:spPr bwMode="auto">
            <a:xfrm rot="5400000">
              <a:off x="-126000" y="37656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6" name="Gerade Verbindung 55"/>
            <p:cNvCxnSpPr/>
            <p:nvPr userDrawn="1"/>
          </p:nvCxnSpPr>
          <p:spPr bwMode="auto">
            <a:xfrm rot="5400000">
              <a:off x="-126000" y="607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Tree>
    <p:extLst>
      <p:ext uri="{BB962C8B-B14F-4D97-AF65-F5344CB8AC3E}">
        <p14:creationId xmlns:p14="http://schemas.microsoft.com/office/powerpoint/2010/main" xmlns="" val="2668618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Title color fill">
    <p:spTree>
      <p:nvGrpSpPr>
        <p:cNvPr id="1" name=""/>
        <p:cNvGrpSpPr/>
        <p:nvPr/>
      </p:nvGrpSpPr>
      <p:grpSpPr>
        <a:xfrm>
          <a:off x="0" y="0"/>
          <a:ext cx="0" cy="0"/>
          <a:chOff x="0" y="0"/>
          <a:chExt cx="0" cy="0"/>
        </a:xfrm>
      </p:grpSpPr>
      <p:sp>
        <p:nvSpPr>
          <p:cNvPr id="2" name="Rechteck 1"/>
          <p:cNvSpPr/>
          <p:nvPr userDrawn="1"/>
        </p:nvSpPr>
        <p:spPr bwMode="auto">
          <a:xfrm>
            <a:off x="0" y="0"/>
            <a:ext cx="12198350" cy="6858000"/>
          </a:xfrm>
          <a:prstGeom prst="rect">
            <a:avLst/>
          </a:prstGeom>
          <a:solidFill>
            <a:schemeClr val="accent2"/>
          </a:solidFill>
          <a:ln w="9525">
            <a:no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fr-FR" sz="1800" b="1" dirty="0" err="1" smtClean="0">
              <a:solidFill>
                <a:schemeClr val="tx1"/>
              </a:solidFill>
            </a:endParaRPr>
          </a:p>
        </p:txBody>
      </p:sp>
      <p:sp>
        <p:nvSpPr>
          <p:cNvPr id="3" name="cdtRectangle 115 Id57350"/>
          <p:cNvSpPr>
            <a:spLocks noGrp="1" noChangeArrowheads="1"/>
          </p:cNvSpPr>
          <p:nvPr>
            <p:ph type="ctrTitle"/>
            <p:custDataLst>
              <p:tags r:id="rId1"/>
            </p:custDataLst>
          </p:nvPr>
        </p:nvSpPr>
        <p:spPr bwMode="ltGray">
          <a:xfrm>
            <a:off x="627063" y="4262400"/>
            <a:ext cx="6480000" cy="1540095"/>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000" smtClean="0">
                <a:solidFill>
                  <a:srgbClr val="FFFFFF"/>
                </a:solidFill>
                <a:latin typeface="Arial" pitchFamily="34" charset="0"/>
              </a:defRPr>
            </a:lvl1pPr>
          </a:lstStyle>
          <a:p>
            <a:r>
              <a:rPr lang="en-US" dirty="0" err="1" smtClean="0"/>
              <a:t>Titelmasterformat</a:t>
            </a:r>
            <a:r>
              <a:rPr lang="en-US" dirty="0" smtClean="0"/>
              <a:t> </a:t>
            </a:r>
            <a:r>
              <a:rPr lang="en-US" dirty="0" err="1" smtClean="0"/>
              <a:t>durch</a:t>
            </a:r>
            <a:r>
              <a:rPr lang="en-US" dirty="0" smtClean="0"/>
              <a:t> </a:t>
            </a:r>
            <a:r>
              <a:rPr lang="en-US" dirty="0" err="1" smtClean="0"/>
              <a:t>Klicken</a:t>
            </a:r>
            <a:r>
              <a:rPr lang="en-US" dirty="0" smtClean="0"/>
              <a:t> </a:t>
            </a:r>
            <a:r>
              <a:rPr lang="en-US" dirty="0" err="1" smtClean="0"/>
              <a:t>bearbeiten</a:t>
            </a:r>
            <a:endParaRPr lang="en-US" dirty="0" smtClean="0"/>
          </a:p>
        </p:txBody>
      </p:sp>
      <p:sp>
        <p:nvSpPr>
          <p:cNvPr id="4"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7" name="Grafik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9555750" y="324000"/>
            <a:ext cx="2160000" cy="913804"/>
          </a:xfrm>
          <a:prstGeom prst="rect">
            <a:avLst/>
          </a:prstGeom>
        </p:spPr>
      </p:pic>
      <p:sp>
        <p:nvSpPr>
          <p:cNvPr id="8" name="Textplatzhalter 57343"/>
          <p:cNvSpPr>
            <a:spLocks noGrp="1"/>
          </p:cNvSpPr>
          <p:nvPr>
            <p:ph type="body" sz="quarter" idx="12" hasCustomPrompt="1"/>
          </p:nvPr>
        </p:nvSpPr>
        <p:spPr>
          <a:xfrm>
            <a:off x="627063" y="5907600"/>
            <a:ext cx="6480000" cy="324000"/>
          </a:xfrm>
          <a:solidFill>
            <a:schemeClr val="bg1">
              <a:alpha val="85000"/>
            </a:schemeClr>
          </a:solidFill>
        </p:spPr>
        <p:txBody>
          <a:bodyPr lIns="216000" tIns="90000" rIns="216000" bIns="46800"/>
          <a:lstStyle>
            <a:lvl1pPr algn="r">
              <a:lnSpc>
                <a:spcPct val="100000"/>
              </a:lnSpc>
              <a:defRPr sz="1000" b="1"/>
            </a:lvl1pPr>
            <a:lvl2pPr marL="1588" indent="0">
              <a:buNone/>
              <a:defRPr/>
            </a:lvl2pPr>
          </a:lstStyle>
          <a:p>
            <a:pPr lvl="0"/>
            <a:r>
              <a:rPr lang="de-DE" dirty="0" err="1" smtClean="0"/>
              <a:t>Please</a:t>
            </a:r>
            <a:r>
              <a:rPr lang="de-DE" dirty="0" smtClean="0"/>
              <a:t> </a:t>
            </a:r>
            <a:r>
              <a:rPr lang="de-DE" dirty="0" err="1" smtClean="0"/>
              <a:t>insert</a:t>
            </a:r>
            <a:r>
              <a:rPr lang="de-DE" dirty="0" smtClean="0"/>
              <a:t> URL</a:t>
            </a:r>
          </a:p>
        </p:txBody>
      </p:sp>
      <p:sp>
        <p:nvSpPr>
          <p:cNvPr id="11" name="Textplatzhalter 57343"/>
          <p:cNvSpPr>
            <a:spLocks noGrp="1"/>
          </p:cNvSpPr>
          <p:nvPr>
            <p:ph type="body" sz="quarter" idx="13" hasCustomPrompt="1"/>
          </p:nvPr>
        </p:nvSpPr>
        <p:spPr>
          <a:xfrm>
            <a:off x="627063" y="5907600"/>
            <a:ext cx="2340000" cy="324000"/>
          </a:xfrm>
        </p:spPr>
        <p:txBody>
          <a:bodyPr lIns="216000" tIns="90000" rIns="0" bIns="46800"/>
          <a:lstStyle>
            <a:lvl1pPr algn="l">
              <a:lnSpc>
                <a:spcPct val="100000"/>
              </a:lnSpc>
              <a:defRPr sz="1000" b="1"/>
            </a:lvl1pPr>
            <a:lvl2pPr marL="1588" indent="0">
              <a:buNone/>
              <a:defRPr/>
            </a:lvl2pPr>
          </a:lstStyle>
          <a:p>
            <a:pPr lvl="0"/>
            <a:r>
              <a:rPr lang="de-DE" dirty="0" err="1" smtClean="0"/>
              <a:t>Please</a:t>
            </a:r>
            <a:r>
              <a:rPr lang="de-DE" dirty="0" smtClean="0"/>
              <a:t> </a:t>
            </a:r>
            <a:r>
              <a:rPr lang="de-DE" dirty="0" err="1" smtClean="0"/>
              <a:t>insert</a:t>
            </a:r>
            <a:r>
              <a:rPr lang="de-DE" dirty="0" smtClean="0"/>
              <a:t> </a:t>
            </a:r>
            <a:r>
              <a:rPr lang="de-DE" dirty="0" err="1" smtClean="0"/>
              <a:t>confidentiality</a:t>
            </a:r>
            <a:r>
              <a:rPr lang="de-DE" dirty="0" smtClean="0"/>
              <a:t> </a:t>
            </a:r>
            <a:r>
              <a:rPr lang="de-DE" dirty="0" err="1" smtClean="0"/>
              <a:t>note</a:t>
            </a:r>
            <a:endParaRPr lang="de-DE" dirty="0" smtClean="0"/>
          </a:p>
        </p:txBody>
      </p:sp>
      <p:grpSp>
        <p:nvGrpSpPr>
          <p:cNvPr id="5" name="Gruppieren 32"/>
          <p:cNvGrpSpPr/>
          <p:nvPr userDrawn="1"/>
        </p:nvGrpSpPr>
        <p:grpSpPr>
          <a:xfrm>
            <a:off x="-216000" y="-216000"/>
            <a:ext cx="12628800" cy="7290000"/>
            <a:chOff x="-216000" y="-216000"/>
            <a:chExt cx="12628800" cy="7290000"/>
          </a:xfrm>
        </p:grpSpPr>
        <p:cxnSp>
          <p:nvCxnSpPr>
            <p:cNvPr id="34" name="Gerade Verbindung 33"/>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5" name="Gerade Verbindung 34"/>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6" name="Gerade Verbindung 35"/>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7" name="Gerade Verbindung 36"/>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8" name="Gerade Verbindung 37"/>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9" name="Gerade Verbindung 38"/>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0" name="Gerade Verbindung 39"/>
            <p:cNvCxnSpPr/>
            <p:nvPr userDrawn="1"/>
          </p:nvCxnSpPr>
          <p:spPr bwMode="auto">
            <a:xfrm rot="5400000">
              <a:off x="12322800" y="89107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1" name="Gerade Verbindung 40"/>
            <p:cNvCxnSpPr/>
            <p:nvPr userDrawn="1"/>
          </p:nvCxnSpPr>
          <p:spPr bwMode="auto">
            <a:xfrm rot="5400000">
              <a:off x="12322800" y="1322776"/>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2" name="Gerade Verbindung 41"/>
            <p:cNvCxnSpPr/>
            <p:nvPr userDrawn="1"/>
          </p:nvCxnSpPr>
          <p:spPr bwMode="auto">
            <a:xfrm rot="5400000">
              <a:off x="12322800" y="36252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3" name="Gerade Verbindung 42"/>
            <p:cNvCxnSpPr/>
            <p:nvPr userDrawn="1"/>
          </p:nvCxnSpPr>
          <p:spPr bwMode="auto">
            <a:xfrm rot="5400000">
              <a:off x="12322800" y="37656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4" name="Gerade Verbindung 43"/>
            <p:cNvCxnSpPr/>
            <p:nvPr userDrawn="1"/>
          </p:nvCxnSpPr>
          <p:spPr bwMode="auto">
            <a:xfrm rot="5400000">
              <a:off x="12322800" y="607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5" name="Gerade Verbindung 44"/>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6" name="Gerade Verbindung 45"/>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7" name="Gerade Verbindung 46"/>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8" name="Gerade Verbindung 47"/>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49" name="Gerade Verbindung 48"/>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0" name="Gerade Verbindung 49"/>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1" name="Gerade Verbindung 50"/>
            <p:cNvCxnSpPr/>
            <p:nvPr userDrawn="1"/>
          </p:nvCxnSpPr>
          <p:spPr bwMode="auto">
            <a:xfrm rot="5400000">
              <a:off x="-126000" y="89107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2" name="Gerade Verbindung 51"/>
            <p:cNvCxnSpPr/>
            <p:nvPr userDrawn="1"/>
          </p:nvCxnSpPr>
          <p:spPr bwMode="auto">
            <a:xfrm rot="5400000">
              <a:off x="-126000" y="1322776"/>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3" name="Gerade Verbindung 52"/>
            <p:cNvCxnSpPr/>
            <p:nvPr userDrawn="1"/>
          </p:nvCxnSpPr>
          <p:spPr bwMode="auto">
            <a:xfrm rot="5400000">
              <a:off x="-126000" y="36252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4" name="Gerade Verbindung 53"/>
            <p:cNvCxnSpPr/>
            <p:nvPr userDrawn="1"/>
          </p:nvCxnSpPr>
          <p:spPr bwMode="auto">
            <a:xfrm rot="5400000">
              <a:off x="-126000" y="37656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55" name="Gerade Verbindung 54"/>
            <p:cNvCxnSpPr/>
            <p:nvPr userDrawn="1"/>
          </p:nvCxnSpPr>
          <p:spPr bwMode="auto">
            <a:xfrm rot="5400000">
              <a:off x="-126000" y="607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Tree>
    <p:extLst>
      <p:ext uri="{BB962C8B-B14F-4D97-AF65-F5344CB8AC3E}">
        <p14:creationId xmlns:p14="http://schemas.microsoft.com/office/powerpoint/2010/main" xmlns="" val="1064173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fullscreen (big bar down)" type="title" preserve="1">
  <p:cSld name="Title fullscreen (big bar down)">
    <p:spTree>
      <p:nvGrpSpPr>
        <p:cNvPr id="1" name=""/>
        <p:cNvGrpSpPr/>
        <p:nvPr/>
      </p:nvGrpSpPr>
      <p:grpSpPr>
        <a:xfrm>
          <a:off x="0" y="0"/>
          <a:ext cx="0" cy="0"/>
          <a:chOff x="0" y="0"/>
          <a:chExt cx="0" cy="0"/>
        </a:xfrm>
      </p:grpSpPr>
      <p:pic>
        <p:nvPicPr>
          <p:cNvPr id="10" name="Picture 3" descr="\\eis2k213\daten\Bilder\Design\Marketing\Pressegrafiken\winccoa\wincc_oa_3.14_produktbild\wincc_oa_3_14_sujet_v01.png"/>
          <p:cNvPicPr>
            <a:picLocks noChangeAspect="1" noChangeArrowheads="1"/>
          </p:cNvPicPr>
          <p:nvPr userDrawn="1"/>
        </p:nvPicPr>
        <p:blipFill>
          <a:blip r:embed="rId9" cstate="print"/>
          <a:srcRect l="5463" t="14650" b="2889"/>
          <a:stretch>
            <a:fillRect/>
          </a:stretch>
        </p:blipFill>
        <p:spPr bwMode="auto">
          <a:xfrm>
            <a:off x="0" y="0"/>
            <a:ext cx="12198350" cy="6858000"/>
          </a:xfrm>
          <a:prstGeom prst="rect">
            <a:avLst/>
          </a:prstGeom>
          <a:noFill/>
        </p:spPr>
      </p:pic>
      <p:sp>
        <p:nvSpPr>
          <p:cNvPr id="57350" name="cdtRectangle 115 Id57350"/>
          <p:cNvSpPr>
            <a:spLocks noGrp="1" noChangeArrowheads="1"/>
          </p:cNvSpPr>
          <p:nvPr>
            <p:ph type="ctrTitle"/>
            <p:custDataLst>
              <p:tags r:id="rId2"/>
            </p:custDataLst>
          </p:nvPr>
        </p:nvSpPr>
        <p:spPr bwMode="ltGray">
          <a:xfrm>
            <a:off x="338137" y="2420873"/>
            <a:ext cx="11860212" cy="1266246"/>
          </a:xfrm>
          <a:solidFill>
            <a:srgbClr val="233746">
              <a:alpha val="65000"/>
            </a:srgbClr>
          </a:solidFill>
        </p:spPr>
        <p:txBody>
          <a:bodyPr wrap="square" lIns="270000" tIns="536400" rIns="482400" bIns="108000" anchor="t" anchorCtr="0">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11" name="cdtText Box 101 Id11"/>
          <p:cNvSpPr txBox="1">
            <a:spLocks noChangeArrowheads="1"/>
          </p:cNvSpPr>
          <p:nvPr userDrawn="1">
            <p:custDataLst>
              <p:tags r:id="rId3"/>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12" name="cdtPicture 10 Id12" descr="SIE_Logo_Layer_Petrol_RGB_A3_76mm.wmf"/>
          <p:cNvPicPr>
            <a:picLocks noChangeAspect="1"/>
          </p:cNvPicPr>
          <p:nvPr userDrawn="1">
            <p:custDataLst>
              <p:tags r:id="rId4"/>
            </p:custDataLst>
          </p:nvPr>
        </p:nvPicPr>
        <p:blipFill>
          <a:blip r:embed="rId10" cstate="screen"/>
          <a:stretch>
            <a:fillRect/>
          </a:stretch>
        </p:blipFill>
        <p:spPr>
          <a:xfrm>
            <a:off x="627063" y="0"/>
            <a:ext cx="1728000" cy="967833"/>
          </a:xfrm>
          <a:prstGeom prst="rect">
            <a:avLst/>
          </a:prstGeom>
        </p:spPr>
      </p:pic>
      <p:sp>
        <p:nvSpPr>
          <p:cNvPr id="15" name="cdtText Box 133 Id15"/>
          <p:cNvSpPr txBox="1">
            <a:spLocks noChangeArrowheads="1"/>
          </p:cNvSpPr>
          <p:nvPr userDrawn="1">
            <p:custDataLst>
              <p:tags r:id="rId5"/>
            </p:custDataLst>
          </p:nvPr>
        </p:nvSpPr>
        <p:spPr bwMode="auto">
          <a:xfrm>
            <a:off x="0" y="6165850"/>
            <a:ext cx="12198350" cy="431800"/>
          </a:xfrm>
          <a:prstGeom prst="rect">
            <a:avLst/>
          </a:prstGeom>
          <a:noFill/>
          <a:ln w="9525">
            <a:noFill/>
            <a:miter lim="800000"/>
            <a:headEnd/>
            <a:tailEnd/>
          </a:ln>
          <a:effectLst/>
        </p:spPr>
        <p:txBody>
          <a:bodyPr lIns="626400" tIns="144000" rIns="3211200" bIns="0" anchor="ctr"/>
          <a:lstStyle/>
          <a:p>
            <a:r>
              <a:rPr lang="en-US" sz="1000" b="1" dirty="0" smtClean="0">
                <a:solidFill>
                  <a:schemeClr val="bg1"/>
                </a:solidFill>
              </a:rPr>
              <a:t>© Siemens AG 2016 All rights reserved.</a:t>
            </a:r>
          </a:p>
        </p:txBody>
      </p:sp>
      <p:sp>
        <p:nvSpPr>
          <p:cNvPr id="57351" name="cdtRectangle 116 Id57351"/>
          <p:cNvSpPr>
            <a:spLocks noGrp="1" noChangeArrowheads="1"/>
          </p:cNvSpPr>
          <p:nvPr>
            <p:ph type="subTitle" idx="1"/>
            <p:custDataLst>
              <p:tags r:id="rId6"/>
            </p:custDataLst>
          </p:nvPr>
        </p:nvSpPr>
        <p:spPr bwMode="ltGray">
          <a:xfrm>
            <a:off x="338138" y="2420874"/>
            <a:ext cx="11860212" cy="393082"/>
          </a:xfrm>
          <a:noFill/>
          <a:extLst>
            <a:ext uri="{909E8E84-426E-40DD-AFC4-6F175D3DCCD1}">
              <a14:hiddenFill xmlns:a14="http://schemas.microsoft.com/office/drawing/2010/main" xmlns="">
                <a:solidFill>
                  <a:srgbClr val="233746">
                    <a:alpha val="65000"/>
                  </a:srgbClr>
                </a:solidFill>
              </a14:hiddenFill>
            </a:ext>
          </a:extLst>
        </p:spPr>
        <p:txBody>
          <a:bodyPr wrap="square" lIns="270000" tIns="18000" rIns="482400" bIns="36000" anchor="b" anchorCtr="0">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13" name="cdtText Box 133 Id13"/>
          <p:cNvSpPr txBox="1">
            <a:spLocks noChangeArrowheads="1"/>
          </p:cNvSpPr>
          <p:nvPr userDrawn="1">
            <p:custDataLst>
              <p:tags r:id="rId7"/>
            </p:custDataLst>
          </p:nvPr>
        </p:nvSpPr>
        <p:spPr bwMode="auto">
          <a:xfrm>
            <a:off x="8836025" y="6165850"/>
            <a:ext cx="3362325" cy="431800"/>
          </a:xfrm>
          <a:prstGeom prst="rect">
            <a:avLst/>
          </a:prstGeom>
          <a:noFill/>
          <a:ln w="9525">
            <a:noFill/>
            <a:miter lim="800000"/>
            <a:headEnd/>
            <a:tailEnd/>
          </a:ln>
          <a:effectLst/>
        </p:spPr>
        <p:txBody>
          <a:bodyPr lIns="0" tIns="144000" rIns="482400" bIns="0" anchor="ctr"/>
          <a:lstStyle/>
          <a:p>
            <a:pPr algn="r"/>
            <a:r>
              <a:rPr lang="en-US" sz="1000" b="1" dirty="0" smtClean="0">
                <a:solidFill>
                  <a:schemeClr val="bg1"/>
                </a:solidFill>
              </a:rPr>
              <a:t>siemens.com/answers</a:t>
            </a:r>
            <a:endParaRPr lang="en-US" sz="1000" b="1" dirty="0">
              <a:solidFill>
                <a:schemeClr val="bg1"/>
              </a:solidFill>
            </a:endParaRPr>
          </a:p>
        </p:txBody>
      </p:sp>
    </p:spTree>
    <p:custDataLst>
      <p:custData r:id="rId1"/>
    </p:custData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fullscreen (big bar up)" type="title" preserve="1">
  <p:cSld name="Title fullscreen (big bar up)">
    <p:spTree>
      <p:nvGrpSpPr>
        <p:cNvPr id="1" name=""/>
        <p:cNvGrpSpPr/>
        <p:nvPr/>
      </p:nvGrpSpPr>
      <p:grpSpPr>
        <a:xfrm>
          <a:off x="0" y="0"/>
          <a:ext cx="0" cy="0"/>
          <a:chOff x="0" y="0"/>
          <a:chExt cx="0" cy="0"/>
        </a:xfrm>
      </p:grpSpPr>
      <p:pic>
        <p:nvPicPr>
          <p:cNvPr id="10" name="Picture 3" descr="\\eis2k213\daten\Bilder\Design\Marketing\Pressegrafiken\winccoa\wincc_oa_3.14_produktbild\wincc_oa_3_14_sujet_v01.png"/>
          <p:cNvPicPr>
            <a:picLocks noChangeAspect="1" noChangeArrowheads="1"/>
          </p:cNvPicPr>
          <p:nvPr userDrawn="1"/>
        </p:nvPicPr>
        <p:blipFill>
          <a:blip r:embed="rId9" cstate="print"/>
          <a:srcRect l="5463" t="14650" b="2889"/>
          <a:stretch>
            <a:fillRect/>
          </a:stretch>
        </p:blipFill>
        <p:spPr bwMode="auto">
          <a:xfrm>
            <a:off x="0" y="0"/>
            <a:ext cx="12198350" cy="6858000"/>
          </a:xfrm>
          <a:prstGeom prst="rect">
            <a:avLst/>
          </a:prstGeom>
          <a:noFill/>
        </p:spPr>
      </p:pic>
      <p:sp>
        <p:nvSpPr>
          <p:cNvPr id="57350" name="cdtRectangle 115 Id57350"/>
          <p:cNvSpPr>
            <a:spLocks noGrp="1" noChangeArrowheads="1"/>
          </p:cNvSpPr>
          <p:nvPr>
            <p:ph type="ctrTitle"/>
            <p:custDataLst>
              <p:tags r:id="rId2"/>
            </p:custDataLst>
          </p:nvPr>
        </p:nvSpPr>
        <p:spPr bwMode="ltGray">
          <a:xfrm>
            <a:off x="338137" y="2987889"/>
            <a:ext cx="11860212" cy="1266246"/>
          </a:xfrm>
          <a:solidFill>
            <a:srgbClr val="233746">
              <a:alpha val="65000"/>
            </a:srgbClr>
          </a:solidFill>
        </p:spPr>
        <p:txBody>
          <a:bodyPr wrap="square" lIns="270000" tIns="144000" rIns="482400" bIns="500400" anchor="b" anchorCtr="0">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11" name="cdtText Box 101 Id11"/>
          <p:cNvSpPr txBox="1">
            <a:spLocks noChangeArrowheads="1"/>
          </p:cNvSpPr>
          <p:nvPr userDrawn="1">
            <p:custDataLst>
              <p:tags r:id="rId3"/>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13" name="cdtPicture 10 Id13" descr="SIE_Logo_Layer_Petrol_RGB_A3_76mm.wmf"/>
          <p:cNvPicPr>
            <a:picLocks noChangeAspect="1"/>
          </p:cNvPicPr>
          <p:nvPr userDrawn="1">
            <p:custDataLst>
              <p:tags r:id="rId4"/>
            </p:custDataLst>
          </p:nvPr>
        </p:nvPicPr>
        <p:blipFill>
          <a:blip r:embed="rId10" cstate="screen"/>
          <a:stretch>
            <a:fillRect/>
          </a:stretch>
        </p:blipFill>
        <p:spPr>
          <a:xfrm>
            <a:off x="627063" y="0"/>
            <a:ext cx="1728000" cy="967833"/>
          </a:xfrm>
          <a:prstGeom prst="rect">
            <a:avLst/>
          </a:prstGeom>
        </p:spPr>
      </p:pic>
      <p:sp>
        <p:nvSpPr>
          <p:cNvPr id="15" name="cdtText Box 133 Id15"/>
          <p:cNvSpPr txBox="1">
            <a:spLocks noChangeArrowheads="1"/>
          </p:cNvSpPr>
          <p:nvPr userDrawn="1">
            <p:custDataLst>
              <p:tags r:id="rId5"/>
            </p:custDataLst>
          </p:nvPr>
        </p:nvSpPr>
        <p:spPr bwMode="auto">
          <a:xfrm>
            <a:off x="0" y="6165850"/>
            <a:ext cx="12198350" cy="431800"/>
          </a:xfrm>
          <a:prstGeom prst="rect">
            <a:avLst/>
          </a:prstGeom>
          <a:noFill/>
          <a:ln w="9525">
            <a:noFill/>
            <a:miter lim="800000"/>
            <a:headEnd/>
            <a:tailEnd/>
          </a:ln>
          <a:effectLst/>
        </p:spPr>
        <p:txBody>
          <a:bodyPr lIns="626400" tIns="144000" rIns="3211200" bIns="0" anchor="ctr"/>
          <a:lstStyle/>
          <a:p>
            <a:r>
              <a:rPr lang="en-US" sz="1000" b="1" dirty="0" smtClean="0">
                <a:solidFill>
                  <a:schemeClr val="bg1"/>
                </a:solidFill>
              </a:rPr>
              <a:t>© Siemens AG 2016 All rights reserved.</a:t>
            </a:r>
          </a:p>
        </p:txBody>
      </p:sp>
      <p:sp>
        <p:nvSpPr>
          <p:cNvPr id="57351" name="cdtRectangle 116 Id57351"/>
          <p:cNvSpPr>
            <a:spLocks noGrp="1" noChangeArrowheads="1"/>
          </p:cNvSpPr>
          <p:nvPr>
            <p:ph type="subTitle" idx="1"/>
            <p:custDataLst>
              <p:tags r:id="rId6"/>
            </p:custDataLst>
          </p:nvPr>
        </p:nvSpPr>
        <p:spPr bwMode="ltGray">
          <a:xfrm>
            <a:off x="338138" y="3860800"/>
            <a:ext cx="11860212" cy="393082"/>
          </a:xfrm>
          <a:noFill/>
          <a:extLst>
            <a:ext uri="{909E8E84-426E-40DD-AFC4-6F175D3DCCD1}">
              <a14:hiddenFill xmlns:a14="http://schemas.microsoft.com/office/drawing/2010/main" xmlns="">
                <a:solidFill>
                  <a:srgbClr val="233746">
                    <a:alpha val="65000"/>
                  </a:srgbClr>
                </a:solidFill>
              </a14:hiddenFill>
            </a:ext>
          </a:extLst>
        </p:spPr>
        <p:txBody>
          <a:bodyPr wrap="square" lIns="270000" tIns="18000" rIns="482400" bIns="36000" anchor="t" anchorCtr="0">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12" name="cdtText Box 133 Id12"/>
          <p:cNvSpPr txBox="1">
            <a:spLocks noChangeArrowheads="1"/>
          </p:cNvSpPr>
          <p:nvPr userDrawn="1">
            <p:custDataLst>
              <p:tags r:id="rId7"/>
            </p:custDataLst>
          </p:nvPr>
        </p:nvSpPr>
        <p:spPr bwMode="auto">
          <a:xfrm>
            <a:off x="8836025" y="6165850"/>
            <a:ext cx="3362325" cy="431800"/>
          </a:xfrm>
          <a:prstGeom prst="rect">
            <a:avLst/>
          </a:prstGeom>
          <a:noFill/>
          <a:ln w="9525">
            <a:noFill/>
            <a:miter lim="800000"/>
            <a:headEnd/>
            <a:tailEnd/>
          </a:ln>
          <a:effectLst/>
        </p:spPr>
        <p:txBody>
          <a:bodyPr lIns="0" tIns="144000" rIns="482400" bIns="0" anchor="ctr"/>
          <a:lstStyle/>
          <a:p>
            <a:pPr algn="r"/>
            <a:r>
              <a:rPr lang="en-US" sz="1000" b="1" dirty="0" smtClean="0">
                <a:solidFill>
                  <a:schemeClr val="bg1"/>
                </a:solidFill>
              </a:rPr>
              <a:t>siemens.com/answers</a:t>
            </a:r>
            <a:endParaRPr lang="en-US" sz="1000" b="1" dirty="0">
              <a:solidFill>
                <a:schemeClr val="bg1"/>
              </a:solidFill>
            </a:endParaRPr>
          </a:p>
        </p:txBody>
      </p:sp>
    </p:spTree>
    <p:custDataLst>
      <p:custData r:id="rId1"/>
    </p:custData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hapter title (big bar down)" type="title" preserve="1">
  <p:cSld name="Chapter title (big bar down)">
    <p:spTree>
      <p:nvGrpSpPr>
        <p:cNvPr id="1" name=""/>
        <p:cNvGrpSpPr/>
        <p:nvPr/>
      </p:nvGrpSpPr>
      <p:grpSpPr>
        <a:xfrm>
          <a:off x="0" y="0"/>
          <a:ext cx="0" cy="0"/>
          <a:chOff x="0" y="0"/>
          <a:chExt cx="0" cy="0"/>
        </a:xfrm>
      </p:grpSpPr>
      <p:sp>
        <p:nvSpPr>
          <p:cNvPr id="7" name="cdtRectangle 15 Id7"/>
          <p:cNvSpPr>
            <a:spLocks noChangeArrowheads="1"/>
          </p:cNvSpPr>
          <p:nvPr userDrawn="1">
            <p:custDataLst>
              <p:tags r:id="rId2"/>
            </p:custDataLst>
          </p:nvPr>
        </p:nvSpPr>
        <p:spPr bwMode="gray">
          <a:xfrm>
            <a:off x="0" y="0"/>
            <a:ext cx="12198350" cy="4149725"/>
          </a:xfrm>
          <a:prstGeom prst="rect">
            <a:avLst/>
          </a:prstGeom>
          <a:solidFill>
            <a:srgbClr val="D7D7CD"/>
          </a:solidFill>
          <a:ln w="9525">
            <a:noFill/>
            <a:miter lim="800000"/>
            <a:headEnd/>
            <a:tailEnd/>
          </a:ln>
          <a:effectLst/>
        </p:spPr>
        <p:txBody>
          <a:bodyPr wrap="none" anchor="ctr">
            <a:noAutofit/>
          </a:bodyPr>
          <a:lstStyle/>
          <a:p>
            <a:endParaRPr lang="en-US"/>
          </a:p>
        </p:txBody>
      </p:sp>
      <p:sp>
        <p:nvSpPr>
          <p:cNvPr id="57350" name="cdtRectangle 115 Id57350"/>
          <p:cNvSpPr>
            <a:spLocks noGrp="1" noChangeArrowheads="1"/>
          </p:cNvSpPr>
          <p:nvPr>
            <p:ph type="ctrTitle"/>
            <p:custDataLst>
              <p:tags r:id="rId3"/>
            </p:custDataLst>
          </p:nvPr>
        </p:nvSpPr>
        <p:spPr bwMode="gray">
          <a:xfrm>
            <a:off x="338138" y="4149090"/>
            <a:ext cx="11860212" cy="870014"/>
          </a:xfrm>
          <a:solidFill>
            <a:srgbClr val="879BAA"/>
          </a:solidFill>
        </p:spPr>
        <p:txBody>
          <a:bodyPr wrap="square" lIns="270000" tIns="144000" rIns="482400" bIns="108000" anchor="t">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57351" name="cdtRectangle 116 Id57351"/>
          <p:cNvSpPr>
            <a:spLocks noGrp="1" noChangeArrowheads="1"/>
          </p:cNvSpPr>
          <p:nvPr>
            <p:ph type="subTitle" idx="1"/>
            <p:custDataLst>
              <p:tags r:id="rId4"/>
            </p:custDataLst>
          </p:nvPr>
        </p:nvSpPr>
        <p:spPr bwMode="gray">
          <a:xfrm>
            <a:off x="338138" y="3756008"/>
            <a:ext cx="11860212" cy="393082"/>
          </a:xfrm>
          <a:solidFill>
            <a:srgbClr val="233746">
              <a:alpha val="65000"/>
            </a:srgbClr>
          </a:solidFill>
        </p:spPr>
        <p:txBody>
          <a:bodyPr wrap="square" lIns="270000" tIns="18000" rIns="482400" bIns="36000" anchor="b">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6" name="cdtText Box 101 Id6"/>
          <p:cNvSpPr txBox="1">
            <a:spLocks noChangeArrowheads="1"/>
          </p:cNvSpPr>
          <p:nvPr userDrawn="1">
            <p:custDataLst>
              <p:tags r:id="rId5"/>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8" name="cdtPicture 7 Id8" descr="sie_logo_layer_petrol_rgb"/>
          <p:cNvPicPr>
            <a:picLocks noChangeAspect="1" noChangeArrowheads="1"/>
          </p:cNvPicPr>
          <p:nvPr userDrawn="1">
            <p:custDataLst>
              <p:tags r:id="rId6"/>
            </p:custDataLst>
          </p:nvPr>
        </p:nvPicPr>
        <p:blipFill>
          <a:blip r:embed="rId8" cstate="screen"/>
          <a:srcRect/>
          <a:stretch>
            <a:fillRect/>
          </a:stretch>
        </p:blipFill>
        <p:spPr bwMode="auto">
          <a:xfrm>
            <a:off x="10275887" y="0"/>
            <a:ext cx="1439863" cy="804863"/>
          </a:xfrm>
          <a:prstGeom prst="rect">
            <a:avLst/>
          </a:prstGeom>
          <a:noFill/>
        </p:spPr>
      </p:pic>
    </p:spTree>
    <p:custDataLst>
      <p:custData r:id="rId1"/>
    </p:custData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hapter title (big bar up)" type="title" preserve="1">
  <p:cSld name="Chapter title (big bar up)">
    <p:spTree>
      <p:nvGrpSpPr>
        <p:cNvPr id="1" name=""/>
        <p:cNvGrpSpPr/>
        <p:nvPr/>
      </p:nvGrpSpPr>
      <p:grpSpPr>
        <a:xfrm>
          <a:off x="0" y="0"/>
          <a:ext cx="0" cy="0"/>
          <a:chOff x="0" y="0"/>
          <a:chExt cx="0" cy="0"/>
        </a:xfrm>
      </p:grpSpPr>
      <p:sp>
        <p:nvSpPr>
          <p:cNvPr id="7" name="cdtRectangle 15 Id7"/>
          <p:cNvSpPr>
            <a:spLocks noChangeArrowheads="1"/>
          </p:cNvSpPr>
          <p:nvPr userDrawn="1">
            <p:custDataLst>
              <p:tags r:id="rId2"/>
            </p:custDataLst>
          </p:nvPr>
        </p:nvSpPr>
        <p:spPr bwMode="gray">
          <a:xfrm>
            <a:off x="0" y="0"/>
            <a:ext cx="12198350" cy="5162556"/>
          </a:xfrm>
          <a:prstGeom prst="rect">
            <a:avLst/>
          </a:prstGeom>
          <a:solidFill>
            <a:srgbClr val="D7D7CD"/>
          </a:solidFill>
          <a:ln w="9525">
            <a:noFill/>
            <a:miter lim="800000"/>
            <a:headEnd/>
            <a:tailEnd/>
          </a:ln>
          <a:effectLst/>
        </p:spPr>
        <p:txBody>
          <a:bodyPr wrap="none" anchor="ctr">
            <a:noAutofit/>
          </a:bodyPr>
          <a:lstStyle/>
          <a:p>
            <a:endParaRPr lang="en-US"/>
          </a:p>
        </p:txBody>
      </p:sp>
      <p:sp>
        <p:nvSpPr>
          <p:cNvPr id="57350" name="cdtRectangle 115 Id57350"/>
          <p:cNvSpPr>
            <a:spLocks noGrp="1" noChangeArrowheads="1"/>
          </p:cNvSpPr>
          <p:nvPr>
            <p:ph type="ctrTitle"/>
            <p:custDataLst>
              <p:tags r:id="rId3"/>
            </p:custDataLst>
          </p:nvPr>
        </p:nvSpPr>
        <p:spPr bwMode="gray">
          <a:xfrm>
            <a:off x="338138" y="4287202"/>
            <a:ext cx="11860212" cy="870014"/>
          </a:xfrm>
          <a:solidFill>
            <a:srgbClr val="233746">
              <a:alpha val="65000"/>
            </a:srgbClr>
          </a:solidFill>
        </p:spPr>
        <p:txBody>
          <a:bodyPr wrap="square" lIns="270000" tIns="144000" rIns="482400" bIns="108000" anchor="b" anchorCtr="0">
            <a:spAutoFit/>
          </a:bodyPr>
          <a:lstStyle>
            <a:lvl1pPr>
              <a:defRPr sz="4000" smtClean="0">
                <a:solidFill>
                  <a:srgbClr val="FFFFFF"/>
                </a:solidFill>
                <a:latin typeface="Arial" pitchFamily="34" charset="0"/>
              </a:defRPr>
            </a:lvl1pPr>
          </a:lstStyle>
          <a:p>
            <a:r>
              <a:rPr lang="de-DE" smtClean="0"/>
              <a:t>Titelmasterformat durch Klicken bearbeiten</a:t>
            </a:r>
            <a:endParaRPr lang="en-US" dirty="0" smtClean="0"/>
          </a:p>
        </p:txBody>
      </p:sp>
      <p:sp>
        <p:nvSpPr>
          <p:cNvPr id="57351" name="cdtRectangle 116 Id57351"/>
          <p:cNvSpPr>
            <a:spLocks noGrp="1" noChangeArrowheads="1"/>
          </p:cNvSpPr>
          <p:nvPr>
            <p:ph type="subTitle" idx="1"/>
            <p:custDataLst>
              <p:tags r:id="rId4"/>
            </p:custDataLst>
          </p:nvPr>
        </p:nvSpPr>
        <p:spPr bwMode="gray">
          <a:xfrm>
            <a:off x="338138" y="5157216"/>
            <a:ext cx="11860212" cy="393082"/>
          </a:xfrm>
          <a:solidFill>
            <a:srgbClr val="879BAA"/>
          </a:solidFill>
        </p:spPr>
        <p:txBody>
          <a:bodyPr wrap="square" lIns="270000" tIns="18000" rIns="482400" bIns="36000" anchor="t" anchorCtr="0">
            <a:noAutofit/>
          </a:bodyPr>
          <a:lstStyle>
            <a:lvl1pPr>
              <a:defRPr sz="2000" smtClean="0">
                <a:solidFill>
                  <a:srgbClr val="FFFFFF"/>
                </a:solidFill>
                <a:latin typeface="Arial" pitchFamily="34" charset="0"/>
              </a:defRPr>
            </a:lvl1pPr>
          </a:lstStyle>
          <a:p>
            <a:r>
              <a:rPr lang="de-DE" smtClean="0"/>
              <a:t>Formatvorlage des Untertitelmasters durch Klicken bearbeiten</a:t>
            </a:r>
            <a:endParaRPr lang="en-US" dirty="0" smtClean="0"/>
          </a:p>
        </p:txBody>
      </p:sp>
      <p:sp>
        <p:nvSpPr>
          <p:cNvPr id="6" name="cdtText Box 101 Id6"/>
          <p:cNvSpPr txBox="1">
            <a:spLocks noChangeArrowheads="1"/>
          </p:cNvSpPr>
          <p:nvPr userDrawn="1">
            <p:custDataLst>
              <p:tags r:id="rId5"/>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pic>
        <p:nvPicPr>
          <p:cNvPr id="9" name="cdtPicture 7 Id9" descr="sie_logo_layer_petrol_rgb"/>
          <p:cNvPicPr>
            <a:picLocks noChangeAspect="1" noChangeArrowheads="1"/>
          </p:cNvPicPr>
          <p:nvPr userDrawn="1">
            <p:custDataLst>
              <p:tags r:id="rId6"/>
            </p:custDataLst>
          </p:nvPr>
        </p:nvPicPr>
        <p:blipFill>
          <a:blip r:embed="rId8" cstate="screen"/>
          <a:srcRect/>
          <a:stretch>
            <a:fillRect/>
          </a:stretch>
        </p:blipFill>
        <p:spPr bwMode="auto">
          <a:xfrm>
            <a:off x="10275887" y="0"/>
            <a:ext cx="1439863" cy="804863"/>
          </a:xfrm>
          <a:prstGeom prst="rect">
            <a:avLst/>
          </a:prstGeom>
          <a:noFill/>
        </p:spPr>
      </p:pic>
    </p:spTree>
    <p:custDataLst>
      <p:custData r:id="rId1"/>
    </p:custData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 Index/Contact" preserve="1" userDrawn="1">
  <p:cSld name="Image + Index/Contact">
    <p:spTree>
      <p:nvGrpSpPr>
        <p:cNvPr id="1" name=""/>
        <p:cNvGrpSpPr/>
        <p:nvPr/>
      </p:nvGrpSpPr>
      <p:grpSpPr>
        <a:xfrm>
          <a:off x="0" y="0"/>
          <a:ext cx="0" cy="0"/>
          <a:chOff x="0" y="0"/>
          <a:chExt cx="0" cy="0"/>
        </a:xfrm>
      </p:grpSpPr>
      <p:pic>
        <p:nvPicPr>
          <p:cNvPr id="7" name="Picture 1" descr="\\eis2k213\daten\Bilder\Design\Marketing\Pressegrafiken\winccoa\wincc_oa_3.14_produktbild\wincc_oa_3_14_sujet_1024_v01.jpg"/>
          <p:cNvPicPr>
            <a:picLocks noChangeAspect="1" noChangeArrowheads="1"/>
          </p:cNvPicPr>
          <p:nvPr userDrawn="1"/>
        </p:nvPicPr>
        <p:blipFill>
          <a:blip r:embed="rId6" cstate="print"/>
          <a:srcRect l="45482" t="24269" r="7383"/>
          <a:stretch>
            <a:fillRect/>
          </a:stretch>
        </p:blipFill>
        <p:spPr bwMode="auto">
          <a:xfrm>
            <a:off x="0" y="1422403"/>
            <a:ext cx="4597399" cy="4760833"/>
          </a:xfrm>
          <a:prstGeom prst="rect">
            <a:avLst/>
          </a:prstGeom>
          <a:noFill/>
        </p:spPr>
      </p:pic>
      <p:sp>
        <p:nvSpPr>
          <p:cNvPr id="5" name="cdtRectangle 2 Id5"/>
          <p:cNvSpPr/>
          <p:nvPr userDrawn="1">
            <p:custDataLst>
              <p:tags r:id="rId2"/>
            </p:custDataLst>
          </p:nvPr>
        </p:nvSpPr>
        <p:spPr bwMode="auto">
          <a:xfrm>
            <a:off x="4658995" y="1412875"/>
            <a:ext cx="7539355" cy="4752975"/>
          </a:xfrm>
          <a:prstGeom prst="rect">
            <a:avLst/>
          </a:prstGeom>
          <a:solidFill>
            <a:srgbClr val="D7D7CD"/>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b="1" dirty="0" smtClean="0">
              <a:solidFill>
                <a:schemeClr val="tx1"/>
              </a:solidFill>
            </a:endParaRPr>
          </a:p>
        </p:txBody>
      </p:sp>
      <p:sp>
        <p:nvSpPr>
          <p:cNvPr id="13" name="cdtText Placeholder 12 Id13"/>
          <p:cNvSpPr>
            <a:spLocks noGrp="1"/>
          </p:cNvSpPr>
          <p:nvPr>
            <p:ph type="body" sz="quarter" idx="14" hasCustomPrompt="1"/>
            <p:custDataLst>
              <p:tags r:id="rId3"/>
            </p:custDataLst>
          </p:nvPr>
        </p:nvSpPr>
        <p:spPr bwMode="auto">
          <a:xfrm>
            <a:off x="4658996" y="1412875"/>
            <a:ext cx="7539354" cy="4752975"/>
          </a:xfrm>
          <a:solidFill>
            <a:srgbClr val="D7D7CD"/>
          </a:solidFill>
        </p:spPr>
        <p:txBody>
          <a:bodyPr lIns="252000" tIns="144000" rIns="482400" bIns="144000"/>
          <a:lstStyle>
            <a:lvl1pPr marL="0" indent="0">
              <a:lnSpc>
                <a:spcPct val="100000"/>
              </a:lnSpc>
              <a:spcBef>
                <a:spcPts val="500"/>
              </a:spcBef>
              <a:spcAft>
                <a:spcPts val="500"/>
              </a:spcAft>
              <a:buClr>
                <a:schemeClr val="bg2"/>
              </a:buClr>
              <a:buFont typeface="Arial" pitchFamily="34" charset="0"/>
              <a:buNone/>
              <a:tabLst>
                <a:tab pos="5359400" algn="r"/>
              </a:tabLst>
              <a:defRPr>
                <a:solidFill>
                  <a:srgbClr val="000000"/>
                </a:solidFill>
              </a:defRPr>
            </a:lvl1pPr>
            <a:lvl2pPr marL="177800" indent="-176213">
              <a:lnSpc>
                <a:spcPct val="100000"/>
              </a:lnSpc>
              <a:spcBef>
                <a:spcPts val="500"/>
              </a:spcBef>
              <a:spcAft>
                <a:spcPts val="500"/>
              </a:spcAft>
              <a:buFont typeface="Arial" pitchFamily="34" charset="0"/>
              <a:buChar char="•"/>
              <a:tabLst>
                <a:tab pos="5359400" algn="r"/>
              </a:tabLst>
              <a:defRPr b="0">
                <a:solidFill>
                  <a:srgbClr val="000000"/>
                </a:solidFill>
              </a:defRPr>
            </a:lvl2pPr>
            <a:lvl3pPr marL="177800" indent="-177800">
              <a:lnSpc>
                <a:spcPct val="100000"/>
              </a:lnSpc>
              <a:spcBef>
                <a:spcPts val="500"/>
              </a:spcBef>
              <a:spcAft>
                <a:spcPts val="500"/>
              </a:spcAft>
              <a:buFont typeface="Arial" pitchFamily="34" charset="0"/>
              <a:buChar char="•"/>
              <a:tabLst>
                <a:tab pos="5359400" algn="r"/>
              </a:tabLst>
              <a:defRPr b="1">
                <a:solidFill>
                  <a:srgbClr val="000000"/>
                </a:solidFill>
              </a:defRPr>
            </a:lvl3pPr>
            <a:lvl4pPr marL="357188" indent="-177800">
              <a:lnSpc>
                <a:spcPct val="100000"/>
              </a:lnSpc>
              <a:spcBef>
                <a:spcPts val="500"/>
              </a:spcBef>
              <a:spcAft>
                <a:spcPts val="500"/>
              </a:spcAft>
              <a:buFont typeface="Arial" pitchFamily="34" charset="0"/>
              <a:buChar char="•"/>
              <a:tabLst>
                <a:tab pos="5359400" algn="r"/>
              </a:tabLst>
              <a:defRPr b="0">
                <a:solidFill>
                  <a:srgbClr val="000000"/>
                </a:solidFill>
              </a:defRPr>
            </a:lvl4pPr>
            <a:lvl5pPr marL="357188" indent="-177800">
              <a:lnSpc>
                <a:spcPct val="100000"/>
              </a:lnSpc>
              <a:spcBef>
                <a:spcPts val="500"/>
              </a:spcBef>
              <a:spcAft>
                <a:spcPts val="500"/>
              </a:spcAft>
              <a:buFont typeface="Arial" pitchFamily="34" charset="0"/>
              <a:buChar char="•"/>
              <a:tabLst>
                <a:tab pos="5359400" algn="r"/>
              </a:tabLst>
              <a:defRPr b="1" baseline="0">
                <a:solidFill>
                  <a:srgbClr val="000000"/>
                </a:solidFill>
              </a:defRPr>
            </a:lvl5pPr>
            <a:lvl6pPr marL="360363" indent="-180975">
              <a:lnSpc>
                <a:spcPct val="100000"/>
              </a:lnSpc>
              <a:spcBef>
                <a:spcPts val="500"/>
              </a:spcBef>
              <a:spcAft>
                <a:spcPts val="500"/>
              </a:spcAft>
              <a:buFont typeface="Arial" pitchFamily="34" charset="0"/>
              <a:buChar char="•"/>
              <a:tabLst>
                <a:tab pos="5359400" algn="r"/>
              </a:tabLst>
              <a:defRPr b="1"/>
            </a:lvl6pPr>
          </a:lstStyle>
          <a:p>
            <a:pPr lvl="0"/>
            <a:r>
              <a:rPr lang="en-US" dirty="0" smtClean="0"/>
              <a:t>Click to edit the </a:t>
            </a:r>
            <a:r>
              <a:rPr lang="en-US" dirty="0" err="1" smtClean="0"/>
              <a:t>toc</a:t>
            </a:r>
            <a:r>
              <a:rPr lang="en-US" dirty="0" smtClean="0"/>
              <a:t> / contact</a:t>
            </a:r>
          </a:p>
          <a:p>
            <a:pPr lvl="1"/>
            <a:r>
              <a:rPr lang="en-US" dirty="0" smtClean="0"/>
              <a:t>chapter</a:t>
            </a:r>
          </a:p>
          <a:p>
            <a:pPr lvl="2"/>
            <a:r>
              <a:rPr lang="en-US" dirty="0" smtClean="0"/>
              <a:t>active chapter</a:t>
            </a:r>
          </a:p>
          <a:p>
            <a:pPr lvl="3"/>
            <a:r>
              <a:rPr lang="en-US" dirty="0" smtClean="0"/>
              <a:t>subchapter</a:t>
            </a:r>
          </a:p>
          <a:p>
            <a:pPr lvl="4"/>
            <a:r>
              <a:rPr lang="en-US" dirty="0" smtClean="0"/>
              <a:t>active subchapter</a:t>
            </a:r>
            <a:endParaRPr lang="en-US" dirty="0"/>
          </a:p>
        </p:txBody>
      </p:sp>
      <p:sp>
        <p:nvSpPr>
          <p:cNvPr id="2" name="cdtTitle 1 Id2"/>
          <p:cNvSpPr>
            <a:spLocks noGrp="1"/>
          </p:cNvSpPr>
          <p:nvPr>
            <p:ph type="title"/>
            <p:custDataLst>
              <p:tags r:id="rId4"/>
            </p:custDataLst>
          </p:nvPr>
        </p:nvSpPr>
        <p:spPr>
          <a:xfrm>
            <a:off x="0" y="0"/>
            <a:ext cx="12198350" cy="1268413"/>
          </a:xfrm>
        </p:spPr>
        <p:txBody>
          <a:bodyPr/>
          <a:lstStyle/>
          <a:p>
            <a:r>
              <a:rPr lang="de-DE" smtClean="0"/>
              <a:t>Titelmasterformat durch Klicken bearbeiten</a:t>
            </a:r>
            <a:endParaRPr lang="en-US" dirty="0"/>
          </a:p>
        </p:txBody>
      </p:sp>
    </p:spTree>
    <p:custDataLst>
      <p:custData r:id="rId1"/>
    </p:custData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 Index" preserve="1" userDrawn="1">
  <p:cSld name="Text + Index">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p:spPr>
        <p:txBody>
          <a:bodyPr/>
          <a:lstStyle/>
          <a:p>
            <a:r>
              <a:rPr lang="de-DE" smtClean="0"/>
              <a:t>Titelmasterformat durch Klicken bearbeiten</a:t>
            </a:r>
            <a:endParaRPr lang="en-US" dirty="0"/>
          </a:p>
        </p:txBody>
      </p:sp>
      <p:sp>
        <p:nvSpPr>
          <p:cNvPr id="13" name="cdtText Placeholder 12 Id13"/>
          <p:cNvSpPr>
            <a:spLocks noGrp="1"/>
          </p:cNvSpPr>
          <p:nvPr>
            <p:ph type="body" sz="quarter" idx="13"/>
            <p:custDataLst>
              <p:tags r:id="rId3"/>
            </p:custDataLst>
          </p:nvPr>
        </p:nvSpPr>
        <p:spPr>
          <a:xfrm>
            <a:off x="627063" y="1412875"/>
            <a:ext cx="3887914" cy="475297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smtClean="0"/>
          </a:p>
        </p:txBody>
      </p:sp>
      <p:sp>
        <p:nvSpPr>
          <p:cNvPr id="5" name="cdtTextplatzhalter 12 Id5"/>
          <p:cNvSpPr>
            <a:spLocks noGrp="1"/>
          </p:cNvSpPr>
          <p:nvPr>
            <p:ph type="body" sz="quarter" idx="14" hasCustomPrompt="1"/>
            <p:custDataLst>
              <p:tags r:id="rId4"/>
            </p:custDataLst>
          </p:nvPr>
        </p:nvSpPr>
        <p:spPr bwMode="auto">
          <a:xfrm>
            <a:off x="4658995" y="1412875"/>
            <a:ext cx="7539355" cy="4752975"/>
          </a:xfrm>
          <a:solidFill>
            <a:srgbClr val="D7D7CD"/>
          </a:solidFill>
        </p:spPr>
        <p:txBody>
          <a:bodyPr lIns="252000" tIns="144000" rIns="482400" bIns="144000"/>
          <a:lstStyle>
            <a:lvl1pPr marL="0" indent="0">
              <a:lnSpc>
                <a:spcPct val="100000"/>
              </a:lnSpc>
              <a:spcBef>
                <a:spcPts val="500"/>
              </a:spcBef>
              <a:spcAft>
                <a:spcPts val="500"/>
              </a:spcAft>
              <a:buClr>
                <a:schemeClr val="bg2"/>
              </a:buClr>
              <a:buFont typeface="Arial" pitchFamily="34" charset="0"/>
              <a:buNone/>
              <a:tabLst>
                <a:tab pos="5359400" algn="r"/>
              </a:tabLst>
              <a:defRPr>
                <a:solidFill>
                  <a:srgbClr val="000000"/>
                </a:solidFill>
              </a:defRPr>
            </a:lvl1pPr>
            <a:lvl2pPr marL="177800" indent="-176213">
              <a:lnSpc>
                <a:spcPct val="100000"/>
              </a:lnSpc>
              <a:spcBef>
                <a:spcPts val="500"/>
              </a:spcBef>
              <a:spcAft>
                <a:spcPts val="500"/>
              </a:spcAft>
              <a:buFont typeface="Arial" pitchFamily="34" charset="0"/>
              <a:buChar char="•"/>
              <a:tabLst>
                <a:tab pos="5359400" algn="r"/>
              </a:tabLst>
              <a:defRPr b="0">
                <a:solidFill>
                  <a:srgbClr val="000000"/>
                </a:solidFill>
              </a:defRPr>
            </a:lvl2pPr>
            <a:lvl3pPr marL="177800" indent="-177800">
              <a:lnSpc>
                <a:spcPct val="100000"/>
              </a:lnSpc>
              <a:spcBef>
                <a:spcPts val="500"/>
              </a:spcBef>
              <a:spcAft>
                <a:spcPts val="500"/>
              </a:spcAft>
              <a:buFont typeface="Arial" pitchFamily="34" charset="0"/>
              <a:buChar char="•"/>
              <a:tabLst>
                <a:tab pos="5359400" algn="r"/>
              </a:tabLst>
              <a:defRPr b="1">
                <a:solidFill>
                  <a:srgbClr val="000000"/>
                </a:solidFill>
              </a:defRPr>
            </a:lvl3pPr>
            <a:lvl4pPr marL="357188" indent="-177800">
              <a:lnSpc>
                <a:spcPct val="100000"/>
              </a:lnSpc>
              <a:spcBef>
                <a:spcPts val="500"/>
              </a:spcBef>
              <a:spcAft>
                <a:spcPts val="500"/>
              </a:spcAft>
              <a:buFont typeface="Arial" pitchFamily="34" charset="0"/>
              <a:buChar char="•"/>
              <a:tabLst>
                <a:tab pos="5359400" algn="r"/>
              </a:tabLst>
              <a:defRPr b="0">
                <a:solidFill>
                  <a:srgbClr val="000000"/>
                </a:solidFill>
              </a:defRPr>
            </a:lvl4pPr>
            <a:lvl5pPr marL="357188" indent="-177800">
              <a:lnSpc>
                <a:spcPct val="100000"/>
              </a:lnSpc>
              <a:spcBef>
                <a:spcPts val="500"/>
              </a:spcBef>
              <a:spcAft>
                <a:spcPts val="500"/>
              </a:spcAft>
              <a:buFont typeface="Arial" pitchFamily="34" charset="0"/>
              <a:buChar char="•"/>
              <a:tabLst>
                <a:tab pos="5359400" algn="r"/>
              </a:tabLst>
              <a:defRPr b="1" baseline="0">
                <a:solidFill>
                  <a:srgbClr val="000000"/>
                </a:solidFill>
              </a:defRPr>
            </a:lvl5pPr>
            <a:lvl6pPr marL="360363" indent="-180975">
              <a:lnSpc>
                <a:spcPct val="100000"/>
              </a:lnSpc>
              <a:spcBef>
                <a:spcPts val="500"/>
              </a:spcBef>
              <a:spcAft>
                <a:spcPts val="500"/>
              </a:spcAft>
              <a:buFont typeface="Arial" pitchFamily="34" charset="0"/>
              <a:buChar char="•"/>
              <a:tabLst>
                <a:tab pos="5359400" algn="r"/>
              </a:tabLst>
              <a:defRPr b="1"/>
            </a:lvl6pPr>
          </a:lstStyle>
          <a:p>
            <a:pPr lvl="0"/>
            <a:r>
              <a:rPr lang="en-US" dirty="0" smtClean="0"/>
              <a:t>Click to edit the </a:t>
            </a:r>
            <a:r>
              <a:rPr lang="en-US" dirty="0" err="1" smtClean="0"/>
              <a:t>toc</a:t>
            </a:r>
            <a:r>
              <a:rPr lang="en-US" dirty="0" smtClean="0"/>
              <a:t> / contact</a:t>
            </a:r>
          </a:p>
          <a:p>
            <a:pPr lvl="1"/>
            <a:r>
              <a:rPr lang="en-US" dirty="0" smtClean="0"/>
              <a:t>chapter</a:t>
            </a:r>
          </a:p>
          <a:p>
            <a:pPr lvl="2"/>
            <a:r>
              <a:rPr lang="en-US" dirty="0" smtClean="0"/>
              <a:t>active chapter</a:t>
            </a:r>
          </a:p>
          <a:p>
            <a:pPr lvl="3"/>
            <a:r>
              <a:rPr lang="en-US" dirty="0" smtClean="0"/>
              <a:t>subchapter</a:t>
            </a:r>
          </a:p>
          <a:p>
            <a:pPr lvl="4"/>
            <a:r>
              <a:rPr lang="en-US" dirty="0" smtClean="0"/>
              <a:t>active subchapter</a:t>
            </a:r>
            <a:endParaRPr lang="en-US" dirty="0"/>
          </a:p>
        </p:txBody>
      </p:sp>
    </p:spTree>
    <p:custDataLst>
      <p:custData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ree Content" type="titleOnly" preserve="1">
  <p:cSld name="Free Content">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12198350" cy="1268413"/>
          </a:xfrm>
          <a:noFill/>
          <a:ln w="9525">
            <a:noFill/>
            <a:miter lim="800000"/>
            <a:headEnd/>
            <a:tailEnd/>
          </a:ln>
        </p:spPr>
        <p:txBody>
          <a:bodyPr vert="horz" wrap="square" lIns="626400" tIns="396000" rIns="2124000" bIns="234000" numCol="1" anchor="b"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lang="de-DE"/>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de-DE" smtClean="0"/>
              <a:t>Titelmasterformat durch Klicken bearbeiten</a:t>
            </a:r>
            <a:endParaRPr kumimoji="0" lang="en-US" sz="2000" b="1" i="0" u="none" strike="noStrike" kern="0" cap="none" spc="0" normalizeH="0" baseline="0" noProof="0" dirty="0">
              <a:ln>
                <a:noFill/>
              </a:ln>
              <a:solidFill>
                <a:srgbClr val="000000"/>
              </a:solidFill>
              <a:effectLst/>
              <a:uLnTx/>
              <a:uFillTx/>
              <a:latin typeface="Arial" pitchFamily="34" charset="0"/>
              <a:ea typeface="+mj-ea"/>
              <a:cs typeface="Arial" pitchFamily="34" charset="0"/>
            </a:endParaRPr>
          </a:p>
        </p:txBody>
      </p:sp>
    </p:spTree>
    <p:custDataLst>
      <p:custData r:id="rId1"/>
    </p:custDataLst>
    <p:extLst>
      <p:ext uri="{BB962C8B-B14F-4D97-AF65-F5344CB8AC3E}">
        <p14:creationId xmlns:p14="http://schemas.microsoft.com/office/powerpoint/2010/main" xmlns="" val="33660349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2.xml"/><Relationship Id="rId39" Type="http://schemas.openxmlformats.org/officeDocument/2006/relationships/tags" Target="../tags/tag15.xml"/><Relationship Id="rId21" Type="http://schemas.openxmlformats.org/officeDocument/2006/relationships/slideLayout" Target="../slideLayouts/slideLayout21.xml"/><Relationship Id="rId34" Type="http://schemas.openxmlformats.org/officeDocument/2006/relationships/tags" Target="../tags/tag10.xml"/><Relationship Id="rId42" Type="http://schemas.openxmlformats.org/officeDocument/2006/relationships/tags" Target="../tags/tag18.xml"/><Relationship Id="rId47" Type="http://schemas.openxmlformats.org/officeDocument/2006/relationships/tags" Target="../tags/tag23.xml"/><Relationship Id="rId50" Type="http://schemas.openxmlformats.org/officeDocument/2006/relationships/tags" Target="../tags/tag26.xml"/><Relationship Id="rId55" Type="http://schemas.openxmlformats.org/officeDocument/2006/relationships/tags" Target="../tags/tag3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33" Type="http://schemas.openxmlformats.org/officeDocument/2006/relationships/tags" Target="../tags/tag9.xml"/><Relationship Id="rId38" Type="http://schemas.openxmlformats.org/officeDocument/2006/relationships/tags" Target="../tags/tag14.xml"/><Relationship Id="rId46" Type="http://schemas.openxmlformats.org/officeDocument/2006/relationships/tags" Target="../tags/tag2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5.xml"/><Relationship Id="rId41" Type="http://schemas.openxmlformats.org/officeDocument/2006/relationships/tags" Target="../tags/tag17.xml"/><Relationship Id="rId54" Type="http://schemas.openxmlformats.org/officeDocument/2006/relationships/tags" Target="../tags/tag3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8.xml"/><Relationship Id="rId37" Type="http://schemas.openxmlformats.org/officeDocument/2006/relationships/tags" Target="../tags/tag13.xml"/><Relationship Id="rId40" Type="http://schemas.openxmlformats.org/officeDocument/2006/relationships/tags" Target="../tags/tag16.xml"/><Relationship Id="rId45" Type="http://schemas.openxmlformats.org/officeDocument/2006/relationships/tags" Target="../tags/tag21.xml"/><Relationship Id="rId53" Type="http://schemas.openxmlformats.org/officeDocument/2006/relationships/tags" Target="../tags/tag29.xml"/><Relationship Id="rId58" Type="http://schemas.openxmlformats.org/officeDocument/2006/relationships/image" Target="../media/image1.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4.xml"/><Relationship Id="rId36" Type="http://schemas.openxmlformats.org/officeDocument/2006/relationships/tags" Target="../tags/tag12.xml"/><Relationship Id="rId49" Type="http://schemas.openxmlformats.org/officeDocument/2006/relationships/tags" Target="../tags/tag25.xml"/><Relationship Id="rId57" Type="http://schemas.openxmlformats.org/officeDocument/2006/relationships/tags" Target="../tags/tag3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7.xml"/><Relationship Id="rId44" Type="http://schemas.openxmlformats.org/officeDocument/2006/relationships/tags" Target="../tags/tag20.xml"/><Relationship Id="rId52" Type="http://schemas.openxmlformats.org/officeDocument/2006/relationships/tags" Target="../tags/tag2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ags" Target="../tags/tag3.xml"/><Relationship Id="rId30" Type="http://schemas.openxmlformats.org/officeDocument/2006/relationships/tags" Target="../tags/tag6.xml"/><Relationship Id="rId35" Type="http://schemas.openxmlformats.org/officeDocument/2006/relationships/tags" Target="../tags/tag11.xml"/><Relationship Id="rId43" Type="http://schemas.openxmlformats.org/officeDocument/2006/relationships/tags" Target="../tags/tag19.xml"/><Relationship Id="rId48" Type="http://schemas.openxmlformats.org/officeDocument/2006/relationships/tags" Target="../tags/tag24.xml"/><Relationship Id="rId56" Type="http://schemas.openxmlformats.org/officeDocument/2006/relationships/tags" Target="../tags/tag32.xml"/><Relationship Id="rId8" Type="http://schemas.openxmlformats.org/officeDocument/2006/relationships/slideLayout" Target="../slideLayouts/slideLayout8.xml"/><Relationship Id="rId51" Type="http://schemas.openxmlformats.org/officeDocument/2006/relationships/tags" Target="../tags/tag27.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15" name="cdtRectangle 12 Id15"/>
          <p:cNvSpPr>
            <a:spLocks noChangeArrowheads="1"/>
          </p:cNvSpPr>
          <p:nvPr>
            <p:custDataLst>
              <p:tags r:id="rId26"/>
            </p:custDataLst>
          </p:nvPr>
        </p:nvSpPr>
        <p:spPr bwMode="gray">
          <a:xfrm>
            <a:off x="0" y="0"/>
            <a:ext cx="12198350" cy="1268413"/>
          </a:xfrm>
          <a:prstGeom prst="rect">
            <a:avLst/>
          </a:prstGeom>
          <a:solidFill>
            <a:schemeClr val="lt2"/>
          </a:solidFill>
          <a:ln w="9525">
            <a:noFill/>
            <a:miter lim="800000"/>
            <a:headEnd/>
            <a:tailEnd/>
          </a:ln>
          <a:effectLst/>
        </p:spPr>
        <p:txBody>
          <a:bodyPr wrap="none" anchor="ctr">
            <a:noAutofit/>
          </a:bodyPr>
          <a:lstStyle/>
          <a:p>
            <a:endParaRPr lang="en-US"/>
          </a:p>
        </p:txBody>
      </p:sp>
      <p:sp>
        <p:nvSpPr>
          <p:cNvPr id="3078" name="cdtRectangle 115 Id3078"/>
          <p:cNvSpPr>
            <a:spLocks noGrp="1" noChangeArrowheads="1"/>
          </p:cNvSpPr>
          <p:nvPr>
            <p:ph type="title"/>
            <p:custDataLst>
              <p:tags r:id="rId27"/>
            </p:custDataLst>
          </p:nvPr>
        </p:nvSpPr>
        <p:spPr bwMode="auto">
          <a:xfrm>
            <a:off x="0" y="0"/>
            <a:ext cx="12198350" cy="1268413"/>
          </a:xfrm>
          <a:prstGeom prst="rect">
            <a:avLst/>
          </a:prstGeom>
          <a:noFill/>
          <a:ln w="9525">
            <a:noFill/>
            <a:miter lim="800000"/>
            <a:headEnd/>
            <a:tailEnd/>
          </a:ln>
        </p:spPr>
        <p:txBody>
          <a:bodyPr vert="horz" wrap="square" lIns="626400" tIns="396000" rIns="2124000" bIns="234000" numCol="1" anchor="b" anchorCtr="0" compatLnSpc="1">
            <a:prstTxWarp prst="textNoShape">
              <a:avLst/>
            </a:prstTxWarp>
          </a:bodyPr>
          <a:lstStyle/>
          <a:p>
            <a:pPr lvl="0"/>
            <a:r>
              <a:rPr lang="en-US" smtClean="0"/>
              <a:t>Titelmasterformat durch Klicken bearbeiten</a:t>
            </a:r>
            <a:endParaRPr lang="en-US" dirty="0" smtClean="0"/>
          </a:p>
        </p:txBody>
      </p:sp>
      <p:sp>
        <p:nvSpPr>
          <p:cNvPr id="3079" name="cdtRectangle 116 Id3079"/>
          <p:cNvSpPr>
            <a:spLocks noGrp="1" noChangeArrowheads="1"/>
          </p:cNvSpPr>
          <p:nvPr>
            <p:ph type="body" idx="1"/>
            <p:custDataLst>
              <p:tags r:id="rId28"/>
            </p:custDataLst>
          </p:nvPr>
        </p:nvSpPr>
        <p:spPr bwMode="auto">
          <a:xfrm>
            <a:off x="627063" y="1412875"/>
            <a:ext cx="8208962" cy="47529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err="1" smtClean="0"/>
              <a:t>Textmasterformat</a:t>
            </a:r>
            <a:r>
              <a:rPr lang="en-US" dirty="0" smtClean="0"/>
              <a:t> </a:t>
            </a:r>
            <a:r>
              <a:rPr lang="en-US" dirty="0" err="1" smtClean="0"/>
              <a:t>bearbeiten</a:t>
            </a:r>
            <a:endParaRPr lang="en-US" dirty="0" smtClean="0"/>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10" name="cdtPicture 10 Id10" descr="SIE_Logo_Layer_Petrol_RGB_A3_76mm.wmf"/>
          <p:cNvPicPr>
            <a:picLocks noChangeAspect="1"/>
          </p:cNvPicPr>
          <p:nvPr>
            <p:custDataLst>
              <p:tags r:id="rId29"/>
            </p:custDataLst>
          </p:nvPr>
        </p:nvPicPr>
        <p:blipFill>
          <a:blip r:embed="rId58" cstate="screen"/>
          <a:stretch>
            <a:fillRect/>
          </a:stretch>
        </p:blipFill>
        <p:spPr>
          <a:xfrm>
            <a:off x="10275750" y="0"/>
            <a:ext cx="1440000" cy="806529"/>
          </a:xfrm>
          <a:prstGeom prst="rect">
            <a:avLst/>
          </a:prstGeom>
        </p:spPr>
      </p:pic>
      <p:sp>
        <p:nvSpPr>
          <p:cNvPr id="16" name="cdtText Box 133 Id16"/>
          <p:cNvSpPr txBox="1">
            <a:spLocks noChangeArrowheads="1"/>
          </p:cNvSpPr>
          <p:nvPr>
            <p:custDataLst>
              <p:tags r:id="rId30"/>
            </p:custDataLst>
          </p:nvPr>
        </p:nvSpPr>
        <p:spPr bwMode="auto">
          <a:xfrm>
            <a:off x="0" y="6165850"/>
            <a:ext cx="12198350" cy="431800"/>
          </a:xfrm>
          <a:prstGeom prst="rect">
            <a:avLst/>
          </a:prstGeom>
          <a:noFill/>
          <a:ln w="9525">
            <a:noFill/>
            <a:miter lim="800000"/>
            <a:headEnd/>
            <a:tailEnd/>
          </a:ln>
          <a:effectLst/>
        </p:spPr>
        <p:txBody>
          <a:bodyPr lIns="626400" tIns="144000" rIns="3211200" bIns="0" anchor="ctr"/>
          <a:lstStyle/>
          <a:p>
            <a:r>
              <a:rPr lang="en-US" sz="1000" b="1" dirty="0" smtClean="0">
                <a:solidFill>
                  <a:srgbClr val="879BAA"/>
                </a:solidFill>
              </a:rPr>
              <a:t>© Siemens AG 2016 All rights reserved.</a:t>
            </a:r>
            <a:endParaRPr lang="en-US" sz="1000" b="1" dirty="0">
              <a:solidFill>
                <a:srgbClr val="879BAA"/>
              </a:solidFill>
            </a:endParaRPr>
          </a:p>
        </p:txBody>
      </p:sp>
      <p:sp>
        <p:nvSpPr>
          <p:cNvPr id="17" name="cdtTextBox 12 Id17"/>
          <p:cNvSpPr txBox="1"/>
          <p:nvPr>
            <p:custDataLst>
              <p:tags r:id="rId31"/>
            </p:custDataLst>
          </p:nvPr>
        </p:nvSpPr>
        <p:spPr>
          <a:xfrm>
            <a:off x="0" y="6597650"/>
            <a:ext cx="3932230" cy="260350"/>
          </a:xfrm>
          <a:prstGeom prst="rect">
            <a:avLst/>
          </a:prstGeom>
          <a:noFill/>
        </p:spPr>
        <p:txBody>
          <a:bodyPr wrap="square" lIns="1908000" tIns="0" rIns="0" bIns="115200" rtlCol="0">
            <a:noAutofit/>
          </a:bodyPr>
          <a:lstStyle/>
          <a:p>
            <a:pPr>
              <a:lnSpc>
                <a:spcPct val="110000"/>
              </a:lnSpc>
              <a:spcBef>
                <a:spcPts val="0"/>
              </a:spcBef>
            </a:pPr>
            <a:r>
              <a:rPr lang="en-US" sz="1000" noProof="0" dirty="0" smtClean="0">
                <a:solidFill>
                  <a:srgbClr val="000000"/>
                </a:solidFill>
              </a:rPr>
              <a:t>22.11.2016</a:t>
            </a:r>
          </a:p>
        </p:txBody>
      </p:sp>
      <p:sp>
        <p:nvSpPr>
          <p:cNvPr id="18" name="cdtTextBox 11 Id18"/>
          <p:cNvSpPr txBox="1"/>
          <p:nvPr>
            <p:custDataLst>
              <p:tags r:id="rId32"/>
            </p:custDataLst>
          </p:nvPr>
        </p:nvSpPr>
        <p:spPr>
          <a:xfrm>
            <a:off x="0" y="6597650"/>
            <a:ext cx="1765285" cy="260350"/>
          </a:xfrm>
          <a:prstGeom prst="rect">
            <a:avLst/>
          </a:prstGeom>
          <a:noFill/>
        </p:spPr>
        <p:txBody>
          <a:bodyPr wrap="square" lIns="626400" tIns="0" rIns="0" bIns="115200" rtlCol="0" anchor="t" anchorCtr="0">
            <a:noAutofit/>
          </a:bodyPr>
          <a:lstStyle/>
          <a:p>
            <a:pPr>
              <a:lnSpc>
                <a:spcPct val="110000"/>
              </a:lnSpc>
              <a:spcBef>
                <a:spcPts val="0"/>
              </a:spcBef>
            </a:pPr>
            <a:r>
              <a:rPr lang="en-US" sz="1000" noProof="0" dirty="0" smtClean="0">
                <a:solidFill>
                  <a:srgbClr val="000000"/>
                </a:solidFill>
              </a:rPr>
              <a:t>Page </a:t>
            </a:r>
            <a:fld id="{91E7552C-A157-4A4F-8E99-698C0325FC94}" type="slidenum">
              <a:rPr lang="en-US" sz="1000" noProof="0" smtClean="0">
                <a:solidFill>
                  <a:srgbClr val="000000"/>
                </a:solidFill>
              </a:rPr>
              <a:pPr>
                <a:lnSpc>
                  <a:spcPct val="110000"/>
                </a:lnSpc>
                <a:spcBef>
                  <a:spcPts val="0"/>
                </a:spcBef>
              </a:pPr>
              <a:t>‹Nr.›</a:t>
            </a:fld>
            <a:endParaRPr lang="en-US" sz="1000" noProof="0" dirty="0" smtClean="0">
              <a:solidFill>
                <a:srgbClr val="000000"/>
              </a:solidFill>
            </a:endParaRPr>
          </a:p>
        </p:txBody>
      </p:sp>
      <p:sp>
        <p:nvSpPr>
          <p:cNvPr id="19" name="cdtTextBox 13 Id19"/>
          <p:cNvSpPr txBox="1"/>
          <p:nvPr>
            <p:custDataLst>
              <p:tags r:id="rId33"/>
            </p:custDataLst>
          </p:nvPr>
        </p:nvSpPr>
        <p:spPr>
          <a:xfrm>
            <a:off x="3787765" y="6597650"/>
            <a:ext cx="8410584" cy="260350"/>
          </a:xfrm>
          <a:prstGeom prst="rect">
            <a:avLst/>
          </a:prstGeom>
          <a:noFill/>
        </p:spPr>
        <p:txBody>
          <a:bodyPr wrap="square" lIns="0" tIns="0" rIns="482400" bIns="115200" rtlCol="0">
            <a:noAutofit/>
          </a:bodyPr>
          <a:lstStyle/>
          <a:p>
            <a:pPr algn="r">
              <a:lnSpc>
                <a:spcPct val="110000"/>
              </a:lnSpc>
              <a:spcBef>
                <a:spcPts val="0"/>
              </a:spcBef>
            </a:pPr>
            <a:r>
              <a:rPr lang="da-DK" sz="1000" noProof="0" dirty="0" smtClean="0">
                <a:solidFill>
                  <a:srgbClr val="000000"/>
                </a:solidFill>
              </a:rPr>
              <a:t>DF PL DER HMI ETM</a:t>
            </a:r>
            <a:endParaRPr lang="en-US" sz="1000" noProof="0" dirty="0" smtClean="0">
              <a:solidFill>
                <a:srgbClr val="000000"/>
              </a:solidFill>
            </a:endParaRPr>
          </a:p>
        </p:txBody>
      </p:sp>
      <p:sp>
        <p:nvSpPr>
          <p:cNvPr id="20" name="cdtText Box 101 Id20"/>
          <p:cNvSpPr txBox="1">
            <a:spLocks noChangeArrowheads="1"/>
          </p:cNvSpPr>
          <p:nvPr>
            <p:custDataLst>
              <p:tags r:id="rId34"/>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cxnSp>
        <p:nvCxnSpPr>
          <p:cNvPr id="3072" name="cdtMasterTags_CL1 Id3072"/>
          <p:cNvCxnSpPr/>
          <p:nvPr>
            <p:custDataLst>
              <p:tags r:id="rId3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3" name="cdtMasterTags_CL2 Id3073"/>
          <p:cNvCxnSpPr/>
          <p:nvPr>
            <p:custDataLst>
              <p:tags r:id="rId3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4" name="cdtMasterTags_CL3 Id3074"/>
          <p:cNvCxnSpPr/>
          <p:nvPr>
            <p:custDataLst>
              <p:tags r:id="rId3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5" name="cdtMasterTags_CL4 Id3075"/>
          <p:cNvCxnSpPr/>
          <p:nvPr>
            <p:custDataLst>
              <p:tags r:id="rId3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6" name="cdtMasterTags_CL5 Id3076"/>
          <p:cNvCxnSpPr/>
          <p:nvPr>
            <p:custDataLst>
              <p:tags r:id="rId3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7" name="cdtMasterTags_CL6 Id3077"/>
          <p:cNvCxnSpPr/>
          <p:nvPr>
            <p:custDataLst>
              <p:tags r:id="rId4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0" name="cdtMasterTags_CL7 Id3080"/>
          <p:cNvCxnSpPr/>
          <p:nvPr>
            <p:custDataLst>
              <p:tags r:id="rId4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1" name="cdtMasterTags_CL8 Id3081"/>
          <p:cNvCxnSpPr/>
          <p:nvPr>
            <p:custDataLst>
              <p:tags r:id="rId4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2" name="cdtMasterTags_CL9 Id3082"/>
          <p:cNvCxnSpPr/>
          <p:nvPr>
            <p:custDataLst>
              <p:tags r:id="rId4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3" name="cdtMasterTags_CL10 Id3083"/>
          <p:cNvCxnSpPr/>
          <p:nvPr>
            <p:custDataLst>
              <p:tags r:id="rId4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4" name="cdtMasterTags_CL11 Id3084"/>
          <p:cNvCxnSpPr/>
          <p:nvPr>
            <p:custDataLst>
              <p:tags r:id="rId4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5" name="cdtMasterTags_CL12 Id3085"/>
          <p:cNvCxnSpPr/>
          <p:nvPr>
            <p:custDataLst>
              <p:tags r:id="rId4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6" name="cdtMasterTags_CL13 Id3086"/>
          <p:cNvCxnSpPr/>
          <p:nvPr>
            <p:custDataLst>
              <p:tags r:id="rId4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7" name="cdtMasterTags_CL14 Id3087"/>
          <p:cNvCxnSpPr/>
          <p:nvPr>
            <p:custDataLst>
              <p:tags r:id="rId4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8" name="cdtMasterTags_CL15 Id3088"/>
          <p:cNvCxnSpPr/>
          <p:nvPr>
            <p:custDataLst>
              <p:tags r:id="rId4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9" name="cdtMasterTags_CL16 Id3089"/>
          <p:cNvCxnSpPr/>
          <p:nvPr>
            <p:custDataLst>
              <p:tags r:id="rId5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0" name="cdtMasterTags_CL17 Id3090"/>
          <p:cNvCxnSpPr/>
          <p:nvPr>
            <p:custDataLst>
              <p:tags r:id="rId5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1" name="cdtMasterTags_CL18 Id3091"/>
          <p:cNvCxnSpPr/>
          <p:nvPr>
            <p:custDataLst>
              <p:tags r:id="rId5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2" name="cdtMasterTags_CL19 Id3092"/>
          <p:cNvCxnSpPr/>
          <p:nvPr>
            <p:custDataLst>
              <p:tags r:id="rId5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3" name="cdtMasterTags_CL20 Id3093"/>
          <p:cNvCxnSpPr/>
          <p:nvPr>
            <p:custDataLst>
              <p:tags r:id="rId5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4" name="cdtMasterTags_CL21 Id3094"/>
          <p:cNvCxnSpPr/>
          <p:nvPr>
            <p:custDataLst>
              <p:tags r:id="rId5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5" name="cdtMasterTags_CL22 Id3095"/>
          <p:cNvCxnSpPr/>
          <p:nvPr>
            <p:custDataLst>
              <p:tags r:id="rId5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6" name="cdtMasterTags"/>
          <p:cNvCxnSpPr/>
          <p:nvPr>
            <p:custDataLst>
              <p:tags r:id="rId5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671" r:id="rId1"/>
    <p:sldLayoutId id="2147483672" r:id="rId2"/>
    <p:sldLayoutId id="2147483690" r:id="rId3"/>
    <p:sldLayoutId id="2147483674" r:id="rId4"/>
    <p:sldLayoutId id="2147483676" r:id="rId5"/>
    <p:sldLayoutId id="2147483677" r:id="rId6"/>
    <p:sldLayoutId id="2147483678" r:id="rId7"/>
    <p:sldLayoutId id="2147483679" r:id="rId8"/>
    <p:sldLayoutId id="2147483695" r:id="rId9"/>
    <p:sldLayoutId id="2147483670" r:id="rId10"/>
    <p:sldLayoutId id="2147483692" r:id="rId11"/>
    <p:sldLayoutId id="2147483696" r:id="rId12"/>
    <p:sldLayoutId id="2147483683" r:id="rId13"/>
    <p:sldLayoutId id="2147483681" r:id="rId14"/>
    <p:sldLayoutId id="2147483697" r:id="rId15"/>
    <p:sldLayoutId id="2147483691" r:id="rId16"/>
    <p:sldLayoutId id="2147483693" r:id="rId17"/>
    <p:sldLayoutId id="2147483684" r:id="rId18"/>
    <p:sldLayoutId id="2147483685" r:id="rId19"/>
    <p:sldLayoutId id="2147483694" r:id="rId20"/>
    <p:sldLayoutId id="2147483686" r:id="rId21"/>
    <p:sldLayoutId id="2147483688" r:id="rId22"/>
    <p:sldLayoutId id="2147483698" r:id="rId23"/>
    <p:sldLayoutId id="2147483699" r:id="rId24"/>
  </p:sldLayoutIdLst>
  <p:hf sldNum="0" hdr="0" ftr="0" dt="0"/>
  <p:txStyles>
    <p:titleStyle>
      <a:lvl1pPr algn="l" rtl="0" eaLnBrk="1" fontAlgn="base" hangingPunct="1">
        <a:spcBef>
          <a:spcPct val="0"/>
        </a:spcBef>
        <a:spcAft>
          <a:spcPct val="0"/>
        </a:spcAft>
        <a:defRPr sz="2000" b="1">
          <a:solidFill>
            <a:schemeClr val="dk2"/>
          </a:solidFill>
          <a:latin typeface="Arial" pitchFamily="34" charset="0"/>
          <a:ea typeface="+mj-ea"/>
          <a:cs typeface="Arial" pitchFamily="34" charset="0"/>
        </a:defRPr>
      </a:lvl1pPr>
      <a:lvl2pPr algn="l" rtl="0" eaLnBrk="1" fontAlgn="base" hangingPunct="1">
        <a:spcBef>
          <a:spcPct val="0"/>
        </a:spcBef>
        <a:spcAft>
          <a:spcPct val="0"/>
        </a:spcAft>
        <a:defRPr sz="2000" b="1">
          <a:solidFill>
            <a:schemeClr val="tx1"/>
          </a:solidFill>
          <a:latin typeface="Arial" charset="0"/>
          <a:ea typeface="ＭＳ Ｐゴシック" charset="-128"/>
        </a:defRPr>
      </a:lvl2pPr>
      <a:lvl3pPr algn="l" rtl="0" eaLnBrk="1" fontAlgn="base" hangingPunct="1">
        <a:spcBef>
          <a:spcPct val="0"/>
        </a:spcBef>
        <a:spcAft>
          <a:spcPct val="0"/>
        </a:spcAft>
        <a:defRPr sz="2000" b="1">
          <a:solidFill>
            <a:schemeClr val="tx1"/>
          </a:solidFill>
          <a:latin typeface="Arial" charset="0"/>
          <a:ea typeface="ＭＳ Ｐゴシック" charset="-128"/>
        </a:defRPr>
      </a:lvl3pPr>
      <a:lvl4pPr algn="l" rtl="0" eaLnBrk="1" fontAlgn="base" hangingPunct="1">
        <a:spcBef>
          <a:spcPct val="0"/>
        </a:spcBef>
        <a:spcAft>
          <a:spcPct val="0"/>
        </a:spcAft>
        <a:defRPr sz="2000" b="1">
          <a:solidFill>
            <a:schemeClr val="tx1"/>
          </a:solidFill>
          <a:latin typeface="Arial" charset="0"/>
          <a:ea typeface="ＭＳ Ｐゴシック" charset="-128"/>
        </a:defRPr>
      </a:lvl4pPr>
      <a:lvl5pPr algn="l" rtl="0" eaLnBrk="1" fontAlgn="base" hangingPunct="1">
        <a:spcBef>
          <a:spcPct val="0"/>
        </a:spcBef>
        <a:spcAft>
          <a:spcPct val="0"/>
        </a:spcAft>
        <a:defRPr sz="2000" b="1">
          <a:solidFill>
            <a:schemeClr val="tx1"/>
          </a:solidFill>
          <a:latin typeface="Arial" charset="0"/>
          <a:ea typeface="ＭＳ Ｐゴシック" charset="-128"/>
        </a:defRPr>
      </a:lvl5pPr>
      <a:lvl6pPr marL="457200" algn="l" rtl="0" eaLnBrk="1" fontAlgn="base" hangingPunct="1">
        <a:spcBef>
          <a:spcPct val="0"/>
        </a:spcBef>
        <a:spcAft>
          <a:spcPct val="0"/>
        </a:spcAft>
        <a:defRPr sz="2000" b="1">
          <a:solidFill>
            <a:schemeClr val="tx1"/>
          </a:solidFill>
          <a:latin typeface="Arial" charset="0"/>
          <a:ea typeface="ヒラギノ角ゴ Pro W3" charset="0"/>
        </a:defRPr>
      </a:lvl6pPr>
      <a:lvl7pPr marL="914400" algn="l" rtl="0" eaLnBrk="1" fontAlgn="base" hangingPunct="1">
        <a:spcBef>
          <a:spcPct val="0"/>
        </a:spcBef>
        <a:spcAft>
          <a:spcPct val="0"/>
        </a:spcAft>
        <a:defRPr sz="2000" b="1">
          <a:solidFill>
            <a:schemeClr val="tx1"/>
          </a:solidFill>
          <a:latin typeface="Arial" charset="0"/>
          <a:ea typeface="ヒラギノ角ゴ Pro W3" charset="0"/>
        </a:defRPr>
      </a:lvl7pPr>
      <a:lvl8pPr marL="1371600" algn="l" rtl="0" eaLnBrk="1" fontAlgn="base" hangingPunct="1">
        <a:spcBef>
          <a:spcPct val="0"/>
        </a:spcBef>
        <a:spcAft>
          <a:spcPct val="0"/>
        </a:spcAft>
        <a:defRPr sz="2000" b="1">
          <a:solidFill>
            <a:schemeClr val="tx1"/>
          </a:solidFill>
          <a:latin typeface="Arial" charset="0"/>
          <a:ea typeface="ヒラギノ角ゴ Pro W3" charset="0"/>
        </a:defRPr>
      </a:lvl8pPr>
      <a:lvl9pPr marL="1828800" algn="l" rtl="0" eaLnBrk="1" fontAlgn="base" hangingPunct="1">
        <a:spcBef>
          <a:spcPct val="0"/>
        </a:spcBef>
        <a:spcAft>
          <a:spcPct val="0"/>
        </a:spcAft>
        <a:defRPr sz="2000" b="1">
          <a:solidFill>
            <a:schemeClr val="tx1"/>
          </a:solidFill>
          <a:latin typeface="Arial" charset="0"/>
          <a:ea typeface="ヒラギノ角ゴ Pro W3" charset="0"/>
        </a:defRPr>
      </a:lvl9pPr>
    </p:titleStyle>
    <p:bodyStyle>
      <a:lvl1pPr marL="0" indent="0" algn="l" rtl="0" eaLnBrk="1" fontAlgn="base" hangingPunct="1">
        <a:lnSpc>
          <a:spcPct val="110000"/>
        </a:lnSpc>
        <a:spcBef>
          <a:spcPct val="0"/>
        </a:spcBef>
        <a:spcAft>
          <a:spcPct val="0"/>
        </a:spcAft>
        <a:buClr>
          <a:schemeClr val="accent1"/>
        </a:buClr>
        <a:buFont typeface="Arial" pitchFamily="34" charset="0"/>
        <a:buNone/>
        <a:tabLst/>
        <a:defRPr>
          <a:solidFill>
            <a:schemeClr val="tx1"/>
          </a:solidFill>
          <a:latin typeface="Arial" pitchFamily="34" charset="0"/>
          <a:ea typeface="+mn-ea"/>
          <a:cs typeface="Arial" pitchFamily="34" charset="0"/>
        </a:defRPr>
      </a:lvl1pPr>
      <a:lvl2pPr marL="179388" indent="-177800" algn="l" rtl="0" eaLnBrk="1" fontAlgn="base" hangingPunct="1">
        <a:lnSpc>
          <a:spcPct val="110000"/>
        </a:lnSpc>
        <a:spcBef>
          <a:spcPct val="0"/>
        </a:spcBef>
        <a:spcAft>
          <a:spcPct val="0"/>
        </a:spcAft>
        <a:buClr>
          <a:schemeClr val="accent1"/>
        </a:buClr>
        <a:buChar char="•"/>
        <a:tabLst/>
        <a:defRPr>
          <a:solidFill>
            <a:schemeClr val="tx1"/>
          </a:solidFill>
          <a:latin typeface="Arial" pitchFamily="34" charset="0"/>
          <a:ea typeface="+mn-ea"/>
          <a:cs typeface="Arial" pitchFamily="34" charset="0"/>
        </a:defRPr>
      </a:lvl2pPr>
      <a:lvl3pPr marL="358775" indent="-177800" algn="l" rtl="0" eaLnBrk="1" fontAlgn="base" hangingPunct="1">
        <a:lnSpc>
          <a:spcPct val="110000"/>
        </a:lnSpc>
        <a:spcBef>
          <a:spcPct val="0"/>
        </a:spcBef>
        <a:spcAft>
          <a:spcPct val="0"/>
        </a:spcAft>
        <a:buClr>
          <a:schemeClr val="accent1"/>
        </a:buClr>
        <a:buChar char="•"/>
        <a:tabLst/>
        <a:defRPr>
          <a:solidFill>
            <a:schemeClr val="tx1"/>
          </a:solidFill>
          <a:latin typeface="Arial" pitchFamily="34" charset="0"/>
          <a:ea typeface="+mn-ea"/>
          <a:cs typeface="Arial" pitchFamily="34" charset="0"/>
        </a:defRPr>
      </a:lvl3pPr>
      <a:lvl4pPr marL="538163" indent="-177800" algn="l" rtl="0" eaLnBrk="1" fontAlgn="base" hangingPunct="1">
        <a:lnSpc>
          <a:spcPct val="110000"/>
        </a:lnSpc>
        <a:spcBef>
          <a:spcPct val="0"/>
        </a:spcBef>
        <a:spcAft>
          <a:spcPct val="0"/>
        </a:spcAft>
        <a:buClr>
          <a:schemeClr val="accent1"/>
        </a:buClr>
        <a:buChar char="•"/>
        <a:tabLst/>
        <a:defRPr>
          <a:solidFill>
            <a:schemeClr val="tx1"/>
          </a:solidFill>
          <a:latin typeface="Arial" pitchFamily="34" charset="0"/>
          <a:ea typeface="+mn-ea"/>
          <a:cs typeface="Arial" pitchFamily="34" charset="0"/>
        </a:defRPr>
      </a:lvl4pPr>
      <a:lvl5pPr marL="717550" indent="-177800" algn="l" rtl="0" eaLnBrk="1" fontAlgn="base" hangingPunct="1">
        <a:lnSpc>
          <a:spcPct val="110000"/>
        </a:lnSpc>
        <a:spcBef>
          <a:spcPct val="0"/>
        </a:spcBef>
        <a:spcAft>
          <a:spcPct val="0"/>
        </a:spcAft>
        <a:buClr>
          <a:schemeClr val="accent1"/>
        </a:buClr>
        <a:buChar char="•"/>
        <a:tabLst/>
        <a:defRPr baseline="0">
          <a:solidFill>
            <a:schemeClr val="tx1"/>
          </a:solidFill>
          <a:latin typeface="Arial" pitchFamily="34" charset="0"/>
          <a:ea typeface="+mn-ea"/>
          <a:cs typeface="Arial" pitchFamily="34" charset="0"/>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25.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12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a:xfrm>
            <a:off x="627063" y="4262400"/>
            <a:ext cx="6480000" cy="1540095"/>
          </a:xfrm>
        </p:spPr>
        <p:txBody>
          <a:bodyPr/>
          <a:lstStyle/>
          <a:p>
            <a:r>
              <a:rPr lang="de-AT" altLang="en-US" dirty="0" err="1" smtClean="0"/>
              <a:t>WinCC</a:t>
            </a:r>
            <a:r>
              <a:rPr lang="de-AT" altLang="en-US" dirty="0" smtClean="0"/>
              <a:t> </a:t>
            </a:r>
            <a:r>
              <a:rPr lang="de-AT" altLang="en-US" dirty="0"/>
              <a:t>OA </a:t>
            </a:r>
            <a:r>
              <a:rPr lang="de-AT" altLang="en-US" dirty="0" smtClean="0"/>
              <a:t/>
            </a:r>
            <a:br>
              <a:rPr lang="de-AT" altLang="en-US" dirty="0" smtClean="0"/>
            </a:br>
            <a:r>
              <a:rPr lang="de-AT" altLang="en-US" dirty="0" err="1" smtClean="0"/>
              <a:t>trend</a:t>
            </a:r>
            <a:r>
              <a:rPr lang="de-AT" altLang="en-US" dirty="0" smtClean="0"/>
              <a:t> </a:t>
            </a:r>
            <a:r>
              <a:rPr lang="de-AT" altLang="en-US" dirty="0" err="1" smtClean="0"/>
              <a:t>widget</a:t>
            </a:r>
            <a:endParaRPr lang="en-US" altLang="en-US" dirty="0"/>
          </a:p>
        </p:txBody>
      </p:sp>
      <p:sp>
        <p:nvSpPr>
          <p:cNvPr id="13" name="Textplatzhalter 12"/>
          <p:cNvSpPr>
            <a:spLocks noGrp="1"/>
          </p:cNvSpPr>
          <p:nvPr>
            <p:ph type="body" sz="quarter" idx="12"/>
          </p:nvPr>
        </p:nvSpPr>
        <p:spPr/>
        <p:txBody>
          <a:bodyPr/>
          <a:lstStyle/>
          <a:p>
            <a:r>
              <a:rPr lang="en-US" noProof="0" dirty="0" smtClean="0"/>
              <a:t>https://portal.etm.at</a:t>
            </a:r>
            <a:endParaRPr lang="en-US" noProof="0" dirty="0"/>
          </a:p>
        </p:txBody>
      </p:sp>
      <p:sp>
        <p:nvSpPr>
          <p:cNvPr id="14" name="Textplatzhalter 13"/>
          <p:cNvSpPr>
            <a:spLocks noGrp="1"/>
          </p:cNvSpPr>
          <p:nvPr>
            <p:ph type="body" sz="quarter" idx="13"/>
          </p:nvPr>
        </p:nvSpPr>
        <p:spPr/>
        <p:txBody>
          <a:bodyPr/>
          <a:lstStyle/>
          <a:p>
            <a:r>
              <a:rPr lang="en-US" noProof="0" dirty="0" smtClean="0"/>
              <a:t>Restricted © Siemens AG 2016</a:t>
            </a:r>
            <a:endParaRPr lang="en-US" noProof="0" dirty="0"/>
          </a:p>
        </p:txBody>
      </p:sp>
    </p:spTree>
    <p:custDataLst>
      <p:tags r:id="rId1"/>
    </p:custDataLst>
    <p:extLst>
      <p:ext uri="{BB962C8B-B14F-4D97-AF65-F5344CB8AC3E}">
        <p14:creationId xmlns:p14="http://schemas.microsoft.com/office/powerpoint/2010/main" xmlns="" val="287501795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a:t>
            </a:r>
            <a:r>
              <a:rPr lang="de-AT" dirty="0" smtClean="0"/>
              <a:t> – </a:t>
            </a:r>
            <a:r>
              <a:rPr lang="de-AT" dirty="0" err="1" smtClean="0"/>
              <a:t>Scale</a:t>
            </a:r>
            <a:r>
              <a:rPr lang="de-AT" dirty="0" smtClean="0"/>
              <a:t> </a:t>
            </a:r>
            <a:r>
              <a:rPr lang="de-AT" dirty="0" err="1" smtClean="0"/>
              <a:t>tab</a:t>
            </a:r>
            <a:endParaRPr lang="de-DE" dirty="0"/>
          </a:p>
        </p:txBody>
      </p:sp>
      <p:pic>
        <p:nvPicPr>
          <p:cNvPr id="40962" name="Picture 2"/>
          <p:cNvPicPr>
            <a:picLocks noChangeAspect="1" noChangeArrowheads="1"/>
          </p:cNvPicPr>
          <p:nvPr/>
        </p:nvPicPr>
        <p:blipFill>
          <a:blip r:embed="rId3" cstate="print"/>
          <a:srcRect/>
          <a:stretch>
            <a:fillRect/>
          </a:stretch>
        </p:blipFill>
        <p:spPr bwMode="auto">
          <a:xfrm>
            <a:off x="3729038" y="1587500"/>
            <a:ext cx="4740275" cy="3681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Common</a:t>
            </a:r>
            <a:endParaRPr lang="de-DE" dirty="0"/>
          </a:p>
        </p:txBody>
      </p:sp>
      <p:pic>
        <p:nvPicPr>
          <p:cNvPr id="41986" name="Picture 2"/>
          <p:cNvPicPr>
            <a:picLocks noChangeAspect="1" noChangeArrowheads="1"/>
          </p:cNvPicPr>
          <p:nvPr/>
        </p:nvPicPr>
        <p:blipFill>
          <a:blip r:embed="rId3" cstate="print"/>
          <a:srcRect/>
          <a:stretch>
            <a:fillRect/>
          </a:stretch>
        </p:blipFill>
        <p:spPr bwMode="auto">
          <a:xfrm>
            <a:off x="3729038" y="2044700"/>
            <a:ext cx="4740275" cy="3681413"/>
          </a:xfrm>
          <a:prstGeom prst="rect">
            <a:avLst/>
          </a:prstGeom>
          <a:noFill/>
          <a:ln w="9525">
            <a:noFill/>
            <a:miter lim="800000"/>
            <a:headEnd/>
            <a:tailEnd/>
          </a:ln>
        </p:spPr>
      </p:pic>
      <p:sp>
        <p:nvSpPr>
          <p:cNvPr id="4" name="Textfeld 3"/>
          <p:cNvSpPr txBox="1"/>
          <p:nvPr/>
        </p:nvSpPr>
        <p:spPr>
          <a:xfrm>
            <a:off x="336151" y="1466661"/>
            <a:ext cx="11505782" cy="307777"/>
          </a:xfrm>
          <a:prstGeom prst="rect">
            <a:avLst/>
          </a:prstGeom>
          <a:noFill/>
        </p:spPr>
        <p:txBody>
          <a:bodyPr wrap="square" lIns="0" tIns="0" rIns="0" bIns="0" rtlCol="0">
            <a:spAutoFit/>
          </a:bodyPr>
          <a:lstStyle/>
          <a:p>
            <a:r>
              <a:rPr lang="en-US" sz="2000" dirty="0" smtClean="0">
                <a:solidFill>
                  <a:srgbClr val="000000"/>
                </a:solidFill>
              </a:rPr>
              <a:t>The </a:t>
            </a:r>
            <a:r>
              <a:rPr lang="en-US" sz="2000" dirty="0" smtClean="0">
                <a:solidFill>
                  <a:srgbClr val="000000"/>
                </a:solidFill>
              </a:rPr>
              <a:t>general setting of the trend will be done here.</a:t>
            </a:r>
            <a:endParaRPr lang="de-DE" sz="2000" dirty="0" smtClean="0">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Area</a:t>
            </a:r>
            <a:endParaRPr lang="de-DE" dirty="0"/>
          </a:p>
        </p:txBody>
      </p:sp>
      <p:sp>
        <p:nvSpPr>
          <p:cNvPr id="4" name="Textfeld 3"/>
          <p:cNvSpPr txBox="1"/>
          <p:nvPr/>
        </p:nvSpPr>
        <p:spPr>
          <a:xfrm>
            <a:off x="336151" y="1466661"/>
            <a:ext cx="11505782" cy="307777"/>
          </a:xfrm>
          <a:prstGeom prst="rect">
            <a:avLst/>
          </a:prstGeom>
          <a:noFill/>
        </p:spPr>
        <p:txBody>
          <a:bodyPr wrap="square" lIns="0" tIns="0" rIns="0" bIns="0" rtlCol="0">
            <a:spAutoFit/>
          </a:bodyPr>
          <a:lstStyle/>
          <a:p>
            <a:r>
              <a:rPr lang="en-US" sz="2000" dirty="0" smtClean="0">
                <a:solidFill>
                  <a:srgbClr val="000000"/>
                </a:solidFill>
              </a:rPr>
              <a:t>Additional trend areas can be added here.</a:t>
            </a:r>
            <a:endParaRPr lang="de-DE" sz="2000" dirty="0" smtClean="0">
              <a:solidFill>
                <a:srgbClr val="000000"/>
              </a:solidFill>
            </a:endParaRPr>
          </a:p>
        </p:txBody>
      </p:sp>
      <p:pic>
        <p:nvPicPr>
          <p:cNvPr id="43010" name="Picture 2"/>
          <p:cNvPicPr>
            <a:picLocks noChangeAspect="1" noChangeArrowheads="1"/>
          </p:cNvPicPr>
          <p:nvPr/>
        </p:nvPicPr>
        <p:blipFill>
          <a:blip r:embed="rId3" cstate="print"/>
          <a:srcRect/>
          <a:stretch>
            <a:fillRect/>
          </a:stretch>
        </p:blipFill>
        <p:spPr bwMode="auto">
          <a:xfrm>
            <a:off x="3729038" y="1997075"/>
            <a:ext cx="4740275" cy="3681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Options</a:t>
            </a:r>
            <a:endParaRPr lang="de-DE" dirty="0"/>
          </a:p>
        </p:txBody>
      </p:sp>
      <p:sp>
        <p:nvSpPr>
          <p:cNvPr id="4" name="Textfeld 3"/>
          <p:cNvSpPr txBox="1"/>
          <p:nvPr/>
        </p:nvSpPr>
        <p:spPr>
          <a:xfrm>
            <a:off x="336151" y="1466661"/>
            <a:ext cx="11505782" cy="307777"/>
          </a:xfrm>
          <a:prstGeom prst="rect">
            <a:avLst/>
          </a:prstGeom>
          <a:noFill/>
        </p:spPr>
        <p:txBody>
          <a:bodyPr wrap="square" lIns="0" tIns="0" rIns="0" bIns="0" rtlCol="0">
            <a:spAutoFit/>
          </a:bodyPr>
          <a:lstStyle/>
          <a:p>
            <a:r>
              <a:rPr lang="en-US" sz="2000" dirty="0" smtClean="0">
                <a:solidFill>
                  <a:srgbClr val="000000"/>
                </a:solidFill>
              </a:rPr>
              <a:t>Configuration of time leaps (only for </a:t>
            </a:r>
            <a:r>
              <a:rPr lang="de-DE" sz="2000" dirty="0" err="1" smtClean="0">
                <a:solidFill>
                  <a:srgbClr val="000000"/>
                </a:solidFill>
              </a:rPr>
              <a:t>value</a:t>
            </a:r>
            <a:r>
              <a:rPr lang="de-DE" sz="2000" dirty="0" smtClean="0">
                <a:solidFill>
                  <a:srgbClr val="000000"/>
                </a:solidFill>
              </a:rPr>
              <a:t>-</a:t>
            </a:r>
            <a:r>
              <a:rPr lang="de-DE" sz="2000" dirty="0" err="1" smtClean="0">
                <a:solidFill>
                  <a:srgbClr val="000000"/>
                </a:solidFill>
              </a:rPr>
              <a:t>over</a:t>
            </a:r>
            <a:r>
              <a:rPr lang="de-DE" sz="2000" dirty="0" smtClean="0">
                <a:solidFill>
                  <a:srgbClr val="000000"/>
                </a:solidFill>
              </a:rPr>
              <a:t>-time </a:t>
            </a:r>
            <a:r>
              <a:rPr lang="de-DE" sz="2000" dirty="0" err="1" smtClean="0">
                <a:solidFill>
                  <a:srgbClr val="000000"/>
                </a:solidFill>
              </a:rPr>
              <a:t>trend</a:t>
            </a:r>
            <a:r>
              <a:rPr lang="de-DE" sz="2000" dirty="0" smtClean="0">
                <a:solidFill>
                  <a:srgbClr val="000000"/>
                </a:solidFill>
              </a:rPr>
              <a:t>) </a:t>
            </a:r>
            <a:r>
              <a:rPr lang="en-US" sz="2000" dirty="0" smtClean="0">
                <a:solidFill>
                  <a:srgbClr val="000000"/>
                </a:solidFill>
              </a:rPr>
              <a:t>and zoom </a:t>
            </a:r>
            <a:r>
              <a:rPr lang="en-US" sz="2000" dirty="0" smtClean="0">
                <a:solidFill>
                  <a:srgbClr val="000000"/>
                </a:solidFill>
              </a:rPr>
              <a:t>can be done here.</a:t>
            </a:r>
            <a:endParaRPr lang="de-DE" sz="2000" dirty="0" smtClean="0">
              <a:solidFill>
                <a:srgbClr val="000000"/>
              </a:solidFill>
            </a:endParaRPr>
          </a:p>
        </p:txBody>
      </p:sp>
      <p:pic>
        <p:nvPicPr>
          <p:cNvPr id="44034" name="Picture 2"/>
          <p:cNvPicPr>
            <a:picLocks noChangeAspect="1" noChangeArrowheads="1"/>
          </p:cNvPicPr>
          <p:nvPr/>
        </p:nvPicPr>
        <p:blipFill>
          <a:blip r:embed="rId3" cstate="print"/>
          <a:srcRect/>
          <a:stretch>
            <a:fillRect/>
          </a:stretch>
        </p:blipFill>
        <p:spPr bwMode="auto">
          <a:xfrm>
            <a:off x="3698875" y="1933575"/>
            <a:ext cx="48006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smtClean="0"/>
              <a:t>WinCC</a:t>
            </a:r>
            <a:r>
              <a:rPr lang="en-US" dirty="0" smtClean="0"/>
              <a:t> OA </a:t>
            </a:r>
            <a:r>
              <a:rPr lang="en-US" dirty="0" smtClean="0"/>
              <a:t>trend functionalities of Rulers</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Functionality of Ruler</a:t>
            </a:r>
            <a:endParaRPr lang="de-DE" dirty="0"/>
          </a:p>
        </p:txBody>
      </p:sp>
      <p:sp>
        <p:nvSpPr>
          <p:cNvPr id="2049" name="Rectangle 1"/>
          <p:cNvSpPr>
            <a:spLocks noChangeArrowheads="1"/>
          </p:cNvSpPr>
          <p:nvPr/>
        </p:nvSpPr>
        <p:spPr bwMode="auto">
          <a:xfrm>
            <a:off x="330200" y="1450581"/>
            <a:ext cx="11506200" cy="37856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A </a:t>
            </a:r>
            <a:r>
              <a:rPr lang="en-US" sz="2000" dirty="0" smtClean="0">
                <a:solidFill>
                  <a:srgbClr val="000000"/>
                </a:solidFill>
              </a:rPr>
              <a:t>ruler can activated and deactivated using </a:t>
            </a:r>
            <a:r>
              <a:rPr lang="en-US" sz="2000" dirty="0" smtClean="0">
                <a:solidFill>
                  <a:srgbClr val="000000"/>
                </a:solidFill>
              </a:rPr>
              <a:t>the </a:t>
            </a:r>
            <a:r>
              <a:rPr lang="en-US" sz="2000" b="1" dirty="0" smtClean="0">
                <a:solidFill>
                  <a:srgbClr val="000000"/>
                </a:solidFill>
              </a:rPr>
              <a:t>left mouse</a:t>
            </a:r>
            <a:r>
              <a:rPr lang="en-US" sz="2000" dirty="0" smtClean="0">
                <a:solidFill>
                  <a:srgbClr val="000000"/>
                </a:solidFill>
              </a:rPr>
              <a:t> button.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If </a:t>
            </a:r>
            <a:r>
              <a:rPr lang="en-US" sz="2000" dirty="0" smtClean="0">
                <a:solidFill>
                  <a:srgbClr val="000000"/>
                </a:solidFill>
              </a:rPr>
              <a:t>the ruler is positioned, the automatic refresh to now-time is deactivated. </a:t>
            </a: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view will be frozen at this time the ruler has been set.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trend run will not be stopped, just the view will be frozen - thus zooming and other functions are allowed.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If </a:t>
            </a:r>
            <a:r>
              <a:rPr lang="en-US" sz="2000" dirty="0" smtClean="0">
                <a:solidFill>
                  <a:srgbClr val="000000"/>
                </a:solidFill>
              </a:rPr>
              <a:t>the ruler will be deactivated, the current view persists. If the update of the trend view is stopped, an icon is shown in the bottom left corner of the trend</a:t>
            </a:r>
            <a:r>
              <a:rPr lang="en-US" sz="2000" dirty="0" smtClean="0">
                <a:solidFill>
                  <a:srgbClr val="000000"/>
                </a:solidFill>
              </a:rPr>
              <a:t>.</a:t>
            </a:r>
            <a:endParaRPr lang="de-DE" sz="2000" dirty="0" smtClean="0">
              <a:solidFill>
                <a:srgbClr val="000000"/>
              </a:solidFill>
            </a:endParaRPr>
          </a:p>
          <a:p>
            <a:pPr marL="0" marR="0" lvl="0" indent="0" algn="l"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p:txBody>
      </p:sp>
      <p:pic>
        <p:nvPicPr>
          <p:cNvPr id="45059" name="Picture 3"/>
          <p:cNvPicPr>
            <a:picLocks noChangeAspect="1" noChangeArrowheads="1"/>
          </p:cNvPicPr>
          <p:nvPr/>
        </p:nvPicPr>
        <p:blipFill>
          <a:blip r:embed="rId2" cstate="print"/>
          <a:srcRect/>
          <a:stretch>
            <a:fillRect/>
          </a:stretch>
        </p:blipFill>
        <p:spPr bwMode="auto">
          <a:xfrm>
            <a:off x="6253163" y="3714750"/>
            <a:ext cx="4625975"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gtEl>
                                        <p:attrNameLst>
                                          <p:attrName>style.visibility</p:attrName>
                                        </p:attrNameLst>
                                      </p:cBhvr>
                                      <p:to>
                                        <p:strVal val="visible"/>
                                      </p:to>
                                    </p:set>
                                    <p:animEffect transition="in" filter="blinds(horizontal)">
                                      <p:cBhvr>
                                        <p:cTn id="7" dur="500"/>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Functionality of </a:t>
            </a:r>
            <a:r>
              <a:rPr lang="en-US" dirty="0" smtClean="0"/>
              <a:t>Differential Ruler</a:t>
            </a:r>
            <a:endParaRPr lang="de-DE" dirty="0"/>
          </a:p>
        </p:txBody>
      </p:sp>
      <p:sp>
        <p:nvSpPr>
          <p:cNvPr id="3" name="Rectangle 1"/>
          <p:cNvSpPr>
            <a:spLocks noChangeArrowheads="1"/>
          </p:cNvSpPr>
          <p:nvPr/>
        </p:nvSpPr>
        <p:spPr bwMode="auto">
          <a:xfrm>
            <a:off x="330200" y="1450581"/>
            <a:ext cx="11506200" cy="486287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Press the</a:t>
            </a:r>
            <a:r>
              <a:rPr lang="en-US" sz="2000" dirty="0" smtClean="0">
                <a:solidFill>
                  <a:srgbClr val="000000"/>
                </a:solidFill>
              </a:rPr>
              <a:t> </a:t>
            </a:r>
            <a:r>
              <a:rPr lang="en-US" sz="2000" b="1" dirty="0" smtClean="0">
                <a:solidFill>
                  <a:srgbClr val="000000"/>
                </a:solidFill>
              </a:rPr>
              <a:t>left mouse</a:t>
            </a:r>
            <a:r>
              <a:rPr lang="en-US" sz="2000" dirty="0" smtClean="0">
                <a:solidFill>
                  <a:srgbClr val="000000"/>
                </a:solidFill>
              </a:rPr>
              <a:t> </a:t>
            </a:r>
            <a:r>
              <a:rPr lang="en-US" sz="2000" dirty="0" smtClean="0">
                <a:solidFill>
                  <a:srgbClr val="000000"/>
                </a:solidFill>
              </a:rPr>
              <a:t>button + </a:t>
            </a:r>
            <a:r>
              <a:rPr lang="en-US" sz="2000" b="1" dirty="0" smtClean="0">
                <a:solidFill>
                  <a:srgbClr val="000000"/>
                </a:solidFill>
              </a:rPr>
              <a:t>Shift key</a:t>
            </a:r>
            <a:r>
              <a:rPr lang="en-US" sz="2000" dirty="0" smtClean="0">
                <a:solidFill>
                  <a:srgbClr val="000000"/>
                </a:solidFill>
              </a:rPr>
              <a:t> to set a </a:t>
            </a:r>
            <a:r>
              <a:rPr lang="en-US" sz="2000" b="1" dirty="0" smtClean="0">
                <a:solidFill>
                  <a:srgbClr val="000000"/>
                </a:solidFill>
              </a:rPr>
              <a:t>differential </a:t>
            </a:r>
            <a:r>
              <a:rPr lang="en-US" sz="2000" b="1" dirty="0" smtClean="0">
                <a:solidFill>
                  <a:srgbClr val="000000"/>
                </a:solidFill>
              </a:rPr>
              <a:t>ruler </a:t>
            </a:r>
            <a:r>
              <a:rPr lang="en-US" sz="2000" dirty="0" smtClean="0">
                <a:solidFill>
                  <a:srgbClr val="000000"/>
                </a:solidFill>
              </a:rPr>
              <a:t>in addition to the already </a:t>
            </a:r>
            <a:r>
              <a:rPr lang="en-US" sz="2000" dirty="0" smtClean="0">
                <a:solidFill>
                  <a:srgbClr val="000000"/>
                </a:solidFill>
              </a:rPr>
              <a:t>first set </a:t>
            </a:r>
            <a:r>
              <a:rPr lang="en-US" sz="2000" dirty="0" smtClean="0">
                <a:solidFill>
                  <a:srgbClr val="000000"/>
                </a:solidFill>
              </a:rPr>
              <a:t>ruler</a:t>
            </a:r>
            <a:r>
              <a:rPr lang="en-US" sz="2000" dirty="0" smtClean="0">
                <a:solidFill>
                  <a:srgbClr val="000000"/>
                </a:solidFill>
              </a:rPr>
              <a:t>. </a:t>
            </a: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popup window shows the following data:</a:t>
            </a:r>
          </a:p>
          <a:p>
            <a:pPr>
              <a:spcBef>
                <a:spcPct val="0"/>
              </a:spcBef>
            </a:pPr>
            <a:endParaRPr lang="en-US" sz="2000" dirty="0" smtClean="0">
              <a:solidFill>
                <a:srgbClr val="000000"/>
              </a:solidFill>
            </a:endParaRPr>
          </a:p>
          <a:p>
            <a:pPr lvl="1">
              <a:buFont typeface="Arial" pitchFamily="34" charset="0"/>
              <a:buChar char="•"/>
            </a:pPr>
            <a:r>
              <a:rPr lang="en-US" sz="2000" dirty="0" smtClean="0">
                <a:solidFill>
                  <a:srgbClr val="000000"/>
                </a:solidFill>
              </a:rPr>
              <a:t>Start date and time of the historical first ruler</a:t>
            </a:r>
          </a:p>
          <a:p>
            <a:pPr lvl="1">
              <a:buFont typeface="Arial" pitchFamily="34" charset="0"/>
              <a:buChar char="•"/>
            </a:pPr>
            <a:r>
              <a:rPr lang="en-US" sz="2000" dirty="0" smtClean="0">
                <a:solidFill>
                  <a:srgbClr val="000000"/>
                </a:solidFill>
              </a:rPr>
              <a:t>End date and time of the historical second ruler</a:t>
            </a:r>
          </a:p>
          <a:p>
            <a:pPr lvl="1">
              <a:buFont typeface="Arial" pitchFamily="34" charset="0"/>
              <a:buChar char="•"/>
            </a:pPr>
            <a:r>
              <a:rPr lang="en-US" sz="2000" dirty="0" smtClean="0">
                <a:solidFill>
                  <a:srgbClr val="000000"/>
                </a:solidFill>
              </a:rPr>
              <a:t>Difference between start and end</a:t>
            </a:r>
          </a:p>
          <a:p>
            <a:pPr lvl="1">
              <a:buFont typeface="Arial" pitchFamily="34" charset="0"/>
              <a:buChar char="•"/>
            </a:pPr>
            <a:r>
              <a:rPr lang="en-US" sz="2000" dirty="0" smtClean="0">
                <a:solidFill>
                  <a:srgbClr val="000000"/>
                </a:solidFill>
              </a:rPr>
              <a:t>Curve values of the ruler position and the differential ruler position</a:t>
            </a:r>
          </a:p>
          <a:p>
            <a:pPr lvl="1">
              <a:buFont typeface="Arial" pitchFamily="34" charset="0"/>
              <a:buChar char="•"/>
            </a:pPr>
            <a:r>
              <a:rPr lang="en-US" sz="2000" dirty="0" smtClean="0">
                <a:solidFill>
                  <a:srgbClr val="000000"/>
                </a:solidFill>
              </a:rPr>
              <a:t>Value difference between the curve values of both rulers</a:t>
            </a:r>
          </a:p>
          <a:p>
            <a:pPr>
              <a:spcBef>
                <a:spcPct val="0"/>
              </a:spcBef>
            </a:pPr>
            <a:endParaRPr lang="de-DE" sz="2000" dirty="0" smtClean="0">
              <a:solidFill>
                <a:srgbClr val="000000"/>
              </a:solidFill>
            </a:endParaRPr>
          </a:p>
          <a:p>
            <a:pPr marL="0" marR="0" lvl="0" indent="0" algn="l"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Functionality </a:t>
            </a:r>
            <a:r>
              <a:rPr lang="en-US" dirty="0" smtClean="0"/>
              <a:t>of Rulers</a:t>
            </a:r>
            <a:endParaRPr lang="de-DE" dirty="0"/>
          </a:p>
        </p:txBody>
      </p:sp>
      <p:sp>
        <p:nvSpPr>
          <p:cNvPr id="3" name="Rectangle 1"/>
          <p:cNvSpPr>
            <a:spLocks noChangeArrowheads="1"/>
          </p:cNvSpPr>
          <p:nvPr/>
        </p:nvSpPr>
        <p:spPr bwMode="auto">
          <a:xfrm>
            <a:off x="330200" y="1450581"/>
            <a:ext cx="11506200" cy="19389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The </a:t>
            </a:r>
            <a:r>
              <a:rPr lang="en-US" sz="2000" dirty="0" smtClean="0">
                <a:solidFill>
                  <a:srgbClr val="000000"/>
                </a:solidFill>
              </a:rPr>
              <a:t>”</a:t>
            </a:r>
            <a:r>
              <a:rPr lang="en-US" sz="2000" dirty="0" err="1" smtClean="0">
                <a:solidFill>
                  <a:srgbClr val="000000"/>
                </a:solidFill>
              </a:rPr>
              <a:t>maxRulerCount</a:t>
            </a:r>
            <a:r>
              <a:rPr lang="en-US" sz="2000" dirty="0" smtClean="0">
                <a:solidFill>
                  <a:srgbClr val="000000"/>
                </a:solidFill>
              </a:rPr>
              <a:t>” attribute </a:t>
            </a:r>
            <a:r>
              <a:rPr lang="en-US" sz="2000" dirty="0" smtClean="0">
                <a:solidFill>
                  <a:srgbClr val="000000"/>
                </a:solidFill>
              </a:rPr>
              <a:t>allows to use several rulers in a trend area.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rulers are distinguished by numbers.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values of the additional rulers will be added to the "trend ruler values" </a:t>
            </a:r>
            <a:r>
              <a:rPr lang="en-US" sz="2000" dirty="0" smtClean="0">
                <a:solidFill>
                  <a:srgbClr val="000000"/>
                </a:solidFill>
              </a:rPr>
              <a:t>popup window</a:t>
            </a:r>
            <a:r>
              <a:rPr lang="en-US" sz="2000" dirty="0" smtClean="0"/>
              <a:t>.</a:t>
            </a:r>
            <a:endParaRPr kumimoji="0" lang="en-US" sz="2000" b="0" i="0" u="none" strike="noStrike" cap="none" normalizeH="0" baseline="0" dirty="0" smtClean="0">
              <a:ln>
                <a:noFill/>
              </a:ln>
              <a:solidFill>
                <a:schemeClr val="tx1"/>
              </a:solidFill>
              <a:effectLst/>
              <a:latin typeface="+mj-lt"/>
              <a:cs typeface="Arial" pitchFamily="34" charset="0"/>
            </a:endParaRPr>
          </a:p>
        </p:txBody>
      </p:sp>
      <p:pic>
        <p:nvPicPr>
          <p:cNvPr id="46082" name="Picture 2"/>
          <p:cNvPicPr>
            <a:picLocks noChangeAspect="1" noChangeArrowheads="1"/>
          </p:cNvPicPr>
          <p:nvPr/>
        </p:nvPicPr>
        <p:blipFill>
          <a:blip r:embed="rId3" cstate="print"/>
          <a:srcRect/>
          <a:stretch>
            <a:fillRect/>
          </a:stretch>
        </p:blipFill>
        <p:spPr bwMode="auto">
          <a:xfrm>
            <a:off x="3756025" y="3389573"/>
            <a:ext cx="3806825" cy="2650089"/>
          </a:xfrm>
          <a:prstGeom prst="rect">
            <a:avLst/>
          </a:prstGeom>
          <a:noFill/>
          <a:ln w="9525">
            <a:noFill/>
            <a:miter lim="800000"/>
            <a:headEnd/>
            <a:tailEnd/>
          </a:ln>
        </p:spPr>
      </p:pic>
      <p:grpSp>
        <p:nvGrpSpPr>
          <p:cNvPr id="7" name="Gruppieren 6"/>
          <p:cNvGrpSpPr/>
          <p:nvPr/>
        </p:nvGrpSpPr>
        <p:grpSpPr>
          <a:xfrm>
            <a:off x="8105775" y="4459288"/>
            <a:ext cx="1590675" cy="1463675"/>
            <a:chOff x="8105775" y="4459288"/>
            <a:chExt cx="1590675" cy="1463675"/>
          </a:xfrm>
        </p:grpSpPr>
        <p:pic>
          <p:nvPicPr>
            <p:cNvPr id="46083" name="Picture 3"/>
            <p:cNvPicPr>
              <a:picLocks noChangeAspect="1" noChangeArrowheads="1"/>
            </p:cNvPicPr>
            <p:nvPr/>
          </p:nvPicPr>
          <p:blipFill>
            <a:blip r:embed="rId4" cstate="print"/>
            <a:srcRect/>
            <a:stretch>
              <a:fillRect/>
            </a:stretch>
          </p:blipFill>
          <p:spPr bwMode="auto">
            <a:xfrm>
              <a:off x="8242300" y="4459288"/>
              <a:ext cx="1257300" cy="1463675"/>
            </a:xfrm>
            <a:prstGeom prst="rect">
              <a:avLst/>
            </a:prstGeom>
            <a:noFill/>
            <a:ln w="9525">
              <a:noFill/>
              <a:miter lim="800000"/>
              <a:headEnd/>
              <a:tailEnd/>
            </a:ln>
          </p:spPr>
        </p:pic>
        <p:sp>
          <p:nvSpPr>
            <p:cNvPr id="6" name="Ellipse 5"/>
            <p:cNvSpPr/>
            <p:nvPr/>
          </p:nvSpPr>
          <p:spPr bwMode="auto">
            <a:xfrm>
              <a:off x="8105775" y="5153025"/>
              <a:ext cx="1590675" cy="190500"/>
            </a:xfrm>
            <a:prstGeom prst="ellipse">
              <a:avLst/>
            </a:prstGeom>
            <a:noFill/>
            <a:ln w="12700">
              <a:solidFill>
                <a:srgbClr val="FF0000"/>
              </a:solid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de-DE" sz="1800" b="1" dirty="0" err="1" smtClean="0">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Functionality</a:t>
            </a:r>
            <a:r>
              <a:rPr lang="de-AT" dirty="0" smtClean="0"/>
              <a:t> </a:t>
            </a:r>
            <a:r>
              <a:rPr lang="de-AT" dirty="0" err="1" smtClean="0"/>
              <a:t>to</a:t>
            </a:r>
            <a:r>
              <a:rPr lang="de-AT" dirty="0" smtClean="0"/>
              <a:t> </a:t>
            </a:r>
            <a:r>
              <a:rPr lang="de-AT" dirty="0" err="1" smtClean="0"/>
              <a:t>set</a:t>
            </a:r>
            <a:r>
              <a:rPr lang="de-AT" dirty="0" smtClean="0"/>
              <a:t> a </a:t>
            </a:r>
            <a:r>
              <a:rPr lang="de-AT" dirty="0" err="1" smtClean="0"/>
              <a:t>Ruler</a:t>
            </a:r>
            <a:r>
              <a:rPr lang="de-AT" dirty="0" smtClean="0"/>
              <a:t> </a:t>
            </a:r>
            <a:r>
              <a:rPr lang="de-AT" dirty="0" err="1" smtClean="0"/>
              <a:t>at</a:t>
            </a:r>
            <a:r>
              <a:rPr lang="de-AT" dirty="0" smtClean="0"/>
              <a:t> an </a:t>
            </a:r>
            <a:r>
              <a:rPr lang="de-AT" dirty="0" err="1" smtClean="0"/>
              <a:t>exact</a:t>
            </a:r>
            <a:r>
              <a:rPr lang="de-AT" dirty="0" smtClean="0"/>
              <a:t> time</a:t>
            </a:r>
            <a:endParaRPr lang="de-DE" dirty="0"/>
          </a:p>
        </p:txBody>
      </p:sp>
      <p:sp>
        <p:nvSpPr>
          <p:cNvPr id="4" name="Rechteck 3"/>
          <p:cNvSpPr/>
          <p:nvPr/>
        </p:nvSpPr>
        <p:spPr>
          <a:xfrm>
            <a:off x="333375" y="1535058"/>
            <a:ext cx="11487150" cy="4047262"/>
          </a:xfrm>
          <a:prstGeom prst="rect">
            <a:avLst/>
          </a:prstGeom>
        </p:spPr>
        <p:txBody>
          <a:bodyPr wrap="square">
            <a:spAutoFit/>
          </a:bodyPr>
          <a:lstStyle/>
          <a:p>
            <a:endParaRPr lang="en-US" sz="2000" b="1" dirty="0" smtClean="0">
              <a:solidFill>
                <a:srgbClr val="000000"/>
              </a:solidFill>
            </a:endParaRPr>
          </a:p>
          <a:p>
            <a:r>
              <a:rPr lang="en-US" sz="2000" b="1" dirty="0" err="1" smtClean="0">
                <a:solidFill>
                  <a:srgbClr val="000000"/>
                </a:solidFill>
              </a:rPr>
              <a:t>rulerTime</a:t>
            </a:r>
            <a:r>
              <a:rPr lang="en-US" sz="2000" b="1" dirty="0" smtClean="0">
                <a:solidFill>
                  <a:srgbClr val="000000"/>
                </a:solidFill>
              </a:rPr>
              <a:t>/s</a:t>
            </a:r>
            <a:endParaRPr lang="en-US" sz="2000" b="1" dirty="0" smtClean="0">
              <a:solidFill>
                <a:srgbClr val="000000"/>
              </a:solidFill>
            </a:endParaRPr>
          </a:p>
          <a:p>
            <a:r>
              <a:rPr lang="en-US" sz="2000" dirty="0" smtClean="0">
                <a:solidFill>
                  <a:srgbClr val="000000"/>
                </a:solidFill>
              </a:rPr>
              <a:t>The attribute "</a:t>
            </a:r>
            <a:r>
              <a:rPr lang="en-US" sz="2000" dirty="0" err="1" smtClean="0">
                <a:solidFill>
                  <a:srgbClr val="000000"/>
                </a:solidFill>
              </a:rPr>
              <a:t>rulerTime</a:t>
            </a:r>
            <a:r>
              <a:rPr lang="en-US" sz="2000" dirty="0" smtClean="0">
                <a:solidFill>
                  <a:srgbClr val="000000"/>
                </a:solidFill>
              </a:rPr>
              <a:t>/s</a:t>
            </a:r>
            <a:r>
              <a:rPr lang="en-US" sz="2000" dirty="0" smtClean="0">
                <a:solidFill>
                  <a:srgbClr val="000000"/>
                </a:solidFill>
              </a:rPr>
              <a:t>" returns or sets the times for a </a:t>
            </a:r>
            <a:r>
              <a:rPr lang="en-US" sz="2000" dirty="0" smtClean="0">
                <a:solidFill>
                  <a:srgbClr val="000000"/>
                </a:solidFill>
              </a:rPr>
              <a:t>ruler/for more than one ruler </a:t>
            </a:r>
            <a:r>
              <a:rPr lang="en-US" sz="2000" dirty="0" smtClean="0">
                <a:solidFill>
                  <a:srgbClr val="000000"/>
                </a:solidFill>
              </a:rPr>
              <a:t>of a </a:t>
            </a:r>
            <a:r>
              <a:rPr lang="en-US" sz="2000" dirty="0" smtClean="0">
                <a:solidFill>
                  <a:srgbClr val="000000"/>
                </a:solidFill>
              </a:rPr>
              <a:t>trend.</a:t>
            </a:r>
          </a:p>
          <a:p>
            <a:endParaRPr lang="en-US" sz="2000" dirty="0" smtClean="0">
              <a:solidFill>
                <a:srgbClr val="000000"/>
              </a:solidFill>
            </a:endParaRPr>
          </a:p>
          <a:p>
            <a:r>
              <a:rPr lang="de-AT" sz="2000" dirty="0" err="1" smtClean="0">
                <a:solidFill>
                  <a:srgbClr val="000000"/>
                </a:solidFill>
              </a:rPr>
              <a:t>Example</a:t>
            </a:r>
            <a:r>
              <a:rPr lang="de-AT" sz="2000" dirty="0" smtClean="0">
                <a:solidFill>
                  <a:srgbClr val="000000"/>
                </a:solidFill>
              </a:rPr>
              <a:t> </a:t>
            </a:r>
            <a:r>
              <a:rPr lang="de-AT" sz="2000" dirty="0" err="1" smtClean="0">
                <a:solidFill>
                  <a:srgbClr val="000000"/>
                </a:solidFill>
              </a:rPr>
              <a:t>to</a:t>
            </a:r>
            <a:r>
              <a:rPr lang="de-AT" sz="2000" dirty="0" smtClean="0">
                <a:solidFill>
                  <a:srgbClr val="000000"/>
                </a:solidFill>
              </a:rPr>
              <a:t> </a:t>
            </a:r>
            <a:r>
              <a:rPr lang="de-AT" sz="2000" dirty="0" err="1" smtClean="0">
                <a:solidFill>
                  <a:srgbClr val="000000"/>
                </a:solidFill>
              </a:rPr>
              <a:t>set</a:t>
            </a:r>
            <a:r>
              <a:rPr lang="de-AT" sz="2000" dirty="0" smtClean="0">
                <a:solidFill>
                  <a:srgbClr val="000000"/>
                </a:solidFill>
              </a:rPr>
              <a:t> </a:t>
            </a:r>
            <a:r>
              <a:rPr lang="de-AT" sz="2000" dirty="0" err="1" smtClean="0">
                <a:solidFill>
                  <a:srgbClr val="000000"/>
                </a:solidFill>
              </a:rPr>
              <a:t>one</a:t>
            </a:r>
            <a:r>
              <a:rPr lang="de-AT" sz="2000" dirty="0" smtClean="0">
                <a:solidFill>
                  <a:srgbClr val="000000"/>
                </a:solidFill>
              </a:rPr>
              <a:t> </a:t>
            </a:r>
            <a:r>
              <a:rPr lang="de-AT" sz="2000" dirty="0" err="1" smtClean="0">
                <a:solidFill>
                  <a:srgbClr val="000000"/>
                </a:solidFill>
              </a:rPr>
              <a:t>ruler</a:t>
            </a:r>
            <a:r>
              <a:rPr lang="de-AT" sz="2000" dirty="0" smtClean="0">
                <a:solidFill>
                  <a:srgbClr val="000000"/>
                </a:solidFill>
              </a:rPr>
              <a:t> </a:t>
            </a:r>
            <a:r>
              <a:rPr lang="de-AT" sz="2000" dirty="0" err="1" smtClean="0">
                <a:solidFill>
                  <a:srgbClr val="000000"/>
                </a:solidFill>
              </a:rPr>
              <a:t>at</a:t>
            </a:r>
            <a:r>
              <a:rPr lang="de-AT" sz="2000" dirty="0" smtClean="0">
                <a:solidFill>
                  <a:srgbClr val="000000"/>
                </a:solidFill>
              </a:rPr>
              <a:t> </a:t>
            </a:r>
            <a:r>
              <a:rPr lang="de-AT" sz="2000" dirty="0" err="1" smtClean="0">
                <a:solidFill>
                  <a:srgbClr val="000000"/>
                </a:solidFill>
              </a:rPr>
              <a:t>current</a:t>
            </a:r>
            <a:r>
              <a:rPr lang="de-AT" sz="2000" dirty="0" smtClean="0">
                <a:solidFill>
                  <a:srgbClr val="000000"/>
                </a:solidFill>
              </a:rPr>
              <a:t> time:</a:t>
            </a:r>
          </a:p>
          <a:p>
            <a:pPr lvl="1"/>
            <a:r>
              <a:rPr lang="de-DE" sz="2000" dirty="0" smtClean="0">
                <a:solidFill>
                  <a:srgbClr val="000000"/>
                </a:solidFill>
              </a:rPr>
              <a:t>						time </a:t>
            </a:r>
            <a:r>
              <a:rPr lang="de-DE" sz="2000" dirty="0" smtClean="0">
                <a:solidFill>
                  <a:srgbClr val="000000"/>
                </a:solidFill>
              </a:rPr>
              <a:t>t = </a:t>
            </a:r>
            <a:r>
              <a:rPr lang="de-DE" sz="2000" dirty="0" err="1" smtClean="0">
                <a:solidFill>
                  <a:srgbClr val="000000"/>
                </a:solidFill>
              </a:rPr>
              <a:t>getCurrentTime</a:t>
            </a:r>
            <a:r>
              <a:rPr lang="de-DE" sz="2000" dirty="0" smtClean="0">
                <a:solidFill>
                  <a:srgbClr val="000000"/>
                </a:solidFill>
              </a:rPr>
              <a:t>();</a:t>
            </a:r>
          </a:p>
          <a:p>
            <a:pPr lvl="1"/>
            <a:r>
              <a:rPr lang="de-DE" sz="2000" dirty="0" smtClean="0">
                <a:solidFill>
                  <a:srgbClr val="000000"/>
                </a:solidFill>
              </a:rPr>
              <a:t>						TREND1.trendStop</a:t>
            </a:r>
            <a:r>
              <a:rPr lang="de-DE" sz="2000" dirty="0" smtClean="0">
                <a:solidFill>
                  <a:srgbClr val="000000"/>
                </a:solidFill>
              </a:rPr>
              <a:t>();</a:t>
            </a:r>
          </a:p>
          <a:p>
            <a:pPr lvl="1"/>
            <a:r>
              <a:rPr lang="de-DE" sz="2000" dirty="0" smtClean="0">
                <a:solidFill>
                  <a:srgbClr val="000000"/>
                </a:solidFill>
              </a:rPr>
              <a:t>						TREND1.rulerTime(0</a:t>
            </a:r>
            <a:r>
              <a:rPr lang="de-DE" sz="2000" dirty="0" smtClean="0">
                <a:solidFill>
                  <a:srgbClr val="000000"/>
                </a:solidFill>
              </a:rPr>
              <a:t>, t);</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Functionality</a:t>
            </a:r>
            <a:r>
              <a:rPr lang="de-AT" dirty="0" smtClean="0"/>
              <a:t> </a:t>
            </a:r>
            <a:r>
              <a:rPr lang="de-AT" dirty="0" err="1" smtClean="0"/>
              <a:t>of</a:t>
            </a:r>
            <a:r>
              <a:rPr lang="de-AT" dirty="0" smtClean="0"/>
              <a:t> Value-Axis </a:t>
            </a:r>
            <a:r>
              <a:rPr lang="de-AT" dirty="0" err="1" smtClean="0"/>
              <a:t>Ruler</a:t>
            </a:r>
            <a:endParaRPr lang="de-DE" dirty="0"/>
          </a:p>
        </p:txBody>
      </p:sp>
      <p:sp>
        <p:nvSpPr>
          <p:cNvPr id="4" name="Rectangle 1"/>
          <p:cNvSpPr>
            <a:spLocks noChangeArrowheads="1"/>
          </p:cNvSpPr>
          <p:nvPr/>
        </p:nvSpPr>
        <p:spPr bwMode="auto">
          <a:xfrm>
            <a:off x="330200" y="1450581"/>
            <a:ext cx="11506200" cy="40934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It is also possible to set rulers for the value axis (</a:t>
            </a:r>
            <a:r>
              <a:rPr lang="en-US" sz="2000" dirty="0" err="1" smtClean="0">
                <a:solidFill>
                  <a:srgbClr val="000000"/>
                </a:solidFill>
              </a:rPr>
              <a:t>trendEnableCurveRulers</a:t>
            </a:r>
            <a:r>
              <a:rPr lang="en-US" sz="2000" dirty="0" smtClean="0">
                <a:solidFill>
                  <a:srgbClr val="000000"/>
                </a:solidFill>
              </a:rPr>
              <a:t> = 1 in </a:t>
            </a:r>
            <a:r>
              <a:rPr lang="en-US" sz="2000" dirty="0" smtClean="0">
                <a:solidFill>
                  <a:srgbClr val="000000"/>
                </a:solidFill>
              </a:rPr>
              <a:t>[</a:t>
            </a:r>
            <a:r>
              <a:rPr lang="en-US" sz="2000" dirty="0" err="1" smtClean="0">
                <a:solidFill>
                  <a:srgbClr val="000000"/>
                </a:solidFill>
              </a:rPr>
              <a:t>ui</a:t>
            </a:r>
            <a:r>
              <a:rPr lang="en-US" sz="2000" dirty="0" smtClean="0">
                <a:solidFill>
                  <a:srgbClr val="000000"/>
                </a:solidFill>
              </a:rPr>
              <a:t>] section).</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Clicking </a:t>
            </a:r>
            <a:r>
              <a:rPr lang="en-US" sz="2000" dirty="0" smtClean="0">
                <a:solidFill>
                  <a:srgbClr val="000000"/>
                </a:solidFill>
              </a:rPr>
              <a:t>directly on the value axis or Shift + Click on the trend curve add a new value axis ruler.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If </a:t>
            </a:r>
            <a:r>
              <a:rPr lang="en-US" sz="2000" dirty="0" smtClean="0">
                <a:solidFill>
                  <a:srgbClr val="000000"/>
                </a:solidFill>
              </a:rPr>
              <a:t>the mouse cursor is pointed on an intersection between a value </a:t>
            </a:r>
            <a:r>
              <a:rPr lang="en-US" sz="2000" dirty="0" smtClean="0">
                <a:solidFill>
                  <a:srgbClr val="000000"/>
                </a:solidFill>
              </a:rPr>
              <a:t>axis </a:t>
            </a:r>
            <a:r>
              <a:rPr lang="en-US" sz="2000" dirty="0" smtClean="0">
                <a:solidFill>
                  <a:srgbClr val="000000"/>
                </a:solidFill>
              </a:rPr>
              <a:t>ruler </a:t>
            </a:r>
            <a:endParaRPr lang="en-US" sz="2000" dirty="0" smtClean="0">
              <a:solidFill>
                <a:srgbClr val="000000"/>
              </a:solidFill>
            </a:endParaRPr>
          </a:p>
          <a:p>
            <a:pPr>
              <a:spcBef>
                <a:spcPct val="0"/>
              </a:spcBef>
            </a:pPr>
            <a:r>
              <a:rPr lang="en-US" sz="2000" dirty="0" smtClean="0">
                <a:solidFill>
                  <a:srgbClr val="000000"/>
                </a:solidFill>
              </a:rPr>
              <a:t>and </a:t>
            </a:r>
            <a:r>
              <a:rPr lang="en-US" sz="2000" dirty="0" smtClean="0">
                <a:solidFill>
                  <a:srgbClr val="000000"/>
                </a:solidFill>
              </a:rPr>
              <a:t>a curve the next curve value to this intersection point </a:t>
            </a:r>
            <a:r>
              <a:rPr lang="en-US" sz="2000" dirty="0" smtClean="0">
                <a:solidFill>
                  <a:srgbClr val="000000"/>
                </a:solidFill>
              </a:rPr>
              <a:t>can be </a:t>
            </a:r>
            <a:r>
              <a:rPr lang="en-US" sz="2000" dirty="0" smtClean="0">
                <a:solidFill>
                  <a:srgbClr val="000000"/>
                </a:solidFill>
              </a:rPr>
              <a:t>displayed.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Clicking </a:t>
            </a:r>
            <a:r>
              <a:rPr lang="en-US" sz="2000" dirty="0" smtClean="0">
                <a:solidFill>
                  <a:srgbClr val="000000"/>
                </a:solidFill>
              </a:rPr>
              <a:t>directly on the ruler will remove the value axis ruler.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color of the ruler matches the curve color for which the ruler has been set.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The </a:t>
            </a:r>
            <a:r>
              <a:rPr lang="en-US" sz="2000" dirty="0" smtClean="0">
                <a:solidFill>
                  <a:srgbClr val="000000"/>
                </a:solidFill>
              </a:rPr>
              <a:t>line type value axis ruler is always displayed as dotted line.</a:t>
            </a:r>
            <a:endParaRPr kumimoji="0" lang="en-US" sz="2000" b="0" i="0" u="none" strike="noStrike" cap="none" normalizeH="0" baseline="0" dirty="0" smtClean="0">
              <a:ln>
                <a:noFill/>
              </a:ln>
              <a:solidFill>
                <a:srgbClr val="000000"/>
              </a:solidFill>
              <a:effectLst/>
              <a:latin typeface="+mj-lt"/>
              <a:cs typeface="Arial" pitchFamily="34" charset="0"/>
            </a:endParaRPr>
          </a:p>
        </p:txBody>
      </p:sp>
      <p:pic>
        <p:nvPicPr>
          <p:cNvPr id="47107" name="Picture 3"/>
          <p:cNvPicPr>
            <a:picLocks noChangeAspect="1" noChangeArrowheads="1"/>
          </p:cNvPicPr>
          <p:nvPr/>
        </p:nvPicPr>
        <p:blipFill>
          <a:blip r:embed="rId2" cstate="print"/>
          <a:srcRect/>
          <a:stretch>
            <a:fillRect/>
          </a:stretch>
        </p:blipFill>
        <p:spPr bwMode="auto">
          <a:xfrm>
            <a:off x="8953500" y="2814638"/>
            <a:ext cx="2882900" cy="1423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cdtRectangle 2 Id116738"/>
          <p:cNvSpPr>
            <a:spLocks noGrp="1" noChangeArrowheads="1"/>
          </p:cNvSpPr>
          <p:nvPr>
            <p:ph type="title"/>
          </p:nvPr>
        </p:nvSpPr>
        <p:spPr>
          <a:xfrm>
            <a:off x="0" y="0"/>
            <a:ext cx="12198350" cy="1268413"/>
          </a:xfrm>
        </p:spPr>
        <p:txBody>
          <a:bodyPr/>
          <a:lstStyle/>
          <a:p>
            <a:r>
              <a:rPr lang="en-US" dirty="0" smtClean="0"/>
              <a:t>Motivation</a:t>
            </a:r>
          </a:p>
        </p:txBody>
      </p:sp>
      <p:sp>
        <p:nvSpPr>
          <p:cNvPr id="4" name="Textfeld 3"/>
          <p:cNvSpPr txBox="1"/>
          <p:nvPr/>
        </p:nvSpPr>
        <p:spPr>
          <a:xfrm>
            <a:off x="353085" y="1466661"/>
            <a:ext cx="11488848" cy="1083374"/>
          </a:xfrm>
          <a:prstGeom prst="rect">
            <a:avLst/>
          </a:prstGeom>
          <a:noFill/>
        </p:spPr>
        <p:txBody>
          <a:bodyPr wrap="square" lIns="0" tIns="0" rIns="0" bIns="0" rtlCol="0">
            <a:spAutoFit/>
          </a:bodyPr>
          <a:lstStyle/>
          <a:p>
            <a:pPr>
              <a:lnSpc>
                <a:spcPct val="110000"/>
              </a:lnSpc>
              <a:spcBef>
                <a:spcPts val="0"/>
              </a:spcBef>
            </a:pPr>
            <a:endParaRPr lang="en-US" sz="2000" dirty="0" smtClean="0">
              <a:solidFill>
                <a:schemeClr val="tx1"/>
              </a:solidFill>
            </a:endParaRPr>
          </a:p>
          <a:p>
            <a:pPr>
              <a:lnSpc>
                <a:spcPct val="110000"/>
              </a:lnSpc>
              <a:spcBef>
                <a:spcPts val="0"/>
              </a:spcBef>
            </a:pPr>
            <a:endParaRPr lang="de-AT" sz="2000" dirty="0" smtClean="0">
              <a:solidFill>
                <a:schemeClr val="tx1"/>
              </a:solidFill>
            </a:endParaRPr>
          </a:p>
          <a:p>
            <a:pPr>
              <a:lnSpc>
                <a:spcPct val="110000"/>
              </a:lnSpc>
              <a:spcBef>
                <a:spcPts val="0"/>
              </a:spcBef>
            </a:pPr>
            <a:endParaRPr lang="de-AT" sz="1200" dirty="0" smtClean="0">
              <a:solidFill>
                <a:schemeClr val="tx1"/>
              </a:solidFill>
            </a:endParaRPr>
          </a:p>
          <a:p>
            <a:pPr>
              <a:lnSpc>
                <a:spcPct val="110000"/>
              </a:lnSpc>
              <a:spcBef>
                <a:spcPts val="0"/>
              </a:spcBef>
            </a:pPr>
            <a:endParaRPr lang="de-DE" sz="1200" dirty="0" err="1" smtClean="0">
              <a:solidFill>
                <a:schemeClr val="tx1"/>
              </a:solidFill>
            </a:endParaRPr>
          </a:p>
        </p:txBody>
      </p:sp>
      <p:sp>
        <p:nvSpPr>
          <p:cNvPr id="7" name="Textfeld 6"/>
          <p:cNvSpPr txBox="1"/>
          <p:nvPr/>
        </p:nvSpPr>
        <p:spPr>
          <a:xfrm>
            <a:off x="336151" y="1466661"/>
            <a:ext cx="11505782" cy="5078313"/>
          </a:xfrm>
          <a:prstGeom prst="rect">
            <a:avLst/>
          </a:prstGeom>
          <a:noFill/>
        </p:spPr>
        <p:txBody>
          <a:bodyPr wrap="square" lIns="0" tIns="0" rIns="0" bIns="0" rtlCol="0">
            <a:spAutoFit/>
          </a:bodyPr>
          <a:lstStyle/>
          <a:p>
            <a:pPr>
              <a:lnSpc>
                <a:spcPct val="110000"/>
              </a:lnSpc>
              <a:spcBef>
                <a:spcPts val="0"/>
              </a:spcBef>
            </a:pPr>
            <a:endParaRPr lang="en-US" sz="2000" dirty="0" smtClean="0">
              <a:solidFill>
                <a:srgbClr val="000000"/>
              </a:solidFill>
            </a:endParaRPr>
          </a:p>
          <a:p>
            <a:pPr>
              <a:lnSpc>
                <a:spcPct val="110000"/>
              </a:lnSpc>
              <a:spcBef>
                <a:spcPts val="0"/>
              </a:spcBef>
            </a:pPr>
            <a:r>
              <a:rPr lang="en-US" sz="2000" dirty="0" smtClean="0">
                <a:solidFill>
                  <a:srgbClr val="000000"/>
                </a:solidFill>
              </a:rPr>
              <a:t>Trends </a:t>
            </a:r>
            <a:r>
              <a:rPr lang="en-US" sz="2000" dirty="0" smtClean="0">
                <a:solidFill>
                  <a:srgbClr val="000000"/>
                </a:solidFill>
              </a:rPr>
              <a:t>are provided for visualizing the changes of data point values </a:t>
            </a:r>
            <a:endParaRPr lang="en-US" sz="2000" dirty="0" smtClean="0">
              <a:solidFill>
                <a:srgbClr val="000000"/>
              </a:solidFill>
            </a:endParaRPr>
          </a:p>
          <a:p>
            <a:pPr>
              <a:lnSpc>
                <a:spcPct val="110000"/>
              </a:lnSpc>
              <a:spcBef>
                <a:spcPts val="0"/>
              </a:spcBef>
            </a:pPr>
            <a:endParaRPr lang="en-US" sz="2000" dirty="0" smtClean="0">
              <a:solidFill>
                <a:srgbClr val="000000"/>
              </a:solidFill>
            </a:endParaRPr>
          </a:p>
          <a:p>
            <a:pPr>
              <a:lnSpc>
                <a:spcPct val="110000"/>
              </a:lnSpc>
              <a:spcBef>
                <a:spcPts val="0"/>
              </a:spcBef>
            </a:pPr>
            <a:endParaRPr lang="en-US" sz="2000" dirty="0" smtClean="0">
              <a:solidFill>
                <a:srgbClr val="000000"/>
              </a:solidFill>
            </a:endParaRPr>
          </a:p>
          <a:p>
            <a:pPr>
              <a:lnSpc>
                <a:spcPct val="110000"/>
              </a:lnSpc>
              <a:spcBef>
                <a:spcPts val="0"/>
              </a:spcBef>
            </a:pPr>
            <a:r>
              <a:rPr lang="en-US" sz="2000" dirty="0" smtClean="0">
                <a:solidFill>
                  <a:srgbClr val="000000"/>
                </a:solidFill>
              </a:rPr>
              <a:t>over </a:t>
            </a:r>
            <a:r>
              <a:rPr lang="en-US" sz="2000" dirty="0" smtClean="0">
                <a:solidFill>
                  <a:srgbClr val="000000"/>
                </a:solidFill>
              </a:rPr>
              <a:t>a specific period of time </a:t>
            </a:r>
            <a:r>
              <a:rPr lang="en-US" sz="2000" b="1" dirty="0" smtClean="0">
                <a:solidFill>
                  <a:srgbClr val="000000"/>
                </a:solidFill>
              </a:rPr>
              <a:t>(value-over-time)</a:t>
            </a:r>
          </a:p>
          <a:p>
            <a:pPr>
              <a:lnSpc>
                <a:spcPct val="110000"/>
              </a:lnSpc>
              <a:spcBef>
                <a:spcPts val="0"/>
              </a:spcBef>
            </a:pPr>
            <a:endParaRPr lang="en-US" sz="2000" b="1" dirty="0" smtClean="0">
              <a:solidFill>
                <a:srgbClr val="000000"/>
              </a:solidFill>
            </a:endParaRPr>
          </a:p>
          <a:p>
            <a:pPr>
              <a:lnSpc>
                <a:spcPct val="110000"/>
              </a:lnSpc>
              <a:spcBef>
                <a:spcPts val="0"/>
              </a:spcBef>
            </a:pPr>
            <a:r>
              <a:rPr lang="en-US" sz="2000" dirty="0" smtClean="0">
                <a:solidFill>
                  <a:srgbClr val="000000"/>
                </a:solidFill>
              </a:rPr>
              <a:t>	or </a:t>
            </a:r>
          </a:p>
          <a:p>
            <a:pPr>
              <a:lnSpc>
                <a:spcPct val="110000"/>
              </a:lnSpc>
              <a:spcBef>
                <a:spcPts val="0"/>
              </a:spcBef>
            </a:pPr>
            <a:endParaRPr lang="en-US" sz="2000" dirty="0" smtClean="0">
              <a:solidFill>
                <a:srgbClr val="000000"/>
              </a:solidFill>
            </a:endParaRPr>
          </a:p>
          <a:p>
            <a:pPr>
              <a:lnSpc>
                <a:spcPct val="110000"/>
              </a:lnSpc>
              <a:spcBef>
                <a:spcPts val="0"/>
              </a:spcBef>
            </a:pPr>
            <a:r>
              <a:rPr lang="en-US" sz="2000" dirty="0" smtClean="0">
                <a:solidFill>
                  <a:srgbClr val="000000"/>
                </a:solidFill>
              </a:rPr>
              <a:t>for </a:t>
            </a:r>
            <a:r>
              <a:rPr lang="en-US" sz="2000" dirty="0" smtClean="0">
                <a:solidFill>
                  <a:srgbClr val="000000"/>
                </a:solidFill>
              </a:rPr>
              <a:t>relating changes in different data point values to each </a:t>
            </a:r>
            <a:r>
              <a:rPr lang="en-US" sz="2000" dirty="0" smtClean="0">
                <a:solidFill>
                  <a:srgbClr val="000000"/>
                </a:solidFill>
              </a:rPr>
              <a:t>other </a:t>
            </a:r>
            <a:r>
              <a:rPr lang="en-US" sz="2000" b="1" dirty="0" smtClean="0">
                <a:solidFill>
                  <a:srgbClr val="000000"/>
                </a:solidFill>
              </a:rPr>
              <a:t>(value-over-value)</a:t>
            </a:r>
            <a:r>
              <a:rPr lang="en-US" sz="2000" dirty="0" smtClean="0">
                <a:solidFill>
                  <a:srgbClr val="000000"/>
                </a:solidFill>
              </a:rPr>
              <a:t>.</a:t>
            </a:r>
          </a:p>
          <a:p>
            <a:pPr>
              <a:lnSpc>
                <a:spcPct val="110000"/>
              </a:lnSpc>
              <a:spcBef>
                <a:spcPts val="0"/>
              </a:spcBef>
            </a:pPr>
            <a:endParaRPr lang="en-US" sz="2000" dirty="0" smtClean="0">
              <a:solidFill>
                <a:srgbClr val="000000"/>
              </a:solidFill>
            </a:endParaRPr>
          </a:p>
          <a:p>
            <a:pPr>
              <a:lnSpc>
                <a:spcPct val="110000"/>
              </a:lnSpc>
              <a:spcBef>
                <a:spcPts val="0"/>
              </a:spcBef>
            </a:pPr>
            <a:endParaRPr lang="en-US" sz="2000" dirty="0" smtClean="0">
              <a:solidFill>
                <a:srgbClr val="000000"/>
              </a:solidFill>
            </a:endParaRPr>
          </a:p>
          <a:p>
            <a:pPr>
              <a:lnSpc>
                <a:spcPct val="110000"/>
              </a:lnSpc>
              <a:spcBef>
                <a:spcPts val="0"/>
              </a:spcBef>
            </a:pPr>
            <a:endParaRPr lang="en-US" sz="2000" dirty="0" smtClean="0">
              <a:solidFill>
                <a:srgbClr val="000000"/>
              </a:solidFill>
            </a:endParaRPr>
          </a:p>
          <a:p>
            <a:pPr>
              <a:lnSpc>
                <a:spcPct val="110000"/>
              </a:lnSpc>
              <a:spcBef>
                <a:spcPts val="0"/>
              </a:spcBef>
            </a:pPr>
            <a:r>
              <a:rPr lang="en-US" sz="2000" dirty="0" smtClean="0">
                <a:solidFill>
                  <a:srgbClr val="000000"/>
                </a:solidFill>
              </a:rPr>
              <a:t>It should be possible </a:t>
            </a:r>
            <a:r>
              <a:rPr lang="en-US" sz="2000" dirty="0" smtClean="0">
                <a:solidFill>
                  <a:srgbClr val="000000"/>
                </a:solidFill>
              </a:rPr>
              <a:t>to display a </a:t>
            </a:r>
            <a:r>
              <a:rPr lang="en-US" sz="2000" b="1" dirty="0" smtClean="0">
                <a:solidFill>
                  <a:srgbClr val="000000"/>
                </a:solidFill>
              </a:rPr>
              <a:t>logarithmic trend</a:t>
            </a:r>
            <a:r>
              <a:rPr lang="en-US" sz="2000" dirty="0" smtClean="0">
                <a:solidFill>
                  <a:srgbClr val="000000"/>
                </a:solidFill>
              </a:rPr>
              <a:t>, which displays the values on a logarithmic scale instead of a linear scale. </a:t>
            </a:r>
            <a:endParaRPr lang="de-DE" sz="2000" dirty="0" smtClean="0">
              <a:solidFill>
                <a:srgbClr val="000000"/>
              </a:solidFill>
            </a:endParaRPr>
          </a:p>
          <a:p>
            <a:pPr>
              <a:lnSpc>
                <a:spcPct val="110000"/>
              </a:lnSpc>
              <a:spcBef>
                <a:spcPts val="0"/>
              </a:spcBef>
            </a:pPr>
            <a:endParaRPr lang="de-DE" sz="2000" dirty="0" err="1" smtClean="0">
              <a:solidFill>
                <a:srgbClr val="000000"/>
              </a:solidFill>
            </a:endParaRPr>
          </a:p>
        </p:txBody>
      </p:sp>
    </p:spTree>
    <p:custDataLst>
      <p:tags r:id="rId1"/>
    </p:custDataLst>
    <p:extLst>
      <p:ext uri="{BB962C8B-B14F-4D97-AF65-F5344CB8AC3E}">
        <p14:creationId xmlns:p14="http://schemas.microsoft.com/office/powerpoint/2010/main" xmlns="" val="4095985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Functionality</a:t>
            </a:r>
            <a:r>
              <a:rPr lang="de-AT" dirty="0" smtClean="0"/>
              <a:t> </a:t>
            </a:r>
            <a:r>
              <a:rPr lang="de-AT" dirty="0" err="1" smtClean="0"/>
              <a:t>of</a:t>
            </a:r>
            <a:r>
              <a:rPr lang="de-AT" dirty="0" smtClean="0"/>
              <a:t> Value-Axis </a:t>
            </a:r>
            <a:r>
              <a:rPr lang="de-AT" dirty="0" err="1" smtClean="0"/>
              <a:t>Ruler</a:t>
            </a:r>
            <a:endParaRPr lang="de-DE" dirty="0"/>
          </a:p>
        </p:txBody>
      </p:sp>
      <p:pic>
        <p:nvPicPr>
          <p:cNvPr id="48130" name="Picture 2"/>
          <p:cNvPicPr>
            <a:picLocks noChangeAspect="1" noChangeArrowheads="1"/>
          </p:cNvPicPr>
          <p:nvPr/>
        </p:nvPicPr>
        <p:blipFill>
          <a:blip r:embed="rId2" cstate="print"/>
          <a:srcRect/>
          <a:stretch>
            <a:fillRect/>
          </a:stretch>
        </p:blipFill>
        <p:spPr bwMode="auto">
          <a:xfrm>
            <a:off x="3222625" y="4312903"/>
            <a:ext cx="5753100" cy="1943100"/>
          </a:xfrm>
          <a:prstGeom prst="rect">
            <a:avLst/>
          </a:prstGeom>
          <a:noFill/>
          <a:ln w="9525">
            <a:noFill/>
            <a:miter lim="800000"/>
            <a:headEnd/>
            <a:tailEnd/>
          </a:ln>
        </p:spPr>
      </p:pic>
      <p:sp>
        <p:nvSpPr>
          <p:cNvPr id="6" name="Rectangle 1"/>
          <p:cNvSpPr>
            <a:spLocks noChangeArrowheads="1"/>
          </p:cNvSpPr>
          <p:nvPr/>
        </p:nvSpPr>
        <p:spPr bwMode="auto">
          <a:xfrm>
            <a:off x="330200" y="1336281"/>
            <a:ext cx="11506200" cy="255454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endParaRPr>
          </a:p>
          <a:p>
            <a:r>
              <a:rPr lang="en-US" sz="2000" b="1" dirty="0" smtClean="0">
                <a:solidFill>
                  <a:srgbClr val="000000"/>
                </a:solidFill>
              </a:rPr>
              <a:t>Display </a:t>
            </a:r>
            <a:r>
              <a:rPr lang="en-US" sz="2000" b="1" dirty="0" smtClean="0">
                <a:solidFill>
                  <a:srgbClr val="000000"/>
                </a:solidFill>
              </a:rPr>
              <a:t>or hide the accurate value for a vertical ruler of a trend curve</a:t>
            </a:r>
          </a:p>
          <a:p>
            <a:r>
              <a:rPr lang="en-US" sz="2000" dirty="0" smtClean="0">
                <a:solidFill>
                  <a:srgbClr val="000000"/>
                </a:solidFill>
              </a:rPr>
              <a:t>With the trend attribute </a:t>
            </a:r>
            <a:r>
              <a:rPr lang="en-US" sz="2000" dirty="0" smtClean="0">
                <a:solidFill>
                  <a:srgbClr val="000000"/>
                </a:solidFill>
              </a:rPr>
              <a:t>"</a:t>
            </a:r>
            <a:r>
              <a:rPr lang="en-US" sz="2000" dirty="0" err="1" smtClean="0">
                <a:solidFill>
                  <a:srgbClr val="000000"/>
                </a:solidFill>
              </a:rPr>
              <a:t>curveRulerLabelVisibility</a:t>
            </a:r>
            <a:r>
              <a:rPr lang="en-US" sz="2000" dirty="0" smtClean="0">
                <a:solidFill>
                  <a:srgbClr val="000000"/>
                </a:solidFill>
              </a:rPr>
              <a:t>" or "</a:t>
            </a:r>
            <a:r>
              <a:rPr lang="en-US" sz="2000" dirty="0" err="1" smtClean="0">
                <a:solidFill>
                  <a:srgbClr val="000000"/>
                </a:solidFill>
              </a:rPr>
              <a:t>curveRulerLabelVisibilityX</a:t>
            </a:r>
            <a:r>
              <a:rPr lang="en-US" sz="2000" dirty="0" smtClean="0">
                <a:solidFill>
                  <a:srgbClr val="000000"/>
                </a:solidFill>
              </a:rPr>
              <a:t>" </a:t>
            </a:r>
            <a:r>
              <a:rPr lang="en-US" sz="2000" dirty="0" smtClean="0">
                <a:solidFill>
                  <a:srgbClr val="000000"/>
                </a:solidFill>
              </a:rPr>
              <a:t>you can display or hide the accurate value for a vertical ruler of a trend curve.</a:t>
            </a:r>
          </a:p>
          <a:p>
            <a:r>
              <a:rPr lang="en-US" sz="2000" dirty="0" smtClean="0">
                <a:solidFill>
                  <a:srgbClr val="000000"/>
                </a:solidFill>
              </a:rPr>
              <a:t> </a:t>
            </a:r>
          </a:p>
          <a:p>
            <a:r>
              <a:rPr lang="en-US" sz="2000" dirty="0" smtClean="0">
                <a:solidFill>
                  <a:srgbClr val="000000"/>
                </a:solidFill>
              </a:rPr>
              <a:t>The accurate value is also shown when you move the ruler even if you do not use these functions. </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Functionality</a:t>
            </a:r>
            <a:r>
              <a:rPr lang="de-AT" dirty="0" smtClean="0"/>
              <a:t> </a:t>
            </a:r>
            <a:r>
              <a:rPr lang="de-AT" dirty="0" err="1" smtClean="0"/>
              <a:t>of</a:t>
            </a:r>
            <a:r>
              <a:rPr lang="de-AT" dirty="0" smtClean="0"/>
              <a:t> Value-Axis </a:t>
            </a:r>
            <a:r>
              <a:rPr lang="de-AT" dirty="0" err="1" smtClean="0"/>
              <a:t>Ruler</a:t>
            </a:r>
            <a:endParaRPr lang="de-DE" dirty="0"/>
          </a:p>
        </p:txBody>
      </p:sp>
      <p:sp>
        <p:nvSpPr>
          <p:cNvPr id="5" name="Rectangle 1"/>
          <p:cNvSpPr>
            <a:spLocks noChangeArrowheads="1"/>
          </p:cNvSpPr>
          <p:nvPr/>
        </p:nvSpPr>
        <p:spPr bwMode="auto">
          <a:xfrm>
            <a:off x="330200" y="1326756"/>
            <a:ext cx="11506200" cy="163121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endParaRPr>
          </a:p>
          <a:p>
            <a:r>
              <a:rPr lang="en-US" sz="2000" b="1" dirty="0" smtClean="0">
                <a:solidFill>
                  <a:srgbClr val="000000"/>
                </a:solidFill>
              </a:rPr>
              <a:t>Snapping mode for vertical ruler</a:t>
            </a:r>
          </a:p>
          <a:p>
            <a:r>
              <a:rPr lang="en-US" sz="2000" dirty="0" smtClean="0">
                <a:solidFill>
                  <a:srgbClr val="000000"/>
                </a:solidFill>
              </a:rPr>
              <a:t>With the trend attribute </a:t>
            </a:r>
            <a:r>
              <a:rPr lang="en-US" sz="2000" dirty="0" smtClean="0">
                <a:solidFill>
                  <a:srgbClr val="000000"/>
                </a:solidFill>
              </a:rPr>
              <a:t>“</a:t>
            </a:r>
            <a:r>
              <a:rPr lang="en-US" sz="2000" dirty="0" err="1" smtClean="0">
                <a:solidFill>
                  <a:srgbClr val="000000"/>
                </a:solidFill>
              </a:rPr>
              <a:t>curveRulerSnapValue</a:t>
            </a:r>
            <a:r>
              <a:rPr lang="en-US" sz="2000" dirty="0" smtClean="0">
                <a:solidFill>
                  <a:srgbClr val="000000"/>
                </a:solidFill>
              </a:rPr>
              <a:t>"</a:t>
            </a:r>
            <a:r>
              <a:rPr lang="en-US" sz="2000" dirty="0" smtClean="0">
                <a:solidFill>
                  <a:srgbClr val="000000"/>
                </a:solidFill>
              </a:rPr>
              <a:t> you can activate the snapping mode (on/off) for the Y-axis for the horizontal ruler of a trend while moving it up/down.</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a:t>WinCC</a:t>
            </a:r>
            <a:r>
              <a:rPr lang="en-US" dirty="0"/>
              <a:t> OA trend functionalities </a:t>
            </a:r>
            <a:r>
              <a:rPr lang="en-US" dirty="0" smtClean="0"/>
              <a:t>of Areas</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Functionalities </a:t>
            </a:r>
            <a:r>
              <a:rPr lang="en-US" dirty="0" smtClean="0"/>
              <a:t>of </a:t>
            </a:r>
            <a:r>
              <a:rPr lang="en-US" dirty="0" smtClean="0"/>
              <a:t>Areas</a:t>
            </a:r>
            <a:endParaRPr lang="de-DE" dirty="0"/>
          </a:p>
        </p:txBody>
      </p:sp>
      <p:sp>
        <p:nvSpPr>
          <p:cNvPr id="4" name="Rectangle 1"/>
          <p:cNvSpPr>
            <a:spLocks noChangeArrowheads="1"/>
          </p:cNvSpPr>
          <p:nvPr/>
        </p:nvSpPr>
        <p:spPr bwMode="auto">
          <a:xfrm>
            <a:off x="330200" y="1450581"/>
            <a:ext cx="11506200" cy="50167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spcBef>
                <a:spcPct val="0"/>
              </a:spcBef>
            </a:pPr>
            <a:r>
              <a:rPr lang="en-US" sz="2000" dirty="0" smtClean="0">
                <a:solidFill>
                  <a:srgbClr val="000000"/>
                </a:solidFill>
                <a:latin typeface="+mj-lt"/>
                <a:ea typeface="Times New Roman" pitchFamily="18" charset="0"/>
                <a:cs typeface="Times New Roman" pitchFamily="18" charset="0"/>
              </a:rPr>
              <a:t>The attribute "</a:t>
            </a:r>
            <a:r>
              <a:rPr lang="en-US" sz="2000" dirty="0" err="1" smtClean="0">
                <a:solidFill>
                  <a:srgbClr val="000000"/>
                </a:solidFill>
                <a:latin typeface="+mj-lt"/>
                <a:ea typeface="Times New Roman" pitchFamily="18" charset="0"/>
                <a:cs typeface="Times New Roman" pitchFamily="18" charset="0"/>
              </a:rPr>
              <a:t>addTrendArea</a:t>
            </a:r>
            <a:r>
              <a:rPr lang="en-US" sz="2000" dirty="0" smtClean="0">
                <a:solidFill>
                  <a:srgbClr val="000000"/>
                </a:solidFill>
                <a:latin typeface="+mj-lt"/>
                <a:ea typeface="Times New Roman" pitchFamily="18" charset="0"/>
                <a:cs typeface="Times New Roman" pitchFamily="18" charset="0"/>
              </a:rPr>
              <a:t>" adds a new trend area to the trend. </a:t>
            </a:r>
          </a:p>
          <a:p>
            <a:pPr lvl="0"/>
            <a:r>
              <a:rPr lang="en-US" sz="2000" dirty="0" smtClean="0">
                <a:solidFill>
                  <a:srgbClr val="000000"/>
                </a:solidFill>
                <a:latin typeface="+mj-lt"/>
                <a:ea typeface="Times New Roman" pitchFamily="18" charset="0"/>
                <a:cs typeface="Times New Roman" pitchFamily="18" charset="0"/>
              </a:rPr>
              <a:t>The attribute </a:t>
            </a:r>
            <a:r>
              <a:rPr lang="en-US" sz="2000" dirty="0" smtClean="0">
                <a:solidFill>
                  <a:srgbClr val="000000"/>
                </a:solidFill>
                <a:ea typeface="Times New Roman" pitchFamily="18" charset="0"/>
                <a:cs typeface="Times New Roman" pitchFamily="18" charset="0"/>
              </a:rPr>
              <a:t>"</a:t>
            </a:r>
            <a:r>
              <a:rPr lang="en-US" sz="2000" dirty="0" err="1" smtClean="0">
                <a:solidFill>
                  <a:srgbClr val="000000"/>
                </a:solidFill>
                <a:latin typeface="+mj-lt"/>
                <a:ea typeface="Times New Roman" pitchFamily="18" charset="0"/>
                <a:cs typeface="Times New Roman" pitchFamily="18" charset="0"/>
              </a:rPr>
              <a:t>removeTrendArea</a:t>
            </a:r>
            <a:r>
              <a:rPr lang="en-US" sz="2000" dirty="0" smtClean="0">
                <a:solidFill>
                  <a:srgbClr val="000000"/>
                </a:solidFill>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deletes </a:t>
            </a:r>
            <a:r>
              <a:rPr lang="en-US" sz="2000" dirty="0" smtClean="0">
                <a:solidFill>
                  <a:srgbClr val="000000"/>
                </a:solidFill>
                <a:latin typeface="+mj-lt"/>
                <a:ea typeface="Times New Roman" pitchFamily="18" charset="0"/>
                <a:cs typeface="Times New Roman" pitchFamily="18" charset="0"/>
              </a:rPr>
              <a:t>a trend area.</a:t>
            </a:r>
            <a:endParaRPr lang="en-US" sz="2000" dirty="0" smtClean="0">
              <a:solidFill>
                <a:srgbClr val="000000"/>
              </a:solidFill>
              <a:latin typeface="+mj-lt"/>
              <a:ea typeface="Times New Roman" pitchFamily="18" charset="0"/>
              <a:cs typeface="Times New Roman" pitchFamily="18" charset="0"/>
            </a:endParaRPr>
          </a:p>
          <a:p>
            <a:r>
              <a:rPr lang="en-US" sz="2000" dirty="0" smtClean="0">
                <a:solidFill>
                  <a:srgbClr val="000000"/>
                </a:solidFill>
                <a:latin typeface="+mj-lt"/>
                <a:ea typeface="Times New Roman" pitchFamily="18" charset="0"/>
                <a:cs typeface="Times New Roman" pitchFamily="18" charset="0"/>
              </a:rPr>
              <a:t>The attribute "</a:t>
            </a:r>
            <a:r>
              <a:rPr lang="en-US" sz="2000" dirty="0" err="1" smtClean="0">
                <a:solidFill>
                  <a:srgbClr val="000000"/>
                </a:solidFill>
                <a:latin typeface="+mj-lt"/>
                <a:ea typeface="Times New Roman" pitchFamily="18" charset="0"/>
                <a:cs typeface="Times New Roman" pitchFamily="18" charset="0"/>
              </a:rPr>
              <a:t>areaFixed</a:t>
            </a:r>
            <a:r>
              <a:rPr lang="en-US" sz="2000" dirty="0" smtClean="0">
                <a:solidFill>
                  <a:srgbClr val="000000"/>
                </a:solidFill>
                <a:latin typeface="+mj-lt"/>
                <a:ea typeface="Times New Roman" pitchFamily="18" charset="0"/>
                <a:cs typeface="Times New Roman" pitchFamily="18" charset="0"/>
              </a:rPr>
              <a:t>" you can fix a trend area. </a:t>
            </a:r>
          </a:p>
          <a:p>
            <a:r>
              <a:rPr lang="en-US" sz="2000" dirty="0" smtClean="0">
                <a:solidFill>
                  <a:srgbClr val="000000"/>
                </a:solidFill>
                <a:latin typeface="+mj-lt"/>
                <a:ea typeface="Times New Roman" pitchFamily="18" charset="0"/>
                <a:cs typeface="Times New Roman" pitchFamily="18" charset="0"/>
              </a:rPr>
              <a:t>The attribute </a:t>
            </a:r>
            <a:r>
              <a:rPr lang="en-US" sz="2000" dirty="0" smtClean="0">
                <a:solidFill>
                  <a:srgbClr val="000000"/>
                </a:solidFill>
                <a:ea typeface="Times New Roman" pitchFamily="18" charset="0"/>
                <a:cs typeface="Times New Roman" pitchFamily="18" charset="0"/>
              </a:rPr>
              <a:t>"</a:t>
            </a:r>
            <a:r>
              <a:rPr lang="en-US" sz="2000" dirty="0" err="1" smtClean="0">
                <a:solidFill>
                  <a:srgbClr val="000000"/>
                </a:solidFill>
                <a:latin typeface="+mj-lt"/>
                <a:ea typeface="Times New Roman" pitchFamily="18" charset="0"/>
                <a:cs typeface="Times New Roman" pitchFamily="18" charset="0"/>
              </a:rPr>
              <a:t>linkAreas</a:t>
            </a:r>
            <a:r>
              <a:rPr lang="en-US" sz="2000" dirty="0" smtClean="0">
                <a:solidFill>
                  <a:srgbClr val="000000"/>
                </a:solidFill>
                <a:latin typeface="+mj-lt"/>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you can link two trend areas and with the attribute "</a:t>
            </a:r>
            <a:r>
              <a:rPr lang="en-US" sz="2000" dirty="0" err="1" smtClean="0">
                <a:solidFill>
                  <a:srgbClr val="000000"/>
                </a:solidFill>
                <a:latin typeface="+mj-lt"/>
                <a:ea typeface="Times New Roman" pitchFamily="18" charset="0"/>
                <a:cs typeface="Times New Roman" pitchFamily="18" charset="0"/>
              </a:rPr>
              <a:t>unlinkAreas</a:t>
            </a:r>
            <a:r>
              <a:rPr lang="en-US" sz="2000" dirty="0" smtClean="0">
                <a:solidFill>
                  <a:srgbClr val="000000"/>
                </a:solidFill>
                <a:latin typeface="+mj-lt"/>
                <a:ea typeface="Times New Roman" pitchFamily="18" charset="0"/>
                <a:cs typeface="Times New Roman" pitchFamily="18" charset="0"/>
              </a:rPr>
              <a:t>" you can unlink them.</a:t>
            </a:r>
          </a:p>
          <a:p>
            <a:r>
              <a:rPr lang="en-US" sz="2000" dirty="0" smtClean="0">
                <a:solidFill>
                  <a:srgbClr val="000000"/>
                </a:solidFill>
                <a:latin typeface="+mj-lt"/>
                <a:ea typeface="Times New Roman" pitchFamily="18" charset="0"/>
                <a:cs typeface="Times New Roman" pitchFamily="18" charset="0"/>
              </a:rPr>
              <a:t>The attribute </a:t>
            </a:r>
            <a:r>
              <a:rPr lang="en-US" sz="2000" dirty="0" smtClean="0">
                <a:solidFill>
                  <a:srgbClr val="000000"/>
                </a:solidFill>
                <a:ea typeface="Times New Roman" pitchFamily="18" charset="0"/>
                <a:cs typeface="Times New Roman" pitchFamily="18" charset="0"/>
              </a:rPr>
              <a:t>"</a:t>
            </a:r>
            <a:r>
              <a:rPr lang="en-US" sz="2000" dirty="0" err="1" smtClean="0">
                <a:solidFill>
                  <a:srgbClr val="000000"/>
                </a:solidFill>
                <a:ea typeface="Times New Roman" pitchFamily="18" charset="0"/>
                <a:cs typeface="Times New Roman" pitchFamily="18" charset="0"/>
              </a:rPr>
              <a:t>areasClosable</a:t>
            </a:r>
            <a:r>
              <a:rPr lang="en-US" sz="2000" dirty="0" smtClean="0">
                <a:solidFill>
                  <a:srgbClr val="000000"/>
                </a:solidFill>
                <a:latin typeface="+mj-lt"/>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you can close all trend areas and with the trend attribute </a:t>
            </a:r>
            <a:r>
              <a:rPr lang="en-US" sz="2000" dirty="0" smtClean="0">
                <a:solidFill>
                  <a:srgbClr val="000000"/>
                </a:solidFill>
                <a:ea typeface="Times New Roman" pitchFamily="18" charset="0"/>
                <a:cs typeface="Times New Roman" pitchFamily="18" charset="0"/>
              </a:rPr>
              <a:t> "</a:t>
            </a:r>
            <a:r>
              <a:rPr lang="en-US" sz="2000" dirty="0" err="1" smtClean="0">
                <a:solidFill>
                  <a:srgbClr val="000000"/>
                </a:solidFill>
                <a:ea typeface="Times New Roman" pitchFamily="18" charset="0"/>
                <a:cs typeface="Times New Roman" pitchFamily="18" charset="0"/>
              </a:rPr>
              <a:t>areaClosable</a:t>
            </a:r>
            <a:r>
              <a:rPr lang="en-US" sz="2000" dirty="0" smtClean="0">
                <a:solidFill>
                  <a:srgbClr val="000000"/>
                </a:solidFill>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 a specific trend area.</a:t>
            </a:r>
          </a:p>
          <a:p>
            <a:r>
              <a:rPr lang="en-US" sz="2000" dirty="0" smtClean="0">
                <a:solidFill>
                  <a:srgbClr val="000000"/>
                </a:solidFill>
                <a:latin typeface="+mj-lt"/>
                <a:ea typeface="Times New Roman" pitchFamily="18" charset="0"/>
                <a:cs typeface="Times New Roman" pitchFamily="18" charset="0"/>
              </a:rPr>
              <a:t>The </a:t>
            </a:r>
            <a:r>
              <a:rPr lang="en-US" sz="2000" dirty="0" smtClean="0">
                <a:solidFill>
                  <a:srgbClr val="000000"/>
                </a:solidFill>
                <a:latin typeface="+mj-lt"/>
                <a:ea typeface="Times New Roman" pitchFamily="18" charset="0"/>
                <a:cs typeface="Times New Roman" pitchFamily="18" charset="0"/>
              </a:rPr>
              <a:t>attribute </a:t>
            </a:r>
            <a:r>
              <a:rPr lang="en-US" sz="2000" dirty="0" smtClean="0">
                <a:solidFill>
                  <a:srgbClr val="000000"/>
                </a:solidFill>
                <a:ea typeface="Times New Roman" pitchFamily="18" charset="0"/>
                <a:cs typeface="Times New Roman" pitchFamily="18" charset="0"/>
              </a:rPr>
              <a:t>"</a:t>
            </a:r>
            <a:r>
              <a:rPr lang="en-US" sz="2000" dirty="0" err="1" smtClean="0">
                <a:solidFill>
                  <a:srgbClr val="000000"/>
                </a:solidFill>
                <a:latin typeface="+mj-lt"/>
                <a:ea typeface="Times New Roman" pitchFamily="18" charset="0"/>
                <a:cs typeface="Times New Roman" pitchFamily="18" charset="0"/>
              </a:rPr>
              <a:t>areaMinimumSize</a:t>
            </a:r>
            <a:r>
              <a:rPr lang="en-US" sz="2000" dirty="0" smtClean="0">
                <a:solidFill>
                  <a:srgbClr val="000000"/>
                </a:solidFill>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 you can set the minimal size for a trend area.</a:t>
            </a:r>
          </a:p>
          <a:p>
            <a:r>
              <a:rPr lang="en-US" sz="2000" dirty="0" smtClean="0">
                <a:solidFill>
                  <a:srgbClr val="000000"/>
                </a:solidFill>
                <a:latin typeface="+mj-lt"/>
                <a:ea typeface="Times New Roman" pitchFamily="18" charset="0"/>
                <a:cs typeface="Times New Roman" pitchFamily="18" charset="0"/>
              </a:rPr>
              <a:t>The attribute </a:t>
            </a:r>
            <a:r>
              <a:rPr lang="en-US" sz="2000" dirty="0" smtClean="0">
                <a:solidFill>
                  <a:srgbClr val="000000"/>
                </a:solidFill>
                <a:ea typeface="Times New Roman" pitchFamily="18" charset="0"/>
                <a:cs typeface="Times New Roman" pitchFamily="18" charset="0"/>
              </a:rPr>
              <a:t> "</a:t>
            </a:r>
            <a:r>
              <a:rPr lang="en-US" sz="2000" dirty="0" err="1" smtClean="0">
                <a:solidFill>
                  <a:srgbClr val="000000"/>
                </a:solidFill>
                <a:ea typeface="Times New Roman" pitchFamily="18" charset="0"/>
                <a:cs typeface="Times New Roman" pitchFamily="18" charset="0"/>
              </a:rPr>
              <a:t>areasMinimumSize</a:t>
            </a:r>
            <a:r>
              <a:rPr lang="en-US" sz="2000" dirty="0" smtClean="0">
                <a:solidFill>
                  <a:srgbClr val="000000"/>
                </a:solidFill>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 you can set the minimal size of all trend areas to the same size.</a:t>
            </a:r>
          </a:p>
          <a:p>
            <a:r>
              <a:rPr lang="en-US" sz="2000" dirty="0" smtClean="0">
                <a:solidFill>
                  <a:srgbClr val="000000"/>
                </a:solidFill>
                <a:latin typeface="+mj-lt"/>
                <a:ea typeface="Times New Roman" pitchFamily="18" charset="0"/>
                <a:cs typeface="Times New Roman" pitchFamily="18" charset="0"/>
              </a:rPr>
              <a:t>The attribute </a:t>
            </a:r>
            <a:r>
              <a:rPr lang="en-US" sz="2000" dirty="0" smtClean="0">
                <a:solidFill>
                  <a:srgbClr val="000000"/>
                </a:solidFill>
                <a:ea typeface="Times New Roman" pitchFamily="18" charset="0"/>
                <a:cs typeface="Times New Roman" pitchFamily="18" charset="0"/>
              </a:rPr>
              <a:t> "</a:t>
            </a:r>
            <a:r>
              <a:rPr lang="en-US" sz="2000" dirty="0" err="1" smtClean="0">
                <a:solidFill>
                  <a:srgbClr val="000000"/>
                </a:solidFill>
                <a:ea typeface="Times New Roman" pitchFamily="18" charset="0"/>
                <a:cs typeface="Times New Roman" pitchFamily="18" charset="0"/>
              </a:rPr>
              <a:t>areasCollapsible</a:t>
            </a:r>
            <a:r>
              <a:rPr lang="en-US" sz="2000" dirty="0" smtClean="0">
                <a:solidFill>
                  <a:srgbClr val="000000"/>
                </a:solidFill>
                <a:ea typeface="Times New Roman" pitchFamily="18" charset="0"/>
                <a:cs typeface="Times New Roman" pitchFamily="18" charset="0"/>
              </a:rPr>
              <a:t>" </a:t>
            </a:r>
            <a:r>
              <a:rPr lang="en-US" sz="2000" dirty="0" smtClean="0">
                <a:solidFill>
                  <a:srgbClr val="000000"/>
                </a:solidFill>
                <a:latin typeface="+mj-lt"/>
                <a:ea typeface="Times New Roman" pitchFamily="18" charset="0"/>
                <a:cs typeface="Times New Roman" pitchFamily="18" charset="0"/>
              </a:rPr>
              <a:t>the </a:t>
            </a:r>
            <a:r>
              <a:rPr lang="en-US" sz="2000" dirty="0" smtClean="0">
                <a:solidFill>
                  <a:srgbClr val="000000"/>
                </a:solidFill>
                <a:latin typeface="+mj-lt"/>
                <a:ea typeface="Times New Roman" pitchFamily="18" charset="0"/>
                <a:cs typeface="Times New Roman" pitchFamily="18" charset="0"/>
              </a:rPr>
              <a:t>size of a trend area can be set to 0 although the minimum size was set.</a:t>
            </a:r>
          </a:p>
          <a:p>
            <a:endParaRPr lang="en-US"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smtClean="0"/>
              <a:t>WinCC</a:t>
            </a:r>
            <a:r>
              <a:rPr lang="en-US" dirty="0" smtClean="0"/>
              <a:t> OA </a:t>
            </a:r>
            <a:r>
              <a:rPr lang="en-US" dirty="0" smtClean="0"/>
              <a:t>trend functionalities of </a:t>
            </a:r>
            <a:r>
              <a:rPr lang="de-DE" dirty="0" err="1" smtClean="0"/>
              <a:t>Scales</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Functionalities</a:t>
            </a:r>
            <a:r>
              <a:rPr lang="de-AT" dirty="0" smtClean="0"/>
              <a:t> </a:t>
            </a:r>
            <a:r>
              <a:rPr lang="de-AT" dirty="0" err="1" smtClean="0"/>
              <a:t>of</a:t>
            </a:r>
            <a:r>
              <a:rPr lang="de-AT" dirty="0" smtClean="0"/>
              <a:t> </a:t>
            </a:r>
            <a:r>
              <a:rPr lang="de-AT" dirty="0" err="1" smtClean="0"/>
              <a:t>Scales</a:t>
            </a:r>
            <a:endParaRPr lang="de-DE" dirty="0"/>
          </a:p>
        </p:txBody>
      </p:sp>
      <p:sp>
        <p:nvSpPr>
          <p:cNvPr id="3" name="Rectangle 1"/>
          <p:cNvSpPr>
            <a:spLocks noChangeArrowheads="1"/>
          </p:cNvSpPr>
          <p:nvPr/>
        </p:nvSpPr>
        <p:spPr bwMode="auto">
          <a:xfrm>
            <a:off x="330200" y="1450581"/>
            <a:ext cx="11506200" cy="39395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endParaRPr lang="en-US" sz="2000" dirty="0" smtClean="0"/>
          </a:p>
          <a:p>
            <a:r>
              <a:rPr lang="en-US" sz="2000" dirty="0" smtClean="0">
                <a:solidFill>
                  <a:srgbClr val="000000"/>
                </a:solidFill>
              </a:rPr>
              <a:t>The trend has two scales - the vertical value scale of each curve and a shared horizontal time scale. </a:t>
            </a:r>
            <a:endParaRPr lang="en-US" sz="2000" dirty="0" smtClean="0">
              <a:solidFill>
                <a:srgbClr val="000000"/>
              </a:solidFill>
            </a:endParaRPr>
          </a:p>
          <a:p>
            <a:r>
              <a:rPr lang="en-US" sz="2000" dirty="0" smtClean="0">
                <a:solidFill>
                  <a:srgbClr val="000000"/>
                </a:solidFill>
              </a:rPr>
              <a:t>The </a:t>
            </a:r>
            <a:r>
              <a:rPr lang="en-US" sz="2000" dirty="0" smtClean="0">
                <a:solidFill>
                  <a:srgbClr val="000000"/>
                </a:solidFill>
              </a:rPr>
              <a:t>value scales are shown in the corresponding colors of the curves. Red tick marks show the beginning of a month on the time scale. Gray tick marks indicate that the whole text cannot be shown on the time scale (the text is too long/big).</a:t>
            </a:r>
          </a:p>
          <a:p>
            <a:r>
              <a:rPr lang="en-US" sz="2000" dirty="0" smtClean="0">
                <a:solidFill>
                  <a:srgbClr val="000000"/>
                </a:solidFill>
              </a:rPr>
              <a:t>Both scales can be moved by a mouse-click - hold left mouse-button pressed and move, then release. </a:t>
            </a:r>
            <a:endParaRPr lang="en-US" sz="2000" dirty="0" smtClean="0">
              <a:solidFill>
                <a:srgbClr val="000000"/>
              </a:solidFill>
            </a:endParaRPr>
          </a:p>
          <a:p>
            <a:r>
              <a:rPr lang="en-US" sz="2000" dirty="0" smtClean="0">
                <a:solidFill>
                  <a:srgbClr val="000000"/>
                </a:solidFill>
              </a:rPr>
              <a:t>The </a:t>
            </a:r>
            <a:r>
              <a:rPr lang="en-US" sz="2000" dirty="0" smtClean="0">
                <a:solidFill>
                  <a:srgbClr val="000000"/>
                </a:solidFill>
              </a:rPr>
              <a:t>same effect you achieve by holding the scrolling wheel + Shift key pressed</a:t>
            </a:r>
            <a:r>
              <a:rPr lang="en-US" sz="2000" dirty="0" smtClean="0">
                <a:solidFill>
                  <a:srgbClr val="000000"/>
                </a:solidFill>
              </a:rPr>
              <a:t>.</a:t>
            </a:r>
          </a:p>
          <a:p>
            <a:r>
              <a:rPr lang="en-US" sz="2000" dirty="0" smtClean="0">
                <a:solidFill>
                  <a:srgbClr val="000000"/>
                </a:solidFill>
              </a:rPr>
              <a:t>To </a:t>
            </a:r>
            <a:r>
              <a:rPr lang="en-US" sz="2000" dirty="0" smtClean="0">
                <a:solidFill>
                  <a:srgbClr val="000000"/>
                </a:solidFill>
              </a:rPr>
              <a:t>zoom/move the time scales of several trend areas </a:t>
            </a:r>
            <a:r>
              <a:rPr lang="en-US" sz="2000" dirty="0" smtClean="0">
                <a:solidFill>
                  <a:srgbClr val="000000"/>
                </a:solidFill>
              </a:rPr>
              <a:t>collective</a:t>
            </a:r>
            <a:r>
              <a:rPr lang="en-US" sz="2000" dirty="0" smtClean="0">
                <a:solidFill>
                  <a:srgbClr val="000000"/>
                </a:solidFill>
              </a:rPr>
              <a:t>, the function "</a:t>
            </a:r>
            <a:r>
              <a:rPr lang="en-US" sz="2000" dirty="0" err="1" smtClean="0">
                <a:solidFill>
                  <a:srgbClr val="000000"/>
                </a:solidFill>
              </a:rPr>
              <a:t>visibleTimeRange</a:t>
            </a:r>
            <a:r>
              <a:rPr lang="en-US" sz="2000" dirty="0" smtClean="0">
                <a:solidFill>
                  <a:srgbClr val="000000"/>
                </a:solidFill>
              </a:rPr>
              <a:t>" can be used</a:t>
            </a:r>
            <a:r>
              <a:rPr lang="en-US" sz="2000" dirty="0" smtClean="0">
                <a:solidFill>
                  <a:srgbClr val="000000"/>
                </a:solidFill>
              </a:rPr>
              <a:t>.</a:t>
            </a:r>
            <a:endParaRPr lang="en-US" sz="2000" dirty="0" smtClean="0">
              <a:solidFill>
                <a:srgbClr val="0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smtClean="0"/>
              <a:t>WinCC</a:t>
            </a:r>
            <a:r>
              <a:rPr lang="en-US" dirty="0" smtClean="0"/>
              <a:t> OA </a:t>
            </a:r>
            <a:r>
              <a:rPr lang="en-US" dirty="0" smtClean="0"/>
              <a:t>trend functionalities of </a:t>
            </a:r>
            <a:r>
              <a:rPr lang="de-DE" dirty="0" smtClean="0"/>
              <a:t>Legend</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Functionalities </a:t>
            </a:r>
            <a:r>
              <a:rPr lang="en-US" dirty="0" smtClean="0"/>
              <a:t>of </a:t>
            </a:r>
            <a:r>
              <a:rPr lang="de-DE" dirty="0" smtClean="0"/>
              <a:t>Legend</a:t>
            </a:r>
            <a:endParaRPr lang="de-DE" dirty="0"/>
          </a:p>
        </p:txBody>
      </p:sp>
      <p:sp>
        <p:nvSpPr>
          <p:cNvPr id="3" name="Rectangle 1"/>
          <p:cNvSpPr>
            <a:spLocks noChangeArrowheads="1"/>
          </p:cNvSpPr>
          <p:nvPr/>
        </p:nvSpPr>
        <p:spPr bwMode="auto">
          <a:xfrm>
            <a:off x="330200" y="1450581"/>
            <a:ext cx="11506200" cy="3170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endParaRPr lang="en-US" sz="2000" dirty="0" smtClean="0"/>
          </a:p>
          <a:p>
            <a:r>
              <a:rPr lang="en-US" sz="2000" dirty="0" smtClean="0">
                <a:solidFill>
                  <a:srgbClr val="000000"/>
                </a:solidFill>
              </a:rPr>
              <a:t>The </a:t>
            </a:r>
            <a:r>
              <a:rPr lang="en-US" sz="2000" dirty="0" smtClean="0">
                <a:solidFill>
                  <a:srgbClr val="000000"/>
                </a:solidFill>
              </a:rPr>
              <a:t>trend legend shows the names of the data point elements in the corresponding colors of the curves</a:t>
            </a:r>
            <a:r>
              <a:rPr lang="en-US" sz="2000" dirty="0" smtClean="0">
                <a:solidFill>
                  <a:srgbClr val="000000"/>
                </a:solidFill>
              </a:rPr>
              <a:t>.</a:t>
            </a:r>
          </a:p>
          <a:p>
            <a:r>
              <a:rPr lang="en-US" sz="2000" dirty="0" smtClean="0">
                <a:solidFill>
                  <a:srgbClr val="000000"/>
                </a:solidFill>
              </a:rPr>
              <a:t>The </a:t>
            </a:r>
            <a:r>
              <a:rPr lang="en-US" sz="2000" dirty="0" smtClean="0">
                <a:solidFill>
                  <a:srgbClr val="000000"/>
                </a:solidFill>
              </a:rPr>
              <a:t>current value/time </a:t>
            </a:r>
            <a:r>
              <a:rPr lang="en-US" sz="2000" dirty="0" smtClean="0">
                <a:solidFill>
                  <a:srgbClr val="000000"/>
                </a:solidFill>
              </a:rPr>
              <a:t>or </a:t>
            </a:r>
            <a:r>
              <a:rPr lang="en-US" sz="2000" dirty="0" smtClean="0">
                <a:solidFill>
                  <a:srgbClr val="000000"/>
                </a:solidFill>
              </a:rPr>
              <a:t>the ruler value/time of each curve is shown. </a:t>
            </a:r>
            <a:endParaRPr lang="en-US" sz="2000" dirty="0" smtClean="0">
              <a:solidFill>
                <a:srgbClr val="000000"/>
              </a:solidFill>
            </a:endParaRPr>
          </a:p>
          <a:p>
            <a:r>
              <a:rPr lang="en-US" sz="2000" dirty="0" smtClean="0">
                <a:solidFill>
                  <a:srgbClr val="000000"/>
                </a:solidFill>
              </a:rPr>
              <a:t>Use </a:t>
            </a:r>
            <a:r>
              <a:rPr lang="en-US" sz="2000" dirty="0" smtClean="0">
                <a:solidFill>
                  <a:srgbClr val="000000"/>
                </a:solidFill>
              </a:rPr>
              <a:t>the "Toggle Date-Time and Value Display" option from the legend context menu to hide the date and time display.</a:t>
            </a:r>
          </a:p>
          <a:p>
            <a:r>
              <a:rPr lang="en-US" sz="2000" dirty="0" smtClean="0">
                <a:solidFill>
                  <a:srgbClr val="000000"/>
                </a:solidFill>
              </a:rPr>
              <a:t>The shown curves can be hidden/shown in any combinations. Therefore tick the specific checkbox of a curve in the legend or remove the tick from a </a:t>
            </a:r>
            <a:r>
              <a:rPr lang="en-US" sz="2000" dirty="0" smtClean="0">
                <a:solidFill>
                  <a:srgbClr val="000000"/>
                </a:solidFill>
              </a:rPr>
              <a:t>combo-box</a:t>
            </a:r>
            <a:r>
              <a:rPr lang="en-US" sz="2000" dirty="0" smtClean="0">
                <a:solidFill>
                  <a:srgbClr val="000000"/>
                </a:solidFill>
              </a:rPr>
              <a:t>, respectively.</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smtClean="0"/>
              <a:t>WinCC</a:t>
            </a:r>
            <a:r>
              <a:rPr lang="en-US" dirty="0" smtClean="0"/>
              <a:t> OA </a:t>
            </a:r>
            <a:r>
              <a:rPr lang="en-US" dirty="0" smtClean="0"/>
              <a:t>trend functionalities of Zoom</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Functionalities</a:t>
            </a:r>
            <a:r>
              <a:rPr lang="de-AT" dirty="0" smtClean="0"/>
              <a:t> </a:t>
            </a:r>
            <a:r>
              <a:rPr lang="de-AT" dirty="0" err="1" smtClean="0"/>
              <a:t>of</a:t>
            </a:r>
            <a:r>
              <a:rPr lang="de-AT" dirty="0" smtClean="0"/>
              <a:t> Zoom</a:t>
            </a:r>
            <a:endParaRPr lang="de-DE" dirty="0"/>
          </a:p>
        </p:txBody>
      </p:sp>
      <p:sp>
        <p:nvSpPr>
          <p:cNvPr id="3" name="Rectangle 1"/>
          <p:cNvSpPr>
            <a:spLocks noChangeArrowheads="1"/>
          </p:cNvSpPr>
          <p:nvPr/>
        </p:nvSpPr>
        <p:spPr bwMode="auto">
          <a:xfrm>
            <a:off x="330200" y="1450581"/>
            <a:ext cx="11506200" cy="50167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It is possible to zoom in a defined trend range using the mouse.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Press </a:t>
            </a:r>
            <a:r>
              <a:rPr lang="en-US" sz="2000" dirty="0" smtClean="0">
                <a:solidFill>
                  <a:srgbClr val="000000"/>
                </a:solidFill>
              </a:rPr>
              <a:t>the left mouse button, select the area you want to zoom and drag the appearing rectangle bigger or smaller in order to activate the zooming functionality.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If </a:t>
            </a:r>
            <a:r>
              <a:rPr lang="en-US" sz="2000" dirty="0" smtClean="0">
                <a:solidFill>
                  <a:srgbClr val="000000"/>
                </a:solidFill>
              </a:rPr>
              <a:t>the mouse pointer is only moved within the horizontal and vertical border, you can only zoom in one direction</a:t>
            </a:r>
            <a:r>
              <a:rPr lang="en-US" sz="2000" dirty="0" smtClean="0">
                <a:solidFill>
                  <a:srgbClr val="000000"/>
                </a:solidFill>
              </a:rPr>
              <a:t>.</a:t>
            </a:r>
          </a:p>
          <a:p>
            <a:pPr>
              <a:spcBef>
                <a:spcPct val="0"/>
              </a:spcBef>
            </a:pPr>
            <a:r>
              <a:rPr lang="en-US" sz="2000" dirty="0" smtClean="0">
                <a:solidFill>
                  <a:srgbClr val="000000"/>
                </a:solidFill>
              </a:rPr>
              <a:t/>
            </a:r>
            <a:br>
              <a:rPr lang="en-US" sz="2000" dirty="0" smtClean="0">
                <a:solidFill>
                  <a:srgbClr val="000000"/>
                </a:solidFill>
              </a:rPr>
            </a:br>
            <a:r>
              <a:rPr lang="en-US" sz="2000" dirty="0" smtClean="0">
                <a:solidFill>
                  <a:srgbClr val="000000"/>
                </a:solidFill>
              </a:rPr>
              <a:t>You can also zoom with the scrolling </a:t>
            </a:r>
            <a:r>
              <a:rPr lang="en-US" sz="2000" dirty="0" smtClean="0">
                <a:solidFill>
                  <a:srgbClr val="000000"/>
                </a:solidFill>
              </a:rPr>
              <a:t>mouse wheel.</a:t>
            </a:r>
          </a:p>
          <a:p>
            <a:pPr>
              <a:spcBef>
                <a:spcPct val="0"/>
              </a:spcBef>
            </a:pPr>
            <a:endParaRPr kumimoji="0" lang="en-US" sz="2000" b="0" i="0" u="none" strike="noStrike" cap="none" normalizeH="0" baseline="0" dirty="0" smtClean="0">
              <a:ln>
                <a:noFill/>
              </a:ln>
              <a:solidFill>
                <a:srgbClr val="000000"/>
              </a:solidFill>
              <a:effectLst/>
              <a:latin typeface="+mj-lt"/>
              <a:cs typeface="Arial" pitchFamily="34" charset="0"/>
            </a:endParaRPr>
          </a:p>
          <a:p>
            <a:r>
              <a:rPr lang="en-US" sz="2000" b="1" dirty="0" smtClean="0">
                <a:solidFill>
                  <a:srgbClr val="000000"/>
                </a:solidFill>
              </a:rPr>
              <a:t>Zooming with </a:t>
            </a:r>
            <a:r>
              <a:rPr lang="en-US" sz="2000" b="1" dirty="0" smtClean="0">
                <a:solidFill>
                  <a:srgbClr val="000000"/>
                </a:solidFill>
              </a:rPr>
              <a:t>mouse </a:t>
            </a:r>
            <a:r>
              <a:rPr lang="en-US" sz="2000" b="1" dirty="0" smtClean="0">
                <a:solidFill>
                  <a:srgbClr val="000000"/>
                </a:solidFill>
              </a:rPr>
              <a:t>Wheel</a:t>
            </a:r>
          </a:p>
          <a:p>
            <a:r>
              <a:rPr lang="en-US" sz="2000" dirty="0" smtClean="0">
                <a:solidFill>
                  <a:srgbClr val="000000"/>
                </a:solidFill>
              </a:rPr>
              <a:t>With the trend </a:t>
            </a:r>
            <a:r>
              <a:rPr lang="en-US" sz="2000" dirty="0" smtClean="0">
                <a:solidFill>
                  <a:srgbClr val="000000"/>
                </a:solidFill>
              </a:rPr>
              <a:t>attribute "</a:t>
            </a:r>
            <a:r>
              <a:rPr lang="en-US" sz="2000" dirty="0" err="1" smtClean="0">
                <a:solidFill>
                  <a:srgbClr val="000000"/>
                </a:solidFill>
              </a:rPr>
              <a:t>mouseWhellZoomsValue</a:t>
            </a:r>
            <a:r>
              <a:rPr lang="en-US" sz="2000" dirty="0" smtClean="0">
                <a:solidFill>
                  <a:srgbClr val="000000"/>
                </a:solidFill>
              </a:rPr>
              <a:t>" you can deactivate the </a:t>
            </a:r>
            <a:r>
              <a:rPr lang="en-US" sz="2000" dirty="0" smtClean="0">
                <a:solidFill>
                  <a:srgbClr val="000000"/>
                </a:solidFill>
              </a:rPr>
              <a:t>zooming with the mouse wheel for the value axis of a trend</a:t>
            </a:r>
            <a:r>
              <a:rPr lang="en-US" sz="2000" dirty="0" smtClean="0">
                <a:solidFill>
                  <a:srgbClr val="000000"/>
                </a:solidFill>
              </a:rPr>
              <a:t>.</a:t>
            </a:r>
            <a:endParaRPr lang="en-US" sz="2000" dirty="0" smtClean="0">
              <a:solidFill>
                <a:srgbClr val="000000"/>
              </a:solidFill>
            </a:endParaRPr>
          </a:p>
          <a:p>
            <a:pPr>
              <a:spcBef>
                <a:spcPct val="0"/>
              </a:spcBef>
            </a:pPr>
            <a:endParaRPr kumimoji="0" lang="en-US" sz="2000" b="0" i="0" u="none" strike="noStrike" cap="none" normalizeH="0" baseline="0" dirty="0" smtClean="0">
              <a:ln>
                <a:noFill/>
              </a:ln>
              <a:solidFill>
                <a:srgbClr val="000000"/>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smtClean="0"/>
              <a:t>Trend </a:t>
            </a:r>
            <a:r>
              <a:rPr lang="de-AT" dirty="0" err="1" smtClean="0"/>
              <a:t>functionality</a:t>
            </a:r>
            <a:r>
              <a:rPr lang="de-AT" dirty="0" smtClean="0"/>
              <a:t> in </a:t>
            </a:r>
            <a:r>
              <a:rPr lang="de-AT" dirty="0" err="1" smtClean="0"/>
              <a:t>WinCC</a:t>
            </a:r>
            <a:r>
              <a:rPr lang="de-AT" dirty="0" smtClean="0"/>
              <a:t> OA</a:t>
            </a:r>
            <a:endParaRPr lang="de-DE" dirty="0"/>
          </a:p>
        </p:txBody>
      </p:sp>
      <p:sp>
        <p:nvSpPr>
          <p:cNvPr id="3" name="Textfeld 2"/>
          <p:cNvSpPr txBox="1"/>
          <p:nvPr/>
        </p:nvSpPr>
        <p:spPr>
          <a:xfrm>
            <a:off x="336151" y="1466661"/>
            <a:ext cx="11505782" cy="3077766"/>
          </a:xfrm>
          <a:prstGeom prst="rect">
            <a:avLst/>
          </a:prstGeom>
          <a:noFill/>
        </p:spPr>
        <p:txBody>
          <a:bodyPr wrap="square" lIns="0" tIns="0" rIns="0" bIns="0" rtlCol="0">
            <a:spAutoFit/>
          </a:bodyPr>
          <a:lstStyle/>
          <a:p>
            <a:endParaRPr lang="en-US" sz="2000" dirty="0" smtClean="0">
              <a:solidFill>
                <a:srgbClr val="000000"/>
              </a:solidFill>
            </a:endParaRPr>
          </a:p>
          <a:p>
            <a:r>
              <a:rPr lang="en-US" sz="2000" dirty="0" smtClean="0">
                <a:solidFill>
                  <a:srgbClr val="000000"/>
                </a:solidFill>
              </a:rPr>
              <a:t>The </a:t>
            </a:r>
            <a:r>
              <a:rPr lang="en-US" sz="2000" dirty="0" smtClean="0">
                <a:solidFill>
                  <a:srgbClr val="000000"/>
                </a:solidFill>
              </a:rPr>
              <a:t>most important functionalities </a:t>
            </a:r>
            <a:r>
              <a:rPr lang="en-US" sz="2000" dirty="0" smtClean="0">
                <a:solidFill>
                  <a:srgbClr val="000000"/>
                </a:solidFill>
              </a:rPr>
              <a:t>in </a:t>
            </a:r>
            <a:r>
              <a:rPr lang="en-US" sz="2000" dirty="0" err="1" smtClean="0">
                <a:solidFill>
                  <a:srgbClr val="000000"/>
                </a:solidFill>
              </a:rPr>
              <a:t>WinCC</a:t>
            </a:r>
            <a:r>
              <a:rPr lang="en-US" sz="2000" dirty="0" smtClean="0">
                <a:solidFill>
                  <a:srgbClr val="000000"/>
                </a:solidFill>
              </a:rPr>
              <a:t> OA provided </a:t>
            </a:r>
            <a:r>
              <a:rPr lang="en-US" sz="2000" dirty="0" smtClean="0">
                <a:solidFill>
                  <a:srgbClr val="000000"/>
                </a:solidFill>
              </a:rPr>
              <a:t>by a trend are</a:t>
            </a:r>
            <a:r>
              <a:rPr lang="en-US" sz="2000" dirty="0" smtClean="0">
                <a:solidFill>
                  <a:srgbClr val="000000"/>
                </a:solidFill>
              </a:rPr>
              <a:t>:</a:t>
            </a:r>
          </a:p>
          <a:p>
            <a:pPr lvl="1">
              <a:buFont typeface="Arial" pitchFamily="34" charset="0"/>
              <a:buChar char="•"/>
            </a:pPr>
            <a:r>
              <a:rPr lang="en-US" sz="2000" dirty="0" smtClean="0">
                <a:solidFill>
                  <a:srgbClr val="000000"/>
                </a:solidFill>
              </a:rPr>
              <a:t>Ruler</a:t>
            </a:r>
          </a:p>
          <a:p>
            <a:pPr lvl="1">
              <a:buFont typeface="Arial" pitchFamily="34" charset="0"/>
              <a:buChar char="•"/>
            </a:pPr>
            <a:r>
              <a:rPr lang="en-US" sz="2000" dirty="0" smtClean="0">
                <a:solidFill>
                  <a:srgbClr val="000000"/>
                </a:solidFill>
              </a:rPr>
              <a:t>Scales</a:t>
            </a:r>
          </a:p>
          <a:p>
            <a:pPr lvl="1">
              <a:buFont typeface="Arial" pitchFamily="34" charset="0"/>
              <a:buChar char="•"/>
            </a:pPr>
            <a:r>
              <a:rPr lang="en-US" sz="2000" dirty="0" smtClean="0">
                <a:solidFill>
                  <a:srgbClr val="000000"/>
                </a:solidFill>
              </a:rPr>
              <a:t>Legend</a:t>
            </a:r>
          </a:p>
          <a:p>
            <a:pPr lvl="1">
              <a:buFont typeface="Arial" pitchFamily="34" charset="0"/>
              <a:buChar char="•"/>
            </a:pPr>
            <a:r>
              <a:rPr lang="en-US" sz="2000" dirty="0" smtClean="0">
                <a:solidFill>
                  <a:srgbClr val="000000"/>
                </a:solidFill>
              </a:rPr>
              <a:t>Context menu of the trend</a:t>
            </a:r>
          </a:p>
          <a:p>
            <a:pPr lvl="1">
              <a:buFont typeface="Arial" pitchFamily="34" charset="0"/>
              <a:buChar char="•"/>
            </a:pPr>
            <a:r>
              <a:rPr lang="en-US" sz="2000" dirty="0" smtClean="0">
                <a:solidFill>
                  <a:srgbClr val="000000"/>
                </a:solidFill>
              </a:rPr>
              <a:t>Further functions</a:t>
            </a:r>
            <a:endParaRPr lang="de-DE" sz="2000" dirty="0" smtClean="0">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3646847"/>
            <a:ext cx="6480000" cy="2155648"/>
          </a:xfrm>
        </p:spPr>
        <p:txBody>
          <a:bodyPr/>
          <a:lstStyle/>
          <a:p>
            <a:r>
              <a:rPr lang="en-US" dirty="0" err="1" smtClean="0"/>
              <a:t>WinCC</a:t>
            </a:r>
            <a:r>
              <a:rPr lang="en-US" dirty="0" smtClean="0"/>
              <a:t> OA </a:t>
            </a:r>
            <a:r>
              <a:rPr lang="en-US" dirty="0" smtClean="0"/>
              <a:t>trend functionalities of Context menu</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Functionalities </a:t>
            </a:r>
            <a:r>
              <a:rPr lang="en-US" dirty="0" smtClean="0"/>
              <a:t>of Context menu</a:t>
            </a:r>
            <a:endParaRPr lang="de-DE" dirty="0"/>
          </a:p>
        </p:txBody>
      </p:sp>
      <p:sp>
        <p:nvSpPr>
          <p:cNvPr id="3" name="Rectangle 1"/>
          <p:cNvSpPr>
            <a:spLocks noChangeArrowheads="1"/>
          </p:cNvSpPr>
          <p:nvPr/>
        </p:nvSpPr>
        <p:spPr bwMode="auto">
          <a:xfrm>
            <a:off x="330200" y="1317231"/>
            <a:ext cx="11506200" cy="40934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p>
          <a:p>
            <a:r>
              <a:rPr lang="en-US" sz="2000" dirty="0" smtClean="0">
                <a:solidFill>
                  <a:srgbClr val="000000"/>
                </a:solidFill>
              </a:rPr>
              <a:t>The following options are available in the trend context menu (right-click on the trend):</a:t>
            </a:r>
          </a:p>
          <a:p>
            <a:pPr lvl="1"/>
            <a:r>
              <a:rPr lang="en-US" sz="2000" dirty="0" smtClean="0">
                <a:solidFill>
                  <a:srgbClr val="000000"/>
                </a:solidFill>
              </a:rPr>
              <a:t>"Undo last zoom" - undoes the last zoom </a:t>
            </a:r>
            <a:r>
              <a:rPr lang="en-US" sz="2000" dirty="0" smtClean="0">
                <a:solidFill>
                  <a:srgbClr val="000000"/>
                </a:solidFill>
              </a:rPr>
              <a:t>operation.</a:t>
            </a:r>
            <a:endParaRPr lang="en-US" sz="2000" dirty="0" smtClean="0">
              <a:solidFill>
                <a:srgbClr val="000000"/>
              </a:solidFill>
            </a:endParaRPr>
          </a:p>
          <a:p>
            <a:pPr lvl="1"/>
            <a:r>
              <a:rPr lang="en-US" sz="2000" dirty="0" smtClean="0">
                <a:solidFill>
                  <a:srgbClr val="000000"/>
                </a:solidFill>
              </a:rPr>
              <a:t>"Zoom 1:1" - reconstructs the original size of the trend.</a:t>
            </a:r>
          </a:p>
          <a:p>
            <a:pPr lvl="1"/>
            <a:r>
              <a:rPr lang="en-US" sz="2000" dirty="0" smtClean="0">
                <a:solidFill>
                  <a:srgbClr val="000000"/>
                </a:solidFill>
              </a:rPr>
              <a:t>"</a:t>
            </a:r>
            <a:r>
              <a:rPr lang="en-US" sz="2000" dirty="0" err="1" smtClean="0">
                <a:solidFill>
                  <a:srgbClr val="000000"/>
                </a:solidFill>
              </a:rPr>
              <a:t>Goto</a:t>
            </a:r>
            <a:r>
              <a:rPr lang="en-US" sz="2000" dirty="0" smtClean="0">
                <a:solidFill>
                  <a:srgbClr val="000000"/>
                </a:solidFill>
              </a:rPr>
              <a:t> Now" - jumps to Now in the time display.</a:t>
            </a:r>
          </a:p>
          <a:p>
            <a:pPr lvl="1"/>
            <a:r>
              <a:rPr lang="en-US" sz="2000" dirty="0" smtClean="0">
                <a:solidFill>
                  <a:srgbClr val="000000"/>
                </a:solidFill>
              </a:rPr>
              <a:t>"</a:t>
            </a:r>
            <a:r>
              <a:rPr lang="en-US" sz="2000" dirty="0" err="1" smtClean="0">
                <a:solidFill>
                  <a:srgbClr val="000000"/>
                </a:solidFill>
              </a:rPr>
              <a:t>Goto</a:t>
            </a:r>
            <a:r>
              <a:rPr lang="en-US" sz="2000" dirty="0" smtClean="0">
                <a:solidFill>
                  <a:srgbClr val="000000"/>
                </a:solidFill>
              </a:rPr>
              <a:t> Ruler" - jumps to the ruler in the time display.</a:t>
            </a:r>
          </a:p>
          <a:p>
            <a:pPr lvl="1"/>
            <a:r>
              <a:rPr lang="en-US" sz="2000" dirty="0" smtClean="0">
                <a:solidFill>
                  <a:srgbClr val="000000"/>
                </a:solidFill>
              </a:rPr>
              <a:t>"Toggle Time Slider</a:t>
            </a:r>
            <a:r>
              <a:rPr lang="en-US" sz="2000" i="1" dirty="0" smtClean="0">
                <a:solidFill>
                  <a:srgbClr val="000000"/>
                </a:solidFill>
              </a:rPr>
              <a:t>" -</a:t>
            </a:r>
            <a:r>
              <a:rPr lang="en-US" sz="2000" dirty="0" smtClean="0">
                <a:solidFill>
                  <a:srgbClr val="000000"/>
                </a:solidFill>
              </a:rPr>
              <a:t> hides or shows the time slider.</a:t>
            </a:r>
          </a:p>
          <a:p>
            <a:pPr lvl="1"/>
            <a:r>
              <a:rPr lang="en-US" sz="2000" i="1" dirty="0" smtClean="0">
                <a:solidFill>
                  <a:srgbClr val="000000"/>
                </a:solidFill>
              </a:rPr>
              <a:t>"</a:t>
            </a:r>
            <a:r>
              <a:rPr lang="en-US" sz="2000" dirty="0" smtClean="0">
                <a:solidFill>
                  <a:srgbClr val="000000"/>
                </a:solidFill>
              </a:rPr>
              <a:t>Toggle Legend Area" - hides or shows the legend area.</a:t>
            </a:r>
          </a:p>
          <a:p>
            <a:pPr lvl="1"/>
            <a:r>
              <a:rPr lang="en-US" sz="2000" dirty="0" smtClean="0">
                <a:solidFill>
                  <a:srgbClr val="000000"/>
                </a:solidFill>
              </a:rPr>
              <a:t>"Help" - opens the Online Help.</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err="1" smtClean="0"/>
              <a:t>WinCC</a:t>
            </a:r>
            <a:r>
              <a:rPr lang="en-US" dirty="0" smtClean="0"/>
              <a:t> OA </a:t>
            </a:r>
            <a:r>
              <a:rPr lang="en-US" dirty="0" smtClean="0"/>
              <a:t>trend </a:t>
            </a:r>
            <a:br>
              <a:rPr lang="en-US" dirty="0" smtClean="0"/>
            </a:br>
            <a:r>
              <a:rPr lang="en-US" dirty="0" smtClean="0"/>
              <a:t>further functionalities</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Further </a:t>
            </a:r>
            <a:r>
              <a:rPr lang="en-US" dirty="0" smtClean="0"/>
              <a:t>functionalities</a:t>
            </a:r>
            <a:endParaRPr lang="de-DE" dirty="0"/>
          </a:p>
        </p:txBody>
      </p:sp>
      <p:sp>
        <p:nvSpPr>
          <p:cNvPr id="3" name="Rectangle 1"/>
          <p:cNvSpPr>
            <a:spLocks noChangeArrowheads="1"/>
          </p:cNvSpPr>
          <p:nvPr/>
        </p:nvSpPr>
        <p:spPr bwMode="auto">
          <a:xfrm>
            <a:off x="330200" y="1317231"/>
            <a:ext cx="11506200" cy="47089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rgbClr val="000000"/>
                </a:solidFill>
                <a:effectLst/>
                <a:latin typeface="+mj-lt"/>
                <a:ea typeface="Times New Roman" pitchFamily="18" charset="0"/>
                <a:cs typeface="Times New Roman" pitchFamily="18" charset="0"/>
              </a:rPr>
              <a:t> </a:t>
            </a:r>
          </a:p>
          <a:p>
            <a:r>
              <a:rPr lang="en-US" sz="2000" dirty="0" smtClean="0">
                <a:solidFill>
                  <a:srgbClr val="000000"/>
                </a:solidFill>
              </a:rPr>
              <a:t>Using </a:t>
            </a:r>
            <a:r>
              <a:rPr lang="en-US" sz="2000" dirty="0" smtClean="0">
                <a:solidFill>
                  <a:srgbClr val="000000"/>
                </a:solidFill>
              </a:rPr>
              <a:t>CTRL key and </a:t>
            </a:r>
            <a:r>
              <a:rPr lang="en-US" sz="2000" dirty="0" smtClean="0">
                <a:solidFill>
                  <a:srgbClr val="000000"/>
                </a:solidFill>
              </a:rPr>
              <a:t>left mouse button, you can drag trend curves within the trend (panning).</a:t>
            </a:r>
          </a:p>
          <a:p>
            <a:r>
              <a:rPr lang="en-US" sz="2000" dirty="0" smtClean="0">
                <a:solidFill>
                  <a:srgbClr val="000000"/>
                </a:solidFill>
              </a:rPr>
              <a:t>If the invalid bit is set for a data point, the trend curve is shown with a pink marker and dotted line. Filled curves are shown using cross-hatch. How an invalid range will be shown will be specified by the </a:t>
            </a:r>
            <a:r>
              <a:rPr lang="en-US" sz="2000" dirty="0" err="1" smtClean="0">
                <a:solidFill>
                  <a:srgbClr val="000000"/>
                </a:solidFill>
              </a:rPr>
              <a:t>config</a:t>
            </a:r>
            <a:r>
              <a:rPr lang="en-US" sz="2000" dirty="0" smtClean="0">
                <a:solidFill>
                  <a:srgbClr val="000000"/>
                </a:solidFill>
              </a:rPr>
              <a:t> entries </a:t>
            </a:r>
            <a:r>
              <a:rPr lang="en-US" sz="2000" dirty="0" err="1" smtClean="0">
                <a:solidFill>
                  <a:srgbClr val="000000"/>
                </a:solidFill>
              </a:rPr>
              <a:t>trendInvalidColor</a:t>
            </a:r>
            <a:r>
              <a:rPr lang="en-US" sz="2000" dirty="0" smtClean="0">
                <a:solidFill>
                  <a:srgbClr val="000000"/>
                </a:solidFill>
              </a:rPr>
              <a:t>, </a:t>
            </a:r>
            <a:r>
              <a:rPr lang="en-US" sz="2000" dirty="0" err="1" smtClean="0">
                <a:solidFill>
                  <a:srgbClr val="000000"/>
                </a:solidFill>
              </a:rPr>
              <a:t>trendInvalidLineType</a:t>
            </a:r>
            <a:r>
              <a:rPr lang="en-US" sz="2000" dirty="0" smtClean="0">
                <a:solidFill>
                  <a:srgbClr val="000000"/>
                </a:solidFill>
              </a:rPr>
              <a:t> and </a:t>
            </a:r>
            <a:r>
              <a:rPr lang="en-US" sz="2000" dirty="0" err="1" smtClean="0">
                <a:solidFill>
                  <a:srgbClr val="000000"/>
                </a:solidFill>
              </a:rPr>
              <a:t>trendInvalidFillType</a:t>
            </a:r>
            <a:r>
              <a:rPr lang="en-US" sz="2000" dirty="0" smtClean="0">
                <a:solidFill>
                  <a:srgbClr val="000000"/>
                </a:solidFill>
              </a:rPr>
              <a:t>. </a:t>
            </a:r>
          </a:p>
          <a:p>
            <a:r>
              <a:rPr lang="en-US" sz="2000" dirty="0" smtClean="0">
                <a:solidFill>
                  <a:srgbClr val="000000"/>
                </a:solidFill>
              </a:rPr>
              <a:t>In </a:t>
            </a:r>
            <a:r>
              <a:rPr lang="en-US" sz="2000" dirty="0" smtClean="0">
                <a:solidFill>
                  <a:srgbClr val="000000"/>
                </a:solidFill>
              </a:rPr>
              <a:t>case of a disconnection of the DIST managers in a distributed system, </a:t>
            </a:r>
            <a:r>
              <a:rPr lang="en-US" sz="2000" dirty="0" smtClean="0">
                <a:solidFill>
                  <a:srgbClr val="000000"/>
                </a:solidFill>
              </a:rPr>
              <a:t>the </a:t>
            </a:r>
            <a:r>
              <a:rPr lang="en-US" sz="2000" dirty="0" smtClean="0">
                <a:solidFill>
                  <a:srgbClr val="000000"/>
                </a:solidFill>
              </a:rPr>
              <a:t>trend legend will be shown the "disconnect" </a:t>
            </a:r>
            <a:r>
              <a:rPr lang="en-US" sz="2000" dirty="0" smtClean="0">
                <a:solidFill>
                  <a:srgbClr val="000000"/>
                </a:solidFill>
              </a:rPr>
              <a:t>icon. </a:t>
            </a:r>
            <a:r>
              <a:rPr lang="en-US" sz="2000" dirty="0" smtClean="0">
                <a:solidFill>
                  <a:srgbClr val="000000"/>
                </a:solidFill>
              </a:rPr>
              <a:t>Additionally the curve changes to dotted purple and the time of the disconnect is stamped by a purple dot.</a:t>
            </a:r>
          </a:p>
          <a:p>
            <a:r>
              <a:rPr lang="en-US" sz="2000" dirty="0" smtClean="0">
                <a:solidFill>
                  <a:srgbClr val="000000"/>
                </a:solidFill>
              </a:rPr>
              <a:t>When using the </a:t>
            </a:r>
            <a:r>
              <a:rPr lang="en-US" sz="2000" dirty="0" err="1" smtClean="0">
                <a:solidFill>
                  <a:srgbClr val="000000"/>
                </a:solidFill>
              </a:rPr>
              <a:t>AutoScale</a:t>
            </a:r>
            <a:r>
              <a:rPr lang="en-US" sz="2000" dirty="0" smtClean="0">
                <a:solidFill>
                  <a:srgbClr val="000000"/>
                </a:solidFill>
              </a:rPr>
              <a:t> function, no scaling will be performed while the Trend is stopped or when values only changes outside of the visible range. The automatic scaling will be continued when the trend has been restarted. If the ruler is moved from the view of past values to the current time, no automatic scaling will be performed. To start the automatic scaling again it is necessary to stop and start the trend.</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3646847"/>
            <a:ext cx="6480000" cy="2155648"/>
          </a:xfrm>
        </p:spPr>
        <p:txBody>
          <a:bodyPr/>
          <a:lstStyle/>
          <a:p>
            <a:r>
              <a:rPr lang="en-US" dirty="0" err="1" smtClean="0"/>
              <a:t>WinCC</a:t>
            </a:r>
            <a:r>
              <a:rPr lang="en-US" dirty="0" smtClean="0"/>
              <a:t> OA </a:t>
            </a:r>
            <a:r>
              <a:rPr lang="en-US" dirty="0" smtClean="0"/>
              <a:t>trend behavior at redundancy switchover</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WinCC</a:t>
            </a:r>
            <a:r>
              <a:rPr lang="en-US" dirty="0" smtClean="0"/>
              <a:t> OA trend behavior at redundancy </a:t>
            </a:r>
            <a:r>
              <a:rPr lang="en-US" dirty="0" smtClean="0"/>
              <a:t>switchover</a:t>
            </a:r>
            <a:endParaRPr lang="de-DE" dirty="0"/>
          </a:p>
        </p:txBody>
      </p:sp>
      <p:sp>
        <p:nvSpPr>
          <p:cNvPr id="4" name="Textfeld 3"/>
          <p:cNvSpPr txBox="1"/>
          <p:nvPr/>
        </p:nvSpPr>
        <p:spPr>
          <a:xfrm>
            <a:off x="338667" y="1473200"/>
            <a:ext cx="11506200" cy="585801"/>
          </a:xfrm>
          <a:prstGeom prst="rect">
            <a:avLst/>
          </a:prstGeom>
          <a:noFill/>
        </p:spPr>
        <p:txBody>
          <a:bodyPr wrap="square" lIns="0" tIns="0" rIns="0" bIns="0" rtlCol="0">
            <a:spAutoFit/>
          </a:bodyPr>
          <a:lstStyle/>
          <a:p>
            <a:pPr>
              <a:lnSpc>
                <a:spcPct val="110000"/>
              </a:lnSpc>
              <a:spcBef>
                <a:spcPts val="0"/>
              </a:spcBef>
            </a:pPr>
            <a:r>
              <a:rPr lang="en-US" dirty="0" smtClean="0">
                <a:solidFill>
                  <a:schemeClr val="tx1"/>
                </a:solidFill>
              </a:rPr>
              <a:t>	</a:t>
            </a:r>
          </a:p>
          <a:p>
            <a:pPr>
              <a:lnSpc>
                <a:spcPct val="110000"/>
              </a:lnSpc>
              <a:spcBef>
                <a:spcPts val="0"/>
              </a:spcBef>
            </a:pPr>
            <a:endParaRPr lang="de-DE" dirty="0" err="1" smtClean="0">
              <a:solidFill>
                <a:schemeClr val="tx1"/>
              </a:solidFill>
            </a:endParaRPr>
          </a:p>
        </p:txBody>
      </p:sp>
      <p:sp>
        <p:nvSpPr>
          <p:cNvPr id="2049" name="Rectangle 1"/>
          <p:cNvSpPr>
            <a:spLocks noChangeArrowheads="1"/>
          </p:cNvSpPr>
          <p:nvPr/>
        </p:nvSpPr>
        <p:spPr bwMode="auto">
          <a:xfrm>
            <a:off x="330200" y="1450581"/>
            <a:ext cx="11506200" cy="28623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p>
          <a:p>
            <a:pPr>
              <a:spcBef>
                <a:spcPct val="0"/>
              </a:spcBef>
            </a:pPr>
            <a:r>
              <a:rPr lang="en-US" sz="2000" dirty="0" smtClean="0">
                <a:solidFill>
                  <a:srgbClr val="000000"/>
                </a:solidFill>
              </a:rPr>
              <a:t>In case of a redundancy switchover a gap between the displayed values may occur.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To </a:t>
            </a:r>
            <a:r>
              <a:rPr lang="en-US" sz="2000" dirty="0" smtClean="0">
                <a:solidFill>
                  <a:srgbClr val="000000"/>
                </a:solidFill>
              </a:rPr>
              <a:t>prevent this issue a refresh of the trend widget is required after the switchover. The refresh must planned as part of the project. </a:t>
            </a:r>
            <a:endParaRPr lang="en-US" sz="2000" dirty="0" smtClean="0">
              <a:solidFill>
                <a:srgbClr val="000000"/>
              </a:solidFill>
            </a:endParaRPr>
          </a:p>
          <a:p>
            <a:pPr>
              <a:spcBef>
                <a:spcPct val="0"/>
              </a:spcBef>
            </a:pPr>
            <a:endParaRPr lang="en-US" sz="2000" dirty="0" smtClean="0">
              <a:solidFill>
                <a:srgbClr val="000000"/>
              </a:solidFill>
            </a:endParaRPr>
          </a:p>
          <a:p>
            <a:pPr>
              <a:spcBef>
                <a:spcPct val="0"/>
              </a:spcBef>
            </a:pPr>
            <a:r>
              <a:rPr lang="en-US" sz="2000" dirty="0" smtClean="0">
                <a:solidFill>
                  <a:srgbClr val="000000"/>
                </a:solidFill>
              </a:rPr>
              <a:t>An </a:t>
            </a:r>
            <a:r>
              <a:rPr lang="en-US" sz="2000" dirty="0" smtClean="0">
                <a:solidFill>
                  <a:srgbClr val="000000"/>
                </a:solidFill>
              </a:rPr>
              <a:t>increased load caused by simultaneous value queries must be considered when using a high number of trend widgets.</a:t>
            </a:r>
            <a:endParaRPr lang="de-DE" sz="2000" dirty="0" smtClean="0">
              <a:solidFill>
                <a:srgbClr val="000000"/>
              </a:solidFill>
            </a:endParaRPr>
          </a:p>
          <a:p>
            <a:pPr marL="0" marR="0" lvl="0" indent="0" algn="l"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3646847"/>
            <a:ext cx="6480000" cy="2155648"/>
          </a:xfrm>
        </p:spPr>
        <p:txBody>
          <a:bodyPr/>
          <a:lstStyle/>
          <a:p>
            <a:r>
              <a:rPr lang="en-US" dirty="0" err="1" smtClean="0"/>
              <a:t>WinCC</a:t>
            </a:r>
            <a:r>
              <a:rPr lang="en-US" dirty="0" smtClean="0"/>
              <a:t> OA </a:t>
            </a:r>
            <a:r>
              <a:rPr lang="en-US" dirty="0" smtClean="0"/>
              <a:t>trend </a:t>
            </a:r>
            <a:br>
              <a:rPr lang="en-US" dirty="0" smtClean="0"/>
            </a:br>
            <a:r>
              <a:rPr lang="en-US" dirty="0" smtClean="0"/>
              <a:t>some other </a:t>
            </a:r>
            <a:br>
              <a:rPr lang="en-US" dirty="0" smtClean="0"/>
            </a:br>
            <a:r>
              <a:rPr lang="en-US" dirty="0" smtClean="0"/>
              <a:t>trend attributes </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areaLabel</a:t>
            </a:r>
            <a:endParaRPr lang="de-DE" dirty="0"/>
          </a:p>
        </p:txBody>
      </p:sp>
      <p:sp>
        <p:nvSpPr>
          <p:cNvPr id="3" name="Rectangle 1"/>
          <p:cNvSpPr>
            <a:spLocks noChangeArrowheads="1"/>
          </p:cNvSpPr>
          <p:nvPr/>
        </p:nvSpPr>
        <p:spPr bwMode="auto">
          <a:xfrm>
            <a:off x="330200" y="1450581"/>
            <a:ext cx="11506200" cy="1015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spcBef>
                <a:spcPct val="0"/>
              </a:spcBef>
            </a:pPr>
            <a:endParaRPr lang="en-US" sz="2000" dirty="0" smtClean="0"/>
          </a:p>
          <a:p>
            <a:pPr lvl="0">
              <a:spcBef>
                <a:spcPct val="0"/>
              </a:spcBef>
            </a:pPr>
            <a:r>
              <a:rPr lang="en-US" sz="2000" dirty="0" smtClean="0">
                <a:solidFill>
                  <a:srgbClr val="000000"/>
                </a:solidFill>
              </a:rPr>
              <a:t>The </a:t>
            </a:r>
            <a:r>
              <a:rPr lang="en-US" sz="2000" dirty="0" smtClean="0">
                <a:solidFill>
                  <a:srgbClr val="000000"/>
                </a:solidFill>
              </a:rPr>
              <a:t>new trend </a:t>
            </a:r>
            <a:r>
              <a:rPr lang="en-US" sz="2000" dirty="0" smtClean="0">
                <a:solidFill>
                  <a:srgbClr val="000000"/>
                </a:solidFill>
              </a:rPr>
              <a:t>attribute "</a:t>
            </a:r>
            <a:r>
              <a:rPr lang="en-US" sz="2000" dirty="0" err="1" smtClean="0">
                <a:solidFill>
                  <a:srgbClr val="000000"/>
                </a:solidFill>
              </a:rPr>
              <a:t>areaLabel</a:t>
            </a:r>
            <a:r>
              <a:rPr lang="en-US" sz="2000" dirty="0" smtClean="0">
                <a:solidFill>
                  <a:srgbClr val="000000"/>
                </a:solidFill>
              </a:rPr>
              <a:t>" can </a:t>
            </a:r>
            <a:r>
              <a:rPr lang="en-US" sz="2000" dirty="0" smtClean="0">
                <a:solidFill>
                  <a:srgbClr val="000000"/>
                </a:solidFill>
              </a:rPr>
              <a:t>be used to define a text that is shown horizontally on the left or vertically above the scale.</a:t>
            </a:r>
            <a:endParaRPr kumimoji="0" lang="en-US" sz="2000" b="0" i="0" u="none" strike="noStrike" cap="none" normalizeH="0" baseline="0" dirty="0" smtClean="0">
              <a:ln>
                <a:noFill/>
              </a:ln>
              <a:solidFill>
                <a:srgbClr val="000000"/>
              </a:solidFill>
              <a:effectLst/>
              <a:latin typeface="+mj-lt"/>
              <a:cs typeface="Arial" pitchFamily="34" charset="0"/>
            </a:endParaRPr>
          </a:p>
        </p:txBody>
      </p:sp>
      <p:pic>
        <p:nvPicPr>
          <p:cNvPr id="49154" name="Picture 2"/>
          <p:cNvPicPr>
            <a:picLocks noChangeAspect="1" noChangeArrowheads="1"/>
          </p:cNvPicPr>
          <p:nvPr/>
        </p:nvPicPr>
        <p:blipFill>
          <a:blip r:embed="rId2" cstate="print"/>
          <a:srcRect/>
          <a:stretch>
            <a:fillRect/>
          </a:stretch>
        </p:blipFill>
        <p:spPr bwMode="auto">
          <a:xfrm>
            <a:off x="3136899" y="2674937"/>
            <a:ext cx="5902325" cy="3174479"/>
          </a:xfrm>
          <a:prstGeom prst="rect">
            <a:avLst/>
          </a:prstGeom>
          <a:noFill/>
          <a:ln w="9525">
            <a:noFill/>
            <a:miter lim="800000"/>
            <a:headEnd/>
            <a:tailEnd/>
          </a:ln>
        </p:spPr>
      </p:pic>
      <p:sp>
        <p:nvSpPr>
          <p:cNvPr id="7" name="Ellipse 6"/>
          <p:cNvSpPr/>
          <p:nvPr/>
        </p:nvSpPr>
        <p:spPr bwMode="auto">
          <a:xfrm>
            <a:off x="2994024" y="3419475"/>
            <a:ext cx="663576" cy="2124075"/>
          </a:xfrm>
          <a:prstGeom prst="ellipse">
            <a:avLst/>
          </a:prstGeom>
          <a:noFill/>
          <a:ln w="12700">
            <a:solidFill>
              <a:srgbClr val="FF0000"/>
            </a:solid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de-DE" sz="1800" b="1" dirty="0" err="1" smtClean="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solidFill>
                  <a:srgbClr val="000000"/>
                </a:solidFill>
              </a:rPr>
              <a:t>curveRulerLabelVisibility</a:t>
            </a:r>
            <a:endParaRPr lang="de-DE" dirty="0"/>
          </a:p>
        </p:txBody>
      </p:sp>
      <p:sp>
        <p:nvSpPr>
          <p:cNvPr id="5" name="Rectangle 1"/>
          <p:cNvSpPr>
            <a:spLocks noChangeArrowheads="1"/>
          </p:cNvSpPr>
          <p:nvPr/>
        </p:nvSpPr>
        <p:spPr bwMode="auto">
          <a:xfrm>
            <a:off x="330200" y="1345806"/>
            <a:ext cx="11506200" cy="23698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endParaRPr lang="en-US" dirty="0" smtClean="0"/>
          </a:p>
          <a:p>
            <a:r>
              <a:rPr lang="en-US" sz="2000" dirty="0" smtClean="0">
                <a:solidFill>
                  <a:srgbClr val="000000"/>
                </a:solidFill>
              </a:rPr>
              <a:t>With </a:t>
            </a:r>
            <a:r>
              <a:rPr lang="en-US" sz="2000" dirty="0" smtClean="0">
                <a:solidFill>
                  <a:srgbClr val="000000"/>
                </a:solidFill>
              </a:rPr>
              <a:t>the trend attribute "</a:t>
            </a:r>
            <a:r>
              <a:rPr lang="en-US" sz="2000" dirty="0" err="1" smtClean="0">
                <a:solidFill>
                  <a:srgbClr val="000000"/>
                </a:solidFill>
              </a:rPr>
              <a:t>curveRulerLabelVisibility</a:t>
            </a:r>
            <a:r>
              <a:rPr lang="en-US" sz="2000" dirty="0" smtClean="0">
                <a:solidFill>
                  <a:srgbClr val="000000"/>
                </a:solidFill>
              </a:rPr>
              <a:t>" or "</a:t>
            </a:r>
            <a:r>
              <a:rPr lang="en-US" sz="2000" dirty="0" err="1" smtClean="0">
                <a:solidFill>
                  <a:srgbClr val="000000"/>
                </a:solidFill>
              </a:rPr>
              <a:t>curveRulerLabelVisibilityX</a:t>
            </a:r>
            <a:r>
              <a:rPr lang="en-US" sz="2000" dirty="0" smtClean="0">
                <a:solidFill>
                  <a:srgbClr val="000000"/>
                </a:solidFill>
              </a:rPr>
              <a:t>" you can display or hide the accurate value for a vertical ruler of a trend curve.</a:t>
            </a:r>
          </a:p>
          <a:p>
            <a:r>
              <a:rPr lang="en-US" sz="2000" dirty="0" smtClean="0">
                <a:solidFill>
                  <a:srgbClr val="000000"/>
                </a:solidFill>
              </a:rPr>
              <a:t> </a:t>
            </a:r>
          </a:p>
          <a:p>
            <a:r>
              <a:rPr lang="en-US" sz="2000" dirty="0" smtClean="0">
                <a:solidFill>
                  <a:srgbClr val="000000"/>
                </a:solidFill>
              </a:rPr>
              <a:t>The accurate value is also shown when you move the ruler even if you do not use these functions. Note that this only applies to a ruler that is moved.</a:t>
            </a:r>
            <a:endParaRPr lang="en-US" sz="2000" dirty="0">
              <a:solidFill>
                <a:srgbClr val="000000"/>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curveFillColor</a:t>
            </a:r>
            <a:r>
              <a:rPr lang="de-AT" dirty="0" smtClean="0"/>
              <a:t> </a:t>
            </a:r>
            <a:r>
              <a:rPr lang="de-AT" dirty="0" err="1" smtClean="0"/>
              <a:t>and</a:t>
            </a:r>
            <a:r>
              <a:rPr lang="de-AT" dirty="0" smtClean="0"/>
              <a:t> </a:t>
            </a:r>
            <a:r>
              <a:rPr lang="de-AT" dirty="0" err="1" smtClean="0"/>
              <a:t>curveFillType</a:t>
            </a:r>
            <a:endParaRPr lang="de-DE" dirty="0"/>
          </a:p>
        </p:txBody>
      </p:sp>
      <p:pic>
        <p:nvPicPr>
          <p:cNvPr id="76802" name="Picture 2"/>
          <p:cNvPicPr>
            <a:picLocks noChangeAspect="1" noChangeArrowheads="1"/>
          </p:cNvPicPr>
          <p:nvPr/>
        </p:nvPicPr>
        <p:blipFill>
          <a:blip r:embed="rId2" cstate="print"/>
          <a:srcRect/>
          <a:stretch>
            <a:fillRect/>
          </a:stretch>
        </p:blipFill>
        <p:spPr bwMode="auto">
          <a:xfrm>
            <a:off x="3971926" y="2614470"/>
            <a:ext cx="4224338" cy="3486293"/>
          </a:xfrm>
          <a:prstGeom prst="rect">
            <a:avLst/>
          </a:prstGeom>
          <a:noFill/>
          <a:ln w="9525">
            <a:noFill/>
            <a:miter lim="800000"/>
            <a:headEnd/>
            <a:tailEnd/>
          </a:ln>
        </p:spPr>
      </p:pic>
      <p:sp>
        <p:nvSpPr>
          <p:cNvPr id="5" name="Rectangle 1"/>
          <p:cNvSpPr>
            <a:spLocks noChangeArrowheads="1"/>
          </p:cNvSpPr>
          <p:nvPr/>
        </p:nvSpPr>
        <p:spPr bwMode="auto">
          <a:xfrm>
            <a:off x="330200" y="1355331"/>
            <a:ext cx="11506200" cy="11695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spcBef>
                <a:spcPct val="0"/>
              </a:spcBef>
            </a:pPr>
            <a:endParaRPr lang="en-US" sz="2000" dirty="0" smtClean="0"/>
          </a:p>
          <a:p>
            <a:r>
              <a:rPr lang="en-US" sz="2000" dirty="0" smtClean="0">
                <a:solidFill>
                  <a:srgbClr val="000000"/>
                </a:solidFill>
              </a:rPr>
              <a:t>The </a:t>
            </a:r>
            <a:r>
              <a:rPr lang="en-US" sz="2000" dirty="0" smtClean="0">
                <a:solidFill>
                  <a:srgbClr val="000000"/>
                </a:solidFill>
              </a:rPr>
              <a:t>attribute </a:t>
            </a:r>
            <a:r>
              <a:rPr lang="en-US" sz="2000" dirty="0" smtClean="0">
                <a:solidFill>
                  <a:srgbClr val="000000"/>
                </a:solidFill>
              </a:rPr>
              <a:t>"</a:t>
            </a:r>
            <a:r>
              <a:rPr lang="de-AT" sz="2000" dirty="0" err="1" smtClean="0">
                <a:solidFill>
                  <a:srgbClr val="000000"/>
                </a:solidFill>
              </a:rPr>
              <a:t>curveFillColor</a:t>
            </a:r>
            <a:r>
              <a:rPr lang="en-US" sz="2000" dirty="0" smtClean="0">
                <a:solidFill>
                  <a:srgbClr val="000000"/>
                </a:solidFill>
              </a:rPr>
              <a:t>"</a:t>
            </a:r>
            <a:r>
              <a:rPr lang="de-AT" sz="2000" dirty="0" smtClean="0">
                <a:solidFill>
                  <a:srgbClr val="000000"/>
                </a:solidFill>
              </a:rPr>
              <a:t> </a:t>
            </a:r>
            <a:r>
              <a:rPr lang="en-US" sz="2000" dirty="0" smtClean="0">
                <a:solidFill>
                  <a:srgbClr val="000000"/>
                </a:solidFill>
              </a:rPr>
              <a:t>sets </a:t>
            </a:r>
            <a:r>
              <a:rPr lang="en-US" sz="2000" dirty="0" smtClean="0">
                <a:solidFill>
                  <a:srgbClr val="000000"/>
                </a:solidFill>
              </a:rPr>
              <a:t>the color of a trend curve together with the fill type of a curve via the </a:t>
            </a:r>
            <a:r>
              <a:rPr lang="en-US" sz="2000" dirty="0" smtClean="0">
                <a:solidFill>
                  <a:srgbClr val="000000"/>
                </a:solidFill>
              </a:rPr>
              <a:t>attribute "</a:t>
            </a:r>
            <a:r>
              <a:rPr lang="en-US" sz="2000" dirty="0" err="1" smtClean="0">
                <a:solidFill>
                  <a:srgbClr val="000000"/>
                </a:solidFill>
              </a:rPr>
              <a:t>curveFillType</a:t>
            </a:r>
            <a:r>
              <a:rPr lang="en-US" sz="2000" dirty="0" smtClean="0">
                <a:solidFill>
                  <a:srgbClr val="000000"/>
                </a:solidFill>
              </a:rPr>
              <a:t>".</a:t>
            </a:r>
            <a:endParaRPr lang="en-US" sz="2000" dirty="0" smtClean="0">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4262400"/>
            <a:ext cx="6480000" cy="1540095"/>
          </a:xfrm>
        </p:spPr>
        <p:txBody>
          <a:bodyPr/>
          <a:lstStyle/>
          <a:p>
            <a:r>
              <a:rPr lang="en-US" dirty="0" smtClean="0"/>
              <a:t>Create a </a:t>
            </a:r>
            <a:r>
              <a:rPr lang="en-US" dirty="0" err="1" smtClean="0"/>
              <a:t>WinCC</a:t>
            </a:r>
            <a:r>
              <a:rPr lang="en-US" dirty="0" smtClean="0"/>
              <a:t> OA trend</a:t>
            </a:r>
            <a:endParaRPr lang="de-DE" dirty="0"/>
          </a:p>
        </p:txBody>
      </p:sp>
      <p:sp>
        <p:nvSpPr>
          <p:cNvPr id="3" name="Textplatzhalter 2"/>
          <p:cNvSpPr>
            <a:spLocks noGrp="1"/>
          </p:cNvSpPr>
          <p:nvPr>
            <p:ph type="body" sz="quarter" idx="12"/>
          </p:nvPr>
        </p:nvSpPr>
        <p:spPr/>
        <p:txBody>
          <a:bodyPr/>
          <a:lstStyle/>
          <a:p>
            <a:endParaRPr lang="de-DE"/>
          </a:p>
        </p:txBody>
      </p:sp>
      <p:sp>
        <p:nvSpPr>
          <p:cNvPr id="4" name="Textplatzhalter 3"/>
          <p:cNvSpPr>
            <a:spLocks noGrp="1"/>
          </p:cNvSpPr>
          <p:nvPr>
            <p:ph type="body" sz="quarter" idx="13"/>
          </p:nvPr>
        </p:nvSpPr>
        <p:spPr/>
        <p:txBody>
          <a:bodyPr/>
          <a:lstStyle/>
          <a:p>
            <a:endParaRPr lang="de-DE"/>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autoAntiAlias</a:t>
            </a:r>
            <a:endParaRPr lang="de-DE" dirty="0"/>
          </a:p>
        </p:txBody>
      </p:sp>
      <p:pic>
        <p:nvPicPr>
          <p:cNvPr id="77826" name="Picture 2"/>
          <p:cNvPicPr>
            <a:picLocks noChangeAspect="1" noChangeArrowheads="1"/>
          </p:cNvPicPr>
          <p:nvPr/>
        </p:nvPicPr>
        <p:blipFill>
          <a:blip r:embed="rId2" cstate="print"/>
          <a:srcRect/>
          <a:stretch>
            <a:fillRect/>
          </a:stretch>
        </p:blipFill>
        <p:spPr bwMode="auto">
          <a:xfrm>
            <a:off x="323852" y="2312355"/>
            <a:ext cx="5198497" cy="3600000"/>
          </a:xfrm>
          <a:prstGeom prst="rect">
            <a:avLst/>
          </a:prstGeom>
          <a:noFill/>
          <a:ln w="9525">
            <a:noFill/>
            <a:miter lim="800000"/>
            <a:headEnd/>
            <a:tailEnd/>
          </a:ln>
        </p:spPr>
      </p:pic>
      <p:sp>
        <p:nvSpPr>
          <p:cNvPr id="6" name="Rectangle 1"/>
          <p:cNvSpPr>
            <a:spLocks noChangeArrowheads="1"/>
          </p:cNvSpPr>
          <p:nvPr/>
        </p:nvSpPr>
        <p:spPr bwMode="auto">
          <a:xfrm>
            <a:off x="330200" y="1326756"/>
            <a:ext cx="11506200" cy="86177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spcBef>
                <a:spcPct val="0"/>
              </a:spcBef>
            </a:pPr>
            <a:endParaRPr lang="en-US" sz="2000" dirty="0" smtClean="0"/>
          </a:p>
          <a:p>
            <a:r>
              <a:rPr lang="en-US" sz="2000" dirty="0" smtClean="0">
                <a:solidFill>
                  <a:srgbClr val="000000"/>
                </a:solidFill>
              </a:rPr>
              <a:t>The </a:t>
            </a:r>
            <a:r>
              <a:rPr lang="en-US" sz="2000" dirty="0" smtClean="0">
                <a:solidFill>
                  <a:srgbClr val="000000"/>
                </a:solidFill>
              </a:rPr>
              <a:t>trend </a:t>
            </a:r>
            <a:r>
              <a:rPr lang="en-US" sz="2000" dirty="0" smtClean="0">
                <a:solidFill>
                  <a:srgbClr val="000000"/>
                </a:solidFill>
              </a:rPr>
              <a:t>attribute "</a:t>
            </a:r>
            <a:r>
              <a:rPr lang="en-US" sz="2000" dirty="0" err="1" smtClean="0">
                <a:solidFill>
                  <a:srgbClr val="000000"/>
                </a:solidFill>
              </a:rPr>
              <a:t>autoAntiAlias</a:t>
            </a:r>
            <a:r>
              <a:rPr lang="en-US" sz="2000" dirty="0" smtClean="0">
                <a:solidFill>
                  <a:srgbClr val="000000"/>
                </a:solidFill>
              </a:rPr>
              <a:t>" can </a:t>
            </a:r>
            <a:r>
              <a:rPr lang="en-US" sz="2000" dirty="0" smtClean="0">
                <a:solidFill>
                  <a:srgbClr val="000000"/>
                </a:solidFill>
              </a:rPr>
              <a:t>be used to display the trend more accurately.</a:t>
            </a:r>
            <a:endParaRPr lang="en-US" sz="2000" dirty="0">
              <a:solidFill>
                <a:srgbClr val="000000"/>
              </a:solidFill>
            </a:endParaRPr>
          </a:p>
        </p:txBody>
      </p:sp>
      <p:pic>
        <p:nvPicPr>
          <p:cNvPr id="77828" name="Picture 4"/>
          <p:cNvPicPr>
            <a:picLocks noChangeAspect="1" noChangeArrowheads="1"/>
          </p:cNvPicPr>
          <p:nvPr/>
        </p:nvPicPr>
        <p:blipFill>
          <a:blip r:embed="rId3" cstate="print"/>
          <a:srcRect/>
          <a:stretch>
            <a:fillRect/>
          </a:stretch>
        </p:blipFill>
        <p:spPr bwMode="auto">
          <a:xfrm>
            <a:off x="6098380" y="2312354"/>
            <a:ext cx="5099446" cy="3600000"/>
          </a:xfrm>
          <a:prstGeom prst="rect">
            <a:avLst/>
          </a:prstGeom>
          <a:noFill/>
          <a:ln w="9525">
            <a:noFill/>
            <a:miter lim="800000"/>
            <a:headEnd/>
            <a:tailEnd/>
          </a:ln>
        </p:spPr>
      </p:pic>
      <p:sp>
        <p:nvSpPr>
          <p:cNvPr id="8" name="Textfeld 7"/>
          <p:cNvSpPr txBox="1"/>
          <p:nvPr/>
        </p:nvSpPr>
        <p:spPr>
          <a:xfrm>
            <a:off x="1871135" y="6028264"/>
            <a:ext cx="2116667" cy="187424"/>
          </a:xfrm>
          <a:prstGeom prst="rect">
            <a:avLst/>
          </a:prstGeom>
          <a:noFill/>
        </p:spPr>
        <p:txBody>
          <a:bodyPr wrap="square" lIns="0" tIns="0" rIns="0" bIns="0" rtlCol="0">
            <a:spAutoFit/>
          </a:bodyPr>
          <a:lstStyle/>
          <a:p>
            <a:pPr algn="ctr">
              <a:lnSpc>
                <a:spcPct val="110000"/>
              </a:lnSpc>
              <a:spcBef>
                <a:spcPts val="0"/>
              </a:spcBef>
            </a:pPr>
            <a:r>
              <a:rPr lang="de-AT" sz="1200" dirty="0" err="1" smtClean="0">
                <a:solidFill>
                  <a:schemeClr val="tx1"/>
                </a:solidFill>
              </a:rPr>
              <a:t>w</a:t>
            </a:r>
            <a:r>
              <a:rPr lang="de-AT" sz="1200" dirty="0" err="1" smtClean="0">
                <a:solidFill>
                  <a:schemeClr val="tx1"/>
                </a:solidFill>
              </a:rPr>
              <a:t>ith</a:t>
            </a:r>
            <a:r>
              <a:rPr lang="de-AT" sz="1200" dirty="0" smtClean="0">
                <a:solidFill>
                  <a:schemeClr val="tx1"/>
                </a:solidFill>
              </a:rPr>
              <a:t> </a:t>
            </a:r>
            <a:r>
              <a:rPr lang="de-AT" sz="1200" dirty="0" err="1" smtClean="0">
                <a:solidFill>
                  <a:schemeClr val="tx1"/>
                </a:solidFill>
              </a:rPr>
              <a:t>antialiasing</a:t>
            </a:r>
            <a:endParaRPr lang="de-DE" sz="1200" dirty="0" err="1" smtClean="0">
              <a:solidFill>
                <a:schemeClr val="tx1"/>
              </a:solidFill>
            </a:endParaRPr>
          </a:p>
        </p:txBody>
      </p:sp>
      <p:sp>
        <p:nvSpPr>
          <p:cNvPr id="9" name="Textfeld 8"/>
          <p:cNvSpPr txBox="1"/>
          <p:nvPr/>
        </p:nvSpPr>
        <p:spPr>
          <a:xfrm>
            <a:off x="7620006" y="5976881"/>
            <a:ext cx="2116667" cy="203133"/>
          </a:xfrm>
          <a:prstGeom prst="rect">
            <a:avLst/>
          </a:prstGeom>
          <a:noFill/>
        </p:spPr>
        <p:txBody>
          <a:bodyPr wrap="square" lIns="0" tIns="0" rIns="0" bIns="0" rtlCol="0">
            <a:spAutoFit/>
          </a:bodyPr>
          <a:lstStyle/>
          <a:p>
            <a:pPr algn="ctr">
              <a:lnSpc>
                <a:spcPct val="110000"/>
              </a:lnSpc>
              <a:spcBef>
                <a:spcPts val="0"/>
              </a:spcBef>
            </a:pPr>
            <a:r>
              <a:rPr lang="de-AT" sz="1200" dirty="0" err="1" smtClean="0">
                <a:solidFill>
                  <a:schemeClr val="tx1"/>
                </a:solidFill>
              </a:rPr>
              <a:t>w</a:t>
            </a:r>
            <a:r>
              <a:rPr lang="de-AT" sz="1200" dirty="0" err="1" smtClean="0">
                <a:solidFill>
                  <a:schemeClr val="tx1"/>
                </a:solidFill>
              </a:rPr>
              <a:t>ithout</a:t>
            </a:r>
            <a:r>
              <a:rPr lang="de-AT" sz="1200" dirty="0" smtClean="0">
                <a:solidFill>
                  <a:schemeClr val="tx1"/>
                </a:solidFill>
              </a:rPr>
              <a:t> </a:t>
            </a:r>
            <a:r>
              <a:rPr lang="de-AT" sz="1200" dirty="0" err="1" smtClean="0">
                <a:solidFill>
                  <a:schemeClr val="tx1"/>
                </a:solidFill>
              </a:rPr>
              <a:t>antialiasing</a:t>
            </a:r>
            <a:endParaRPr lang="de-DE" sz="1200" dirty="0" err="1" smtClean="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cap="all" dirty="0" smtClean="0"/>
              <a:t>HOW TO CREATE A TREND</a:t>
            </a:r>
            <a:endParaRPr lang="de-DE" dirty="0"/>
          </a:p>
        </p:txBody>
      </p:sp>
      <p:grpSp>
        <p:nvGrpSpPr>
          <p:cNvPr id="7" name="Gruppieren 6"/>
          <p:cNvGrpSpPr/>
          <p:nvPr/>
        </p:nvGrpSpPr>
        <p:grpSpPr>
          <a:xfrm>
            <a:off x="342501" y="1423575"/>
            <a:ext cx="11505782" cy="5429176"/>
            <a:chOff x="342501" y="1423575"/>
            <a:chExt cx="11505782" cy="5429176"/>
          </a:xfrm>
        </p:grpSpPr>
        <p:sp>
          <p:nvSpPr>
            <p:cNvPr id="5" name="Textfeld 4"/>
            <p:cNvSpPr txBox="1"/>
            <p:nvPr/>
          </p:nvSpPr>
          <p:spPr>
            <a:xfrm>
              <a:off x="342501" y="1466661"/>
              <a:ext cx="11505782" cy="5386090"/>
            </a:xfrm>
            <a:prstGeom prst="rect">
              <a:avLst/>
            </a:prstGeom>
            <a:noFill/>
          </p:spPr>
          <p:txBody>
            <a:bodyPr wrap="square" lIns="0" tIns="0" rIns="0" bIns="0" rtlCol="0">
              <a:spAutoFit/>
            </a:bodyPr>
            <a:lstStyle/>
            <a:p>
              <a:r>
                <a:rPr lang="en-US" sz="2000" dirty="0" smtClean="0">
                  <a:solidFill>
                    <a:srgbClr val="000000"/>
                  </a:solidFill>
                </a:rPr>
                <a:t>Click on the trend object </a:t>
              </a:r>
              <a:r>
                <a:rPr lang="en-US" sz="2000" dirty="0" smtClean="0">
                  <a:solidFill>
                    <a:srgbClr val="000000"/>
                  </a:solidFill>
                </a:rPr>
                <a:t>   </a:t>
              </a:r>
              <a:r>
                <a:rPr lang="en-US" sz="2000" dirty="0" smtClean="0">
                  <a:solidFill>
                    <a:srgbClr val="000000"/>
                  </a:solidFill>
                </a:rPr>
                <a:t> </a:t>
              </a:r>
              <a:r>
                <a:rPr lang="en-US" sz="2000" dirty="0" smtClean="0">
                  <a:solidFill>
                    <a:srgbClr val="000000"/>
                  </a:solidFill>
                </a:rPr>
                <a:t>   in </a:t>
              </a:r>
              <a:r>
                <a:rPr lang="en-US" sz="2000" dirty="0" smtClean="0">
                  <a:solidFill>
                    <a:srgbClr val="000000"/>
                  </a:solidFill>
                </a:rPr>
                <a:t>the </a:t>
              </a:r>
              <a:r>
                <a:rPr lang="en-US" sz="2000" dirty="0" err="1" smtClean="0">
                  <a:solidFill>
                    <a:srgbClr val="000000"/>
                  </a:solidFill>
                </a:rPr>
                <a:t>WinCC</a:t>
              </a:r>
              <a:r>
                <a:rPr lang="en-US" sz="2000" dirty="0" smtClean="0">
                  <a:solidFill>
                    <a:srgbClr val="000000"/>
                  </a:solidFill>
                </a:rPr>
                <a:t> OA GEDI.</a:t>
              </a:r>
            </a:p>
            <a:p>
              <a:r>
                <a:rPr lang="en-US" sz="2000" dirty="0" smtClean="0">
                  <a:solidFill>
                    <a:srgbClr val="000000"/>
                  </a:solidFill>
                </a:rPr>
                <a:t>Click in the panel work area. Drag the frame to the required size.</a:t>
              </a:r>
            </a:p>
            <a:p>
              <a:r>
                <a:rPr lang="en-US" sz="2000" dirty="0" smtClean="0">
                  <a:solidFill>
                    <a:srgbClr val="000000"/>
                  </a:solidFill>
                </a:rPr>
                <a:t>The Trend Editor opens and a </a:t>
              </a:r>
              <a:r>
                <a:rPr lang="en-US" sz="2000" dirty="0" err="1" smtClean="0">
                  <a:solidFill>
                    <a:srgbClr val="000000"/>
                  </a:solidFill>
                </a:rPr>
                <a:t>childpanel</a:t>
              </a:r>
              <a:r>
                <a:rPr lang="en-US" sz="2000" dirty="0" smtClean="0">
                  <a:solidFill>
                    <a:srgbClr val="000000"/>
                  </a:solidFill>
                </a:rPr>
                <a:t> appears for specifying the trend type and orientation</a:t>
              </a:r>
              <a:r>
                <a:rPr lang="en-US" sz="2000" dirty="0" smtClean="0"/>
                <a:t>.</a:t>
              </a:r>
            </a:p>
            <a:p>
              <a:endParaRPr lang="en-US" sz="2000" dirty="0" smtClean="0"/>
            </a:p>
            <a:p>
              <a:endParaRPr lang="en-US" sz="2000" dirty="0" smtClean="0"/>
            </a:p>
            <a:p>
              <a:endParaRPr lang="en-US" sz="2000" dirty="0" smtClean="0"/>
            </a:p>
            <a:p>
              <a:endParaRPr lang="en-US" sz="2000" dirty="0" smtClean="0">
                <a:solidFill>
                  <a:srgbClr val="000000"/>
                </a:solidFill>
              </a:endParaRPr>
            </a:p>
            <a:p>
              <a:endParaRPr lang="en-US" sz="2000" dirty="0" smtClean="0">
                <a:solidFill>
                  <a:srgbClr val="000000"/>
                </a:solidFill>
              </a:endParaRPr>
            </a:p>
            <a:p>
              <a:endParaRPr lang="en-US" sz="2000" dirty="0" smtClean="0">
                <a:solidFill>
                  <a:srgbClr val="000000"/>
                </a:solidFill>
              </a:endParaRPr>
            </a:p>
            <a:p>
              <a:r>
                <a:rPr lang="en-US" sz="2000" dirty="0" smtClean="0">
                  <a:solidFill>
                    <a:srgbClr val="000000"/>
                  </a:solidFill>
                </a:rPr>
                <a:t>Select </a:t>
              </a:r>
              <a:r>
                <a:rPr lang="en-US" sz="2000" dirty="0" smtClean="0">
                  <a:solidFill>
                    <a:srgbClr val="000000"/>
                  </a:solidFill>
                </a:rPr>
                <a:t>the desired trend type and click on </a:t>
              </a:r>
              <a:r>
                <a:rPr lang="en-US" sz="2000" b="1" dirty="0" smtClean="0">
                  <a:solidFill>
                    <a:srgbClr val="000000"/>
                  </a:solidFill>
                </a:rPr>
                <a:t>OK.</a:t>
              </a:r>
            </a:p>
            <a:p>
              <a:r>
                <a:rPr lang="en-US" sz="2000" dirty="0" smtClean="0">
                  <a:solidFill>
                    <a:srgbClr val="000000"/>
                  </a:solidFill>
                </a:rPr>
                <a:t>Enter a data point as the data </a:t>
              </a:r>
              <a:r>
                <a:rPr lang="en-US" sz="2000" dirty="0" smtClean="0">
                  <a:solidFill>
                    <a:srgbClr val="000000"/>
                  </a:solidFill>
                </a:rPr>
                <a:t>source.</a:t>
              </a:r>
              <a:endParaRPr lang="en-US" sz="2000" dirty="0" smtClean="0">
                <a:solidFill>
                  <a:srgbClr val="000000"/>
                </a:solidFill>
              </a:endParaRPr>
            </a:p>
            <a:p>
              <a:endParaRPr lang="en-US" sz="2000" dirty="0"/>
            </a:p>
          </p:txBody>
        </p:sp>
        <p:pic>
          <p:nvPicPr>
            <p:cNvPr id="2051" name="Picture 3"/>
            <p:cNvPicPr>
              <a:picLocks noChangeAspect="1" noChangeArrowheads="1"/>
            </p:cNvPicPr>
            <p:nvPr/>
          </p:nvPicPr>
          <p:blipFill>
            <a:blip r:embed="rId2" cstate="print"/>
            <a:srcRect/>
            <a:stretch>
              <a:fillRect/>
            </a:stretch>
          </p:blipFill>
          <p:spPr bwMode="auto">
            <a:xfrm>
              <a:off x="3124835" y="1423575"/>
              <a:ext cx="414232" cy="401867"/>
            </a:xfrm>
            <a:prstGeom prst="rect">
              <a:avLst/>
            </a:prstGeom>
            <a:noFill/>
            <a:ln w="9525">
              <a:noFill/>
              <a:miter lim="800000"/>
              <a:headEnd/>
              <a:tailEnd/>
            </a:ln>
          </p:spPr>
        </p:pic>
      </p:grpSp>
      <p:pic>
        <p:nvPicPr>
          <p:cNvPr id="2052" name="Picture 4"/>
          <p:cNvPicPr>
            <a:picLocks noChangeAspect="1" noChangeArrowheads="1"/>
          </p:cNvPicPr>
          <p:nvPr/>
        </p:nvPicPr>
        <p:blipFill>
          <a:blip r:embed="rId3" cstate="print"/>
          <a:srcRect/>
          <a:stretch>
            <a:fillRect/>
          </a:stretch>
        </p:blipFill>
        <p:spPr bwMode="auto">
          <a:xfrm>
            <a:off x="4687908" y="2905125"/>
            <a:ext cx="2217717" cy="25321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a:t>
            </a:r>
            <a:r>
              <a:rPr lang="de-AT" dirty="0" smtClean="0"/>
              <a:t> - Common </a:t>
            </a:r>
            <a:r>
              <a:rPr lang="de-AT" dirty="0" err="1" smtClean="0"/>
              <a:t>tab</a:t>
            </a:r>
            <a:endParaRPr lang="de-DE" dirty="0"/>
          </a:p>
        </p:txBody>
      </p:sp>
      <p:pic>
        <p:nvPicPr>
          <p:cNvPr id="36866" name="Picture 2"/>
          <p:cNvPicPr>
            <a:picLocks noChangeAspect="1" noChangeArrowheads="1"/>
          </p:cNvPicPr>
          <p:nvPr/>
        </p:nvPicPr>
        <p:blipFill>
          <a:blip r:embed="rId3" cstate="print"/>
          <a:srcRect/>
          <a:stretch>
            <a:fillRect/>
          </a:stretch>
        </p:blipFill>
        <p:spPr bwMode="auto">
          <a:xfrm>
            <a:off x="3713163" y="1971675"/>
            <a:ext cx="4770437" cy="3886200"/>
          </a:xfrm>
          <a:prstGeom prst="rect">
            <a:avLst/>
          </a:prstGeom>
          <a:noFill/>
          <a:ln w="9525">
            <a:noFill/>
            <a:miter lim="800000"/>
            <a:headEnd/>
            <a:tailEnd/>
          </a:ln>
        </p:spPr>
      </p:pic>
      <p:sp>
        <p:nvSpPr>
          <p:cNvPr id="5" name="Textfeld 4"/>
          <p:cNvSpPr txBox="1"/>
          <p:nvPr/>
        </p:nvSpPr>
        <p:spPr>
          <a:xfrm>
            <a:off x="336151" y="1466661"/>
            <a:ext cx="11505782" cy="307777"/>
          </a:xfrm>
          <a:prstGeom prst="rect">
            <a:avLst/>
          </a:prstGeom>
          <a:noFill/>
        </p:spPr>
        <p:txBody>
          <a:bodyPr wrap="square" lIns="0" tIns="0" rIns="0" bIns="0" rtlCol="0">
            <a:spAutoFit/>
          </a:bodyPr>
          <a:lstStyle/>
          <a:p>
            <a:r>
              <a:rPr lang="en-US" sz="2000" dirty="0" smtClean="0">
                <a:solidFill>
                  <a:srgbClr val="000000"/>
                </a:solidFill>
              </a:rPr>
              <a:t>The </a:t>
            </a:r>
            <a:r>
              <a:rPr lang="en-US" sz="2000" dirty="0" smtClean="0">
                <a:solidFill>
                  <a:srgbClr val="000000"/>
                </a:solidFill>
              </a:rPr>
              <a:t>general setting of the curve will be done here.</a:t>
            </a:r>
            <a:endParaRPr lang="de-DE" sz="2000" dirty="0" smtClean="0">
              <a:solidFill>
                <a:srgbClr val="0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a:t>
            </a:r>
            <a:r>
              <a:rPr lang="de-AT" dirty="0" smtClean="0"/>
              <a:t> - Common </a:t>
            </a:r>
            <a:r>
              <a:rPr lang="de-AT" dirty="0" err="1" smtClean="0"/>
              <a:t>tab</a:t>
            </a:r>
            <a:r>
              <a:rPr lang="de-AT" dirty="0" smtClean="0"/>
              <a:t> - </a:t>
            </a:r>
            <a:r>
              <a:rPr lang="de-AT" dirty="0" err="1" smtClean="0"/>
              <a:t>filling</a:t>
            </a:r>
            <a:endParaRPr lang="de-DE" dirty="0"/>
          </a:p>
        </p:txBody>
      </p:sp>
      <p:pic>
        <p:nvPicPr>
          <p:cNvPr id="37890" name="Picture 2"/>
          <p:cNvPicPr>
            <a:picLocks noChangeAspect="1" noChangeArrowheads="1"/>
          </p:cNvPicPr>
          <p:nvPr/>
        </p:nvPicPr>
        <p:blipFill>
          <a:blip r:embed="rId3" cstate="print"/>
          <a:srcRect/>
          <a:stretch>
            <a:fillRect/>
          </a:stretch>
        </p:blipFill>
        <p:spPr bwMode="auto">
          <a:xfrm>
            <a:off x="2505075" y="1786845"/>
            <a:ext cx="7172325" cy="35954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a:t>
            </a:r>
            <a:r>
              <a:rPr lang="de-AT" dirty="0" smtClean="0"/>
              <a:t> - Legend </a:t>
            </a:r>
            <a:r>
              <a:rPr lang="de-AT" dirty="0" err="1" smtClean="0"/>
              <a:t>tab</a:t>
            </a:r>
            <a:endParaRPr lang="de-DE" dirty="0"/>
          </a:p>
        </p:txBody>
      </p:sp>
      <p:pic>
        <p:nvPicPr>
          <p:cNvPr id="38914" name="Picture 2"/>
          <p:cNvPicPr>
            <a:picLocks noChangeAspect="1" noChangeArrowheads="1"/>
          </p:cNvPicPr>
          <p:nvPr/>
        </p:nvPicPr>
        <p:blipFill>
          <a:blip r:embed="rId3" cstate="print"/>
          <a:srcRect/>
          <a:stretch>
            <a:fillRect/>
          </a:stretch>
        </p:blipFill>
        <p:spPr bwMode="auto">
          <a:xfrm>
            <a:off x="3729038" y="1587499"/>
            <a:ext cx="5006281" cy="3888000"/>
          </a:xfrm>
          <a:prstGeom prst="rect">
            <a:avLst/>
          </a:prstGeom>
          <a:noFill/>
          <a:ln w="9525">
            <a:noFill/>
            <a:miter lim="800000"/>
            <a:headEnd/>
            <a:tailEnd/>
          </a:ln>
        </p:spPr>
      </p:pic>
      <p:grpSp>
        <p:nvGrpSpPr>
          <p:cNvPr id="14" name="Gruppieren 13"/>
          <p:cNvGrpSpPr/>
          <p:nvPr/>
        </p:nvGrpSpPr>
        <p:grpSpPr>
          <a:xfrm>
            <a:off x="5410200" y="2105025"/>
            <a:ext cx="6133835" cy="2028825"/>
            <a:chOff x="5410200" y="2105025"/>
            <a:chExt cx="6133835" cy="2028825"/>
          </a:xfrm>
        </p:grpSpPr>
        <p:pic>
          <p:nvPicPr>
            <p:cNvPr id="6" name="Picture 2"/>
            <p:cNvPicPr>
              <a:picLocks noChangeAspect="1" noChangeArrowheads="1"/>
            </p:cNvPicPr>
            <p:nvPr/>
          </p:nvPicPr>
          <p:blipFill>
            <a:blip r:embed="rId4" cstate="print"/>
            <a:srcRect/>
            <a:stretch>
              <a:fillRect/>
            </a:stretch>
          </p:blipFill>
          <p:spPr bwMode="auto">
            <a:xfrm>
              <a:off x="6670080" y="2105025"/>
              <a:ext cx="4873955" cy="1767883"/>
            </a:xfrm>
            <a:prstGeom prst="rect">
              <a:avLst/>
            </a:prstGeom>
            <a:noFill/>
            <a:ln w="9525">
              <a:noFill/>
              <a:miter lim="800000"/>
              <a:headEnd/>
              <a:tailEnd/>
            </a:ln>
          </p:spPr>
        </p:pic>
        <p:cxnSp>
          <p:nvCxnSpPr>
            <p:cNvPr id="8" name="Gerade Verbindung mit Pfeil 7"/>
            <p:cNvCxnSpPr/>
            <p:nvPr/>
          </p:nvCxnSpPr>
          <p:spPr bwMode="auto">
            <a:xfrm flipV="1">
              <a:off x="5410200" y="2381250"/>
              <a:ext cx="4772025" cy="1752600"/>
            </a:xfrm>
            <a:prstGeom prst="straightConnector1">
              <a:avLst/>
            </a:prstGeom>
            <a:solidFill>
              <a:schemeClr val="tx2"/>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1" name="Gerade Verbindung mit Pfeil 10"/>
            <p:cNvCxnSpPr/>
            <p:nvPr/>
          </p:nvCxnSpPr>
          <p:spPr bwMode="auto">
            <a:xfrm flipV="1">
              <a:off x="7391400" y="2714625"/>
              <a:ext cx="3333750" cy="1419225"/>
            </a:xfrm>
            <a:prstGeom prst="straightConnector1">
              <a:avLst/>
            </a:prstGeom>
            <a:solidFill>
              <a:schemeClr val="tx2"/>
            </a:solidFill>
            <a:ln w="2857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smtClean="0"/>
              <a:t>Curve</a:t>
            </a:r>
            <a:r>
              <a:rPr lang="de-AT" dirty="0" smtClean="0"/>
              <a:t> – </a:t>
            </a:r>
            <a:r>
              <a:rPr lang="de-AT" dirty="0" err="1" smtClean="0"/>
              <a:t>Grid</a:t>
            </a:r>
            <a:r>
              <a:rPr lang="de-AT" dirty="0" smtClean="0"/>
              <a:t> </a:t>
            </a:r>
            <a:r>
              <a:rPr lang="de-AT" dirty="0" err="1" smtClean="0"/>
              <a:t>tab</a:t>
            </a:r>
            <a:endParaRPr lang="de-DE" dirty="0"/>
          </a:p>
        </p:txBody>
      </p:sp>
      <p:pic>
        <p:nvPicPr>
          <p:cNvPr id="39939" name="Picture 3"/>
          <p:cNvPicPr>
            <a:picLocks noChangeAspect="1" noChangeArrowheads="1"/>
          </p:cNvPicPr>
          <p:nvPr/>
        </p:nvPicPr>
        <p:blipFill>
          <a:blip r:embed="rId3" cstate="print"/>
          <a:srcRect/>
          <a:stretch>
            <a:fillRect/>
          </a:stretch>
        </p:blipFill>
        <p:spPr bwMode="auto">
          <a:xfrm>
            <a:off x="3729038" y="1587500"/>
            <a:ext cx="4740275" cy="3681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DT_CUSTOMER" val="Siemens_I_2013_16x9"/>
  <p:tag name="CDT_CUSTOMER_NAME" val="Siemens AG, Industry Sector"/>
  <p:tag name="CDT_VERSION" val="4.1.2.0"/>
  <p:tag name="CDT_CREATORVERSION" val="4.1.2.0"/>
  <p:tag name="CDT_TEMPLATEVERSION" val="2.0.0"/>
  <p:tag name="CDT_LANGUAGE" val="1033"/>
  <p:tag name="CDT_FONTSET" val="Arial"/>
</p:tagLst>
</file>

<file path=ppt/tags/tag1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100.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532,9134"/>
  <p:tag name="CDT_PROT_HEIGHT" val="374,25"/>
</p:tagLst>
</file>

<file path=ppt/tags/tag10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102.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103.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317,4803"/>
  <p:tag name="CDT_PROT_HEIGHT" val="374,25"/>
</p:tagLst>
</file>

<file path=ppt/tags/tag104.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78,2697"/>
  <p:tag name="CDT_PROT_WIDTH" val="317,4803"/>
  <p:tag name="CDT_PROT_HEIGHT" val="374,25"/>
</p:tagLst>
</file>

<file path=ppt/tags/tag10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106.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10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204,0945"/>
  <p:tag name="CDT_PROT_HEIGHT" val="374,25"/>
</p:tagLst>
</file>

<file path=ppt/tags/tag108.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264,7559"/>
  <p:tag name="CDT_PROT_WIDTH" val="215,4941"/>
  <p:tag name="CDT_PROT_HEIGHT" val="374,25"/>
</p:tagLst>
</file>

<file path=ppt/tags/tag109.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204,125"/>
  <p:tag name="CDT_PROT_HEIGHT" val="374,25"/>
</p:tagLst>
</file>

<file path=ppt/tags/tag1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5:0-0-326,7-960,5"/>
  <p:tag name="CDT_MASTERSHAPE2" val="11:0-0-326,7-960,5"/>
  <p:tag name="CDT_MASTERSHAPE3" val="57350:326,7-26,62496-68,50504-933,8749"/>
  <p:tag name="CDT_MASTERSHAPE4" val="57351:295,7487-26,62496-30,95134-933,8749"/>
  <p:tag name="CDT_MASTERSHAPE5" val="12:0-480,25-0,1250394-0,1250394"/>
  <p:tag name="CDT_MASTERSHAPE6" val="13:0-49,37504-76,20732-136,063"/>
  <p:tag name="CDT_MASTERSHAPE7" val="14:485,5-0-34-960,5"/>
  <p:tag name="CDT_MASTERSHAPE8" val="10:485,5-695,75-34-264,75"/>
</p:tagLst>
</file>

<file path=ppt/tags/tag11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111.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112.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646,3749"/>
  <p:tag name="CDT_PROT_HEIGHT" val="181,375"/>
</p:tagLst>
</file>

<file path=ppt/tags/tag113.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646,3749"/>
  <p:tag name="CDT_PROT_HEIGHT" val="181,5"/>
</p:tagLst>
</file>

<file path=ppt/tags/tag11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115.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116.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317,4803"/>
  <p:tag name="CDT_PROT_HEIGHT" val="181,375"/>
</p:tagLst>
</file>

<file path=ppt/tags/tag11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78,2696"/>
  <p:tag name="CDT_PROT_WIDTH" val="317,4803"/>
  <p:tag name="CDT_PROT_HEIGHT" val="181,375"/>
</p:tagLst>
</file>

<file path=ppt/tags/tag118.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317,4803"/>
  <p:tag name="CDT_PROT_HEIGHT" val="181,5"/>
</p:tagLst>
</file>

<file path=ppt/tags/tag119.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378,2697"/>
  <p:tag name="CDT_PROT_WIDTH" val="317,4803"/>
  <p:tag name="CDT_PROT_HEIGHT" val="181,5"/>
</p:tagLst>
</file>

<file path=ppt/tags/tag1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406,08-960,5"/>
  <p:tag name="CDT_MASTERSHAPE2" val="13:0-0-406,08-960,5"/>
  <p:tag name="CDT_MASTERSHAPE3" val="57350:337,575-26,62496-68,50504-933,8749"/>
  <p:tag name="CDT_MASTERSHAPE4" val="57351:406,08-26,62496-30,95134-933,8749"/>
  <p:tag name="CDT_MASTERSHAPE5" val="11:0-480,25-0,1250394-0,1250394"/>
  <p:tag name="CDT_MASTERSHAPE6" val="14:0-49,37504-76,20732-136,063"/>
  <p:tag name="CDT_MASTERSHAPE7" val="15:485,5-0-34-960,5"/>
  <p:tag name="CDT_MASTERSHAPE8" val="12:485,5-695,75-34-264,75"/>
</p:tagLst>
</file>

<file path=ppt/tags/tag12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12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12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12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12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125.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Title fullscreen (big bar up)"/>
  <p:tag name="CDT_LAYOUT_TYPE" val="1"/>
  <p:tag name="CDT_ORIGINAL_DESIGNS_NAME" val="Siemens 2013 – 16:9"/>
  <p:tag name="CDT_ORIGINAL_MASTERS_NAME" val="Title fullscreen (big bar up)"/>
  <p:tag name="CDT_ORIGINAL_LAYOUT_TYPE" val="1"/>
</p:tagLst>
</file>

<file path=ppt/tags/tag126.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Free Content"/>
  <p:tag name="CDT_LAYOUT_TYPE" val="11"/>
  <p:tag name="CDT_ORIGINAL_DESIGNS_NAME" val="Siemens 2013 – 16:9"/>
  <p:tag name="CDT_ORIGINAL_MASTERS_NAME" val="Free Content"/>
  <p:tag name="CDT_ORIGINAL_LAYOUT_TYPE" val="11"/>
</p:tagLst>
</file>

<file path=ppt/tags/tag1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540-960,5"/>
  <p:tag name="CDT_MASTERSHAPE2" val="14:0-0-540-960,5"/>
  <p:tag name="CDT_MASTERSHAPE3" val="57350:190,6199-26,62496-99,70441-933,8749"/>
  <p:tag name="CDT_MASTERSHAPE4" val="11:0-480,25-0,1250394-0,1250394"/>
  <p:tag name="CDT_MASTERSHAPE5" val="12:0-49,37504-76,20732-136,063"/>
  <p:tag name="CDT_MASTERSHAPE6" val="15:485,5-0-34-960,5"/>
  <p:tag name="CDT_MASTERSHAPE7" val="57351:190,62-26,62504-30,95134-933,8749"/>
  <p:tag name="CDT_MASTERSHAPE8" val="13:485,5-695,75-34-264,75"/>
</p:tagLst>
</file>

<file path=ppt/tags/tag1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540-960,5"/>
  <p:tag name="CDT_MASTERSHAPE2" val="14:0-0-540-960,5"/>
  <p:tag name="CDT_MASTERSHAPE3" val="57350:235,2668-26,62496-99,70441-933,8749"/>
  <p:tag name="CDT_MASTERSHAPE4" val="11:0-480,25-0,1250394-0,1250394"/>
  <p:tag name="CDT_MASTERSHAPE5" val="13:0-49,37504-76,20732-136,063"/>
  <p:tag name="CDT_MASTERSHAPE6" val="15:485,5-0-34-960,5"/>
  <p:tag name="CDT_MASTERSHAPE7" val="57351:304-26,62504-30,95134-933,8749"/>
  <p:tag name="CDT_MASTERSHAPE8" val="12:485,5-695,75-34-264,75"/>
</p:tagLst>
</file>

<file path=ppt/tags/tag1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7:0-0-326,75-960,5"/>
  <p:tag name="CDT_MASTERSHAPE2" val="57350:326,7-26,62504-68,50504-933,8749"/>
  <p:tag name="CDT_MASTERSHAPE3" val="57351:295,7487-26,62504-30,95134-933,8749"/>
  <p:tag name="CDT_MASTERSHAPE4" val="6:0-480,25-0,1250394-0,1250394"/>
  <p:tag name="CDT_MASTERSHAPE5" val="8:0-809,1249-63,37504-113,375"/>
</p:tagLst>
</file>

<file path=ppt/tags/tag1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7:0-0-406,5005-960,5"/>
  <p:tag name="CDT_MASTERSHAPE2" val="57350:337,575-26,62504-68,50504-933,8749"/>
  <p:tag name="CDT_MASTERSHAPE3" val="57351:406,08-26,62504-30,95134-933,8749"/>
  <p:tag name="CDT_MASTERSHAPE4" val="6:0-480,25-0,1250394-0,1250394"/>
  <p:tag name="CDT_MASTERSHAPE5" val="9:0-809,1249-63,37504-113,375"/>
</p:tagLst>
</file>

<file path=ppt/tags/tag1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5:111,25-366,85-374,25-593,65"/>
  <p:tag name="CDT_MASTERSHAPE2" val="13:111,25-366,8501-374,25-593,6499"/>
  <p:tag name="CDT_MASTERSHAPE3" val="2:0-0-99,87504-960,5"/>
  <p:tag name="CDT_MASTERSHAPE4" val="11:111,25-0-374,25-355,51"/>
</p:tagLst>
</file>

<file path=ppt/tags/tag1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13:111,25-49,37504-374,25-306,1349"/>
  <p:tag name="CDT_MASTERSHAPE3" val="5:111,25-366,85-374,25-593,65"/>
</p:tagLst>
</file>

<file path=ppt/tags/tag1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Lst>
</file>

<file path=ppt/tags/tag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PROT" val="3"/>
  <p:tag name="CDT_PROT_TOP" val="0"/>
  <p:tag name="CDT_PROT_LEFT" val="0"/>
  <p:tag name="CDT_PROT_WIDTH" val="960,5"/>
  <p:tag name="CDT_PROT_HEIGHT" val="99,87504"/>
  <p:tag name="CDT_DELETE_ONEVENT_NEWPRES" val="False"/>
</p:tagLst>
</file>

<file path=ppt/tags/tag2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646,3749"/>
</p:tagLst>
</file>

<file path=ppt/tags/tag2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532,9134"/>
</p:tagLst>
</file>

<file path=ppt/tags/tag2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430,875"/>
  <p:tag name="CDT_MASTERSHAPE3" val="4:111,25-491,625-374,25-430,875"/>
</p:tagLst>
</file>

<file path=ppt/tags/tag2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646,3749"/>
  <p:tag name="CDT_MASTERSHAPE3" val="13:304-49,37504-181,5-646,3749"/>
</p:tagLst>
</file>

<file path=ppt/tags/tag2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283,5"/>
  <p:tag name="CDT_MASTERSHAPE3" val="13:111,25-344,125-374,25-283,4646"/>
  <p:tag name="CDT_MASTERSHAPE4" val="12:111,25-639,0355-374,25-283,4646"/>
</p:tagLst>
</file>

<file path=ppt/tags/tag2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430,875"/>
  <p:tag name="CDT_MASTERSHAPE3" val="4:111,25-491,625-181,375-430,875"/>
  <p:tag name="CDT_MASTERSHAPE4" val="5:304-49,37504-181,5-430,875"/>
  <p:tag name="CDT_MASTERSHAPE5" val="6:304-491,625-181,5-430,875"/>
</p:tagLst>
</file>

<file path=ppt/tags/tag2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5:111,25-820,4528-374,25-102,0472"/>
</p:tagLst>
</file>

<file path=ppt/tags/tag2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646,3749"/>
  <p:tag name="CDT_MASTERSHAPE3" val="5:111,25-820,4528-374,25-102,0472"/>
</p:tagLst>
</file>

<file path=ppt/tags/tag2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532,9134"/>
  <p:tag name="CDT_MASTERSHAPE3" val="6:111,25-820,4528-374,25-102,0472"/>
</p:tagLst>
</file>

<file path=ppt/tags/tag2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317,4803"/>
  <p:tag name="CDT_MASTERSHAPE3" val="13:111,25-378,2697-374,25-317,4803"/>
  <p:tag name="CDT_MASTERSHAPE4" val="6:111,25-820,4528-374,25-102,0472"/>
</p:tagLst>
</file>

<file path=ppt/tags/tag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DELETE_ONEVENT_NEWPRES" val="False"/>
  <p:tag name="CDT_PROT" val="2"/>
  <p:tag name="CDT_PROT_TOP" val="0"/>
  <p:tag name="CDT_PROT_LEFT" val="0"/>
  <p:tag name="CDT_PROT_WIDTH" val="960,5"/>
  <p:tag name="CDT_PROT_HEIGHT" val="99,87504"/>
</p:tagLst>
</file>

<file path=ppt/tags/tag3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204,0945"/>
  <p:tag name="CDT_MASTERSHAPE3" val="13:111,25-264,7559-374,25-215,4941"/>
  <p:tag name="CDT_MASTERSHAPE4" val="12:111,25-491,625-374,25-204,125"/>
  <p:tag name="CDT_MASTERSHAPE5" val="7:111,25-820,4528-374,25-102,0472"/>
</p:tagLst>
</file>

<file path=ppt/tags/tag3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646,3749"/>
  <p:tag name="CDT_MASTERSHAPE3" val="13:304-49,37504-181,5-646,3749"/>
  <p:tag name="CDT_MASTERSHAPE4" val="6:111,25-820,4528-374,25-102,0472"/>
</p:tagLst>
</file>

<file path=ppt/tags/tag3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317,4803"/>
  <p:tag name="CDT_MASTERSHAPE3" val="13:111,25-378,2696-181,375-317,4803"/>
  <p:tag name="CDT_MASTERSHAPE4" val="12:304-49,37504-181,5-317,4803"/>
  <p:tag name="CDT_MASTERSHAPE5" val="15:304-378,2697-181,5-317,4803"/>
  <p:tag name="CDT_MASTERSHAPE6" val="10:111,25-820,4528-374,25-102,0472"/>
</p:tagLst>
</file>

<file path=ppt/tags/tag3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5:0-0-99,87504-960,5"/>
  <p:tag name="CDT_MASTERSHAPE2" val="3078:0-0-99,87504-960,5"/>
  <p:tag name="CDT_MASTERSHAPE3" val="3079:111,25-49,37504-374,25-646,3749"/>
  <p:tag name="CDT_MASTERSHAPE4" val="10:0-809,1142-63,50622-113,3858"/>
  <p:tag name="CDT_MASTERSHAPE5" val="16:485,5-0-34-960,5"/>
  <p:tag name="CDT_MASTERSHAPE6" val="17:519,5-0-20,5-309,6244"/>
  <p:tag name="CDT_MASTERSHAPE7" val="18:519,5-0-20,5-138,9988"/>
  <p:tag name="CDT_MASTERSHAPE8" val="19:519,5-298,2492-20,5-662,2507"/>
  <p:tag name="CDT_MASTERSHAPE9" val="20:0-480,25-0,1250394-0,1250394"/>
  <p:tag name="CDT_MASTERSHAPE10" val="3072:0-0-0-0"/>
  <p:tag name="CDT_MASTERSHAPE11" val="3073:0-0-0-0"/>
  <p:tag name="CDT_MASTERSHAPE12" val="3074:0-0-0-0"/>
  <p:tag name="CDT_MASTERSHAPE13" val="3075:0-0-0-0"/>
  <p:tag name="CDT_MASTERSHAPE14" val="3076:0-0-0-0"/>
  <p:tag name="CDT_MASTERSHAPE15" val="3077:0-0-0-0"/>
  <p:tag name="CDT_MASTERSHAPE16" val="3080:0-0-0-0"/>
  <p:tag name="CDT_MASTERSHAPE17" val="3081:0-0-0-0"/>
  <p:tag name="CDT_MASTERSHAPE18" val="3082:0-0-0-0"/>
  <p:tag name="CDT_MASTERSHAPE19" val="3083:0-0-0-0"/>
  <p:tag name="CDT_MASTERSHAPE20" val="3084:0-0-0-0"/>
  <p:tag name="CDT_MASTERSHAPE21" val="3085:0-0-0-0"/>
  <p:tag name="CDT_MASTERSHAPE22" val="3086:0-0-0-0"/>
  <p:tag name="CDT_MASTERSHAPE23" val="3087:0-0-0-0"/>
  <p:tag name="CDT_MASTERSHAPE24" val="3088:0-0-0-0"/>
  <p:tag name="CDT_MASTERSHAPE25" val="3089:0-0-0-0"/>
  <p:tag name="CDT_MASTERSHAPE26" val="3090:0-0-0-0"/>
  <p:tag name="CDT_MASTERSHAPE27" val="3091:0-0-0-0"/>
  <p:tag name="CDT_MASTERSHAPE28" val="3092:0-0-0-0"/>
  <p:tag name="CDT_MASTERSHAPE29" val="3093:0-0-0-0"/>
  <p:tag name="CDT_MASTERSHAPE30" val="3094:0-0-0-0"/>
  <p:tag name="CDT_MASTERSHAPE31" val="3095:0-0-0-0"/>
  <p:tag name="CDT_MASTERSHAPE32" val="3096:0-0-0-0"/>
</p:tagLst>
</file>

<file path=ppt/tags/tag3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7"/>
  <p:tag name="CDT_COLFF_NEW" val="17"/>
  <p:tag name="CDT_EXTCOL" val="True"/>
  <p:tag name="CDT_COLTX_NEW" val="18"/>
  <p:tag name="CDT_TARGETSHAPE_NEW" val="3"/>
  <p:tag name="CDT_PROT" val="5"/>
  <p:tag name="CDT_PROT_TOP" val="326,7"/>
  <p:tag name="CDT_PROT_LEFT" val="26,62496"/>
  <p:tag name="CDT_PROT_WIDTH" val="933,8749"/>
  <p:tag name="CDT_PROT_HEIGHT" val="68,50504"/>
  <p:tag name="CDT_DELETE_ONEVENT_NEWPRES" val="False"/>
</p:tagLst>
</file>

<file path=ppt/tags/tag3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DELETE_ONEVENT_NEWPRES" val="False"/>
  <p:tag name="CDT_PROT" val="2"/>
  <p:tag name="CDT_PROT_TOP" val="295,7487"/>
  <p:tag name="CDT_PROT_LEFT" val="26,62496"/>
  <p:tag name="CDT_PROT_WIDTH" val="933,8749"/>
  <p:tag name="CDT_PROT_HEIGHT" val="30,95134"/>
</p:tagLst>
</file>

<file path=ppt/tags/tag3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49,37504"/>
  <p:tag name="CDT_PROT_WIDTH" val="136,063"/>
  <p:tag name="CDT_PROT_HEIGHT" val="76,20732"/>
</p:tagLst>
</file>

<file path=ppt/tags/tag3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4"/>
  <p:tag name="CDT_TARGETSHAPE_NEW" val="1"/>
  <p:tag name="CDT_PROT" val="3"/>
  <p:tag name="CDT_PROT_TOP" val="485,5"/>
  <p:tag name="CDT_PROT_LEFT" val="0"/>
  <p:tag name="CDT_PROT_WIDTH" val="960,5"/>
  <p:tag name="CDT_PROT_HEIGHT" val="34"/>
</p:tagLst>
</file>

<file path=ppt/tags/tag3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4"/>
  <p:tag name="CDT_PROT" val="3"/>
  <p:tag name="CDT_PROT_TOP" val="485,5"/>
  <p:tag name="CDT_PROT_LEFT" val="695,75"/>
  <p:tag name="CDT_PROT_WIDTH" val="264,75"/>
  <p:tag name="CDT_PROT_HEIGHT" val="34"/>
</p:tagLst>
</file>

<file path=ppt/tags/tag4.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4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337,575"/>
  <p:tag name="CDT_PROT_LEFT" val="26,62496"/>
  <p:tag name="CDT_PROT_WIDTH" val="933,8749"/>
  <p:tag name="CDT_PROT_HEIGHT" val="68,50504"/>
  <p:tag name="CDT_DELETE_ONEVENT_NEWPRES" val="False"/>
</p:tagLst>
</file>

<file path=ppt/tags/tag4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7"/>
  <p:tag name="CDT_COLFF_NEW" val="17"/>
  <p:tag name="CDT_EXTCOL" val="True"/>
  <p:tag name="CDT_COLTX_NEW" val="18"/>
  <p:tag name="CDT_DELETE_ONEVENT_NEWPRES" val="False"/>
  <p:tag name="CDT_PROT" val="2"/>
  <p:tag name="CDT_PROT_TOP" val="406,08"/>
  <p:tag name="CDT_PROT_LEFT" val="26,62496"/>
  <p:tag name="CDT_PROT_WIDTH" val="933,8749"/>
  <p:tag name="CDT_PROT_HEIGHT" val="30,95134"/>
</p:tagLst>
</file>

<file path=ppt/tags/tag4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4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49,37504"/>
  <p:tag name="CDT_PROT_WIDTH" val="136,063"/>
  <p:tag name="CDT_PROT_HEIGHT" val="76,20732"/>
</p:tagLst>
</file>

<file path=ppt/tags/tag4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4"/>
  <p:tag name="CDT_TARGETSHAPE_NEW" val="1"/>
  <p:tag name="CDT_PROT" val="3"/>
  <p:tag name="CDT_PROT_TOP" val="485,5"/>
  <p:tag name="CDT_PROT_LEFT" val="0"/>
  <p:tag name="CDT_PROT_WIDTH" val="960,5"/>
  <p:tag name="CDT_PROT_HEIGHT" val="34"/>
</p:tagLst>
</file>

<file path=ppt/tags/tag4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4"/>
  <p:tag name="CDT_PROT" val="3"/>
  <p:tag name="CDT_PROT_TOP" val="485,5"/>
  <p:tag name="CDT_PROT_LEFT" val="695,75"/>
  <p:tag name="CDT_PROT_WIDTH" val="264,75"/>
  <p:tag name="CDT_PROT_HEIGHT" val="34"/>
</p:tagLst>
</file>

<file path=ppt/tags/tag46.xml><?xml version="1.0" encoding="utf-8"?>
<p:tagLst xmlns:a="http://schemas.openxmlformats.org/drawingml/2006/main" xmlns:r="http://schemas.openxmlformats.org/officeDocument/2006/relationships" xmlns:p="http://schemas.openxmlformats.org/presentationml/2006/main">
  <p:tag name="CDT_FILLFIXED" val="True"/>
  <p:tag name="CDT_FILLUNVISIBLE" val="False"/>
  <p:tag name="CDT_COLBF_NEW" val="19"/>
  <p:tag name="CDT_COLFF_NEW" val="19"/>
  <p:tag name="CDT_EXTCOL" val="True"/>
  <p:tag name="CDT_COLTX_NEW" val="20"/>
  <p:tag name="CDT_TARGETSHAPE_NEW" val="3"/>
  <p:tag name="CDT_PROT" val="5"/>
  <p:tag name="CDT_PROT_TOP" val="190,6199"/>
  <p:tag name="CDT_PROT_LEFT" val="26,62496"/>
  <p:tag name="CDT_PROT_WIDTH" val="933,8749"/>
  <p:tag name="CDT_PROT_HEIGHT" val="99,70441"/>
  <p:tag name="CDT_DELETE_ONEVENT_NEWPRES" val="False"/>
</p:tagLst>
</file>

<file path=ppt/tags/tag4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4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49,37504"/>
  <p:tag name="CDT_PROT_WIDTH" val="136,063"/>
  <p:tag name="CDT_PROT_HEIGHT" val="76,20732"/>
</p:tagLst>
</file>

<file path=ppt/tags/tag49.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3"/>
  <p:tag name="CDT_TARGETSHAPE_NEW" val="1"/>
  <p:tag name="CDT_PROT" val="3"/>
  <p:tag name="CDT_PROT_TOP" val="485,5"/>
  <p:tag name="CDT_PROT_LEFT" val="0"/>
  <p:tag name="CDT_PROT_WIDTH" val="960,5"/>
  <p:tag name="CDT_PROT_HEIGHT" val="34"/>
</p:tagLst>
</file>

<file path=ppt/tags/tag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809,1142"/>
  <p:tag name="CDT_PROT_WIDTH" val="113,3858"/>
  <p:tag name="CDT_PROT_HEIGHT" val="63,50622"/>
</p:tagLst>
</file>

<file path=ppt/tags/tag5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EXTCOL" val="True"/>
  <p:tag name="CDT_COLTX_NEW" val="20"/>
  <p:tag name="CDT_DELETE_ONEVENT_NEWPRES" val="False"/>
  <p:tag name="CDT_PROT" val="2"/>
  <p:tag name="CDT_PROT_TOP" val="190,62"/>
  <p:tag name="CDT_PROT_LEFT" val="26,62504"/>
  <p:tag name="CDT_PROT_WIDTH" val="933,8749"/>
  <p:tag name="CDT_PROT_HEIGHT" val="30,95134"/>
</p:tagLst>
</file>

<file path=ppt/tags/tag5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4"/>
  <p:tag name="CDT_PROT" val="3"/>
  <p:tag name="CDT_PROT_TOP" val="485,5"/>
  <p:tag name="CDT_PROT_LEFT" val="695,75"/>
  <p:tag name="CDT_PROT_WIDTH" val="264,75"/>
  <p:tag name="CDT_PROT_HEIGHT" val="34"/>
</p:tagLst>
</file>

<file path=ppt/tags/tag5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5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5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49,37504"/>
  <p:tag name="CDT_PROT_WIDTH" val="136,063"/>
  <p:tag name="CDT_PROT_HEIGHT" val="76,20732"/>
</p:tagLst>
</file>

<file path=ppt/tags/tag55.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3"/>
  <p:tag name="CDT_TARGETSHAPE_NEW" val="1"/>
  <p:tag name="CDT_PROT" val="3"/>
  <p:tag name="CDT_PROT_TOP" val="485,5"/>
  <p:tag name="CDT_PROT_LEFT" val="0"/>
  <p:tag name="CDT_PROT_WIDTH" val="960,5"/>
  <p:tag name="CDT_PROT_HEIGHT" val="34"/>
</p:tagLst>
</file>

<file path=ppt/tags/tag5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EXTCOL" val="True"/>
  <p:tag name="CDT_COLTX_NEW" val="20"/>
  <p:tag name="CDT_DELETE_ONEVENT_NEWPRES" val="False"/>
  <p:tag name="CDT_PROT" val="2"/>
  <p:tag name="CDT_PROT_TOP" val="304"/>
  <p:tag name="CDT_PROT_LEFT" val="26,62504"/>
  <p:tag name="CDT_PROT_WIDTH" val="933,8749"/>
  <p:tag name="CDT_PROT_HEIGHT" val="30,95134"/>
</p:tagLst>
</file>

<file path=ppt/tags/tag5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4"/>
  <p:tag name="CDT_PROT" val="3"/>
  <p:tag name="CDT_PROT_TOP" val="485,5"/>
  <p:tag name="CDT_PROT_LEFT" val="695,75"/>
  <p:tag name="CDT_PROT_WIDTH" val="264,75"/>
  <p:tag name="CDT_PROT_HEIGHT" val="34"/>
</p:tagLst>
</file>

<file path=ppt/tags/tag5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EXTCOL" val="True"/>
  <p:tag name="CDT_COLFF_NEW" val="21"/>
  <p:tag name="CDT_PROT" val="3"/>
  <p:tag name="CDT_PROT_TOP" val="0"/>
  <p:tag name="CDT_PROT_LEFT" val="0"/>
  <p:tag name="CDT_PROT_WIDTH" val="960,5"/>
  <p:tag name="CDT_PROT_HEIGHT" val="326,75"/>
</p:tagLst>
</file>

<file path=ppt/tags/tag5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7"/>
  <p:tag name="CDT_COLFF_NEW" val="17"/>
  <p:tag name="CDT_EXTCOL" val="True"/>
  <p:tag name="CDT_COLTX_NEW" val="18"/>
  <p:tag name="CDT_PROT" val="5"/>
  <p:tag name="CDT_PROT_TOP" val="326,7"/>
  <p:tag name="CDT_PROT_LEFT" val="26,62504"/>
  <p:tag name="CDT_PROT_WIDTH" val="933,8749"/>
  <p:tag name="CDT_PROT_HEIGHT" val="68,50504"/>
  <p:tag name="CDT_DELETE_ONEVENT_NEWPRES" val="False"/>
</p:tagLst>
</file>

<file path=ppt/tags/tag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4"/>
  <p:tag name="CDT_TARGETSHAPE_NEW" val="1"/>
  <p:tag name="CDT_PROT" val="3"/>
  <p:tag name="CDT_PROT_TOP" val="485,5"/>
  <p:tag name="CDT_PROT_LEFT" val="0"/>
  <p:tag name="CDT_PROT_WIDTH" val="960,5"/>
  <p:tag name="CDT_PROT_HEIGHT" val="34"/>
</p:tagLst>
</file>

<file path=ppt/tags/tag6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DELETE_ONEVENT_NEWPRES" val="False"/>
  <p:tag name="CDT_PROT" val="2"/>
  <p:tag name="CDT_PROT_TOP" val="295,7487"/>
  <p:tag name="CDT_PROT_LEFT" val="26,62504"/>
  <p:tag name="CDT_PROT_WIDTH" val="933,8749"/>
  <p:tag name="CDT_PROT_HEIGHT" val="30,95134"/>
</p:tagLst>
</file>

<file path=ppt/tags/tag6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6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809,1249"/>
  <p:tag name="CDT_PROT_WIDTH" val="113,375"/>
  <p:tag name="CDT_PROT_HEIGHT" val="63,37504"/>
</p:tagLst>
</file>

<file path=ppt/tags/tag6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EXTCOL" val="True"/>
  <p:tag name="CDT_COLFF_NEW" val="21"/>
  <p:tag name="CDT_PROT" val="3"/>
  <p:tag name="CDT_PROT_TOP" val="0"/>
  <p:tag name="CDT_PROT_LEFT" val="0"/>
  <p:tag name="CDT_PROT_WIDTH" val="960,5"/>
  <p:tag name="CDT_PROT_HEIGHT" val="406,5005"/>
</p:tagLst>
</file>

<file path=ppt/tags/tag6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PROT" val="4"/>
  <p:tag name="CDT_PROT_TOP" val="337,575"/>
  <p:tag name="CDT_PROT_LEFT" val="26,62504"/>
  <p:tag name="CDT_PROT_WIDTH" val="933,8749"/>
  <p:tag name="CDT_PROT_HEIGHT" val="68,50504"/>
  <p:tag name="CDT_DELETE_ONEVENT_NEWPRES" val="False"/>
</p:tagLst>
</file>

<file path=ppt/tags/tag6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7"/>
  <p:tag name="CDT_COLFF_NEW" val="17"/>
  <p:tag name="CDT_EXTCOL" val="True"/>
  <p:tag name="CDT_COLTX_NEW" val="18"/>
  <p:tag name="CDT_DELETE_ONEVENT_NEWPRES" val="False"/>
  <p:tag name="CDT_PROT" val="2"/>
  <p:tag name="CDT_PROT_TOP" val="406,08"/>
  <p:tag name="CDT_PROT_LEFT" val="26,62504"/>
  <p:tag name="CDT_PROT_WIDTH" val="933,8749"/>
  <p:tag name="CDT_PROT_HEIGHT" val="30,95134"/>
</p:tagLst>
</file>

<file path=ppt/tags/tag6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6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809,1249"/>
  <p:tag name="CDT_PROT_WIDTH" val="113,375"/>
  <p:tag name="CDT_PROT_HEIGHT" val="63,37504"/>
</p:tagLst>
</file>

<file path=ppt/tags/tag6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PROT" val="3"/>
  <p:tag name="CDT_PROT_TOP" val="111,25"/>
  <p:tag name="CDT_PROT_LEFT" val="366,85"/>
  <p:tag name="CDT_PROT_WIDTH" val="593,65"/>
  <p:tag name="CDT_PROT_HEIGHT" val="374,25"/>
  <p:tag name="CDT_DELETE_ONEVENT_NEWPRES" val="False"/>
</p:tagLst>
</file>

<file path=ppt/tags/tag6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TARGETSHAPE_NEW" val="20"/>
  <p:tag name="CDT_DELETE_ONEVENT_NEWPRES" val="False"/>
  <p:tag name="CDT_PROT" val="2"/>
  <p:tag name="CDT_PROT_TOP" val="111,25"/>
  <p:tag name="CDT_PROT_LEFT" val="366,8501"/>
  <p:tag name="CDT_PROT_WIDTH" val="593,6499"/>
  <p:tag name="CDT_PROT_HEIGHT" val="374,25"/>
</p:tagLst>
</file>

<file path=ppt/tags/tag7.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8"/>
  <p:tag name="CDT_PROT" val="3"/>
  <p:tag name="CDT_PROT_TOP" val="519,5"/>
  <p:tag name="CDT_PROT_LEFT" val="0"/>
  <p:tag name="CDT_PROT_WIDTH" val="309,6244"/>
  <p:tag name="CDT_PROT_HEIGHT" val="20,5"/>
</p:tagLst>
</file>

<file path=ppt/tags/tag70.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1.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2.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306,1349"/>
  <p:tag name="CDT_PROT_HEIGHT" val="374,25"/>
</p:tagLst>
</file>

<file path=ppt/tags/tag7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DELETE_ONEVENT_NEWPRES" val="False"/>
  <p:tag name="CDT_PROT" val="2"/>
  <p:tag name="CDT_PROT_TOP" val="111,25"/>
  <p:tag name="CDT_PROT_LEFT" val="366,85"/>
  <p:tag name="CDT_PROT_WIDTH" val="593,65"/>
  <p:tag name="CDT_PROT_HEIGHT" val="374,25"/>
</p:tagLst>
</file>

<file path=ppt/tags/tag74.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5.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77.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8.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532,9134"/>
  <p:tag name="CDT_PROT_HEIGHT" val="374,25"/>
</p:tagLst>
</file>

<file path=ppt/tags/tag79.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7"/>
  <p:tag name="CDT_PROT" val="3"/>
  <p:tag name="CDT_PROT_TOP" val="519,5"/>
  <p:tag name="CDT_PROT_LEFT" val="0"/>
  <p:tag name="CDT_PROT_WIDTH" val="138,9988"/>
  <p:tag name="CDT_PROT_HEIGHT" val="20,5"/>
</p:tagLst>
</file>

<file path=ppt/tags/tag80.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430,875"/>
  <p:tag name="CDT_PROT_HEIGHT" val="374,25"/>
</p:tagLst>
</file>

<file path=ppt/tags/tag81.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430,875"/>
  <p:tag name="CDT_PROT_HEIGHT" val="374,25"/>
</p:tagLst>
</file>

<file path=ppt/tags/tag82.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83.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646,3749"/>
  <p:tag name="CDT_PROT_HEIGHT" val="181,375"/>
</p:tagLst>
</file>

<file path=ppt/tags/tag84.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646,3749"/>
  <p:tag name="CDT_PROT_HEIGHT" val="181,5"/>
</p:tagLst>
</file>

<file path=ppt/tags/tag85.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8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283,5"/>
  <p:tag name="CDT_PROT_HEIGHT" val="374,25"/>
</p:tagLst>
</file>

<file path=ppt/tags/tag8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44,125"/>
  <p:tag name="CDT_PROT_WIDTH" val="283,4646"/>
  <p:tag name="CDT_PROT_HEIGHT" val="374,25"/>
</p:tagLst>
</file>

<file path=ppt/tags/tag88.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639,0355"/>
  <p:tag name="CDT_PROT_WIDTH" val="283,4646"/>
  <p:tag name="CDT_PROT_HEIGHT" val="374,25"/>
</p:tagLst>
</file>

<file path=ppt/tags/tag89.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9.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9"/>
  <p:tag name="CDT_PROT" val="3"/>
  <p:tag name="CDT_PROT_TOP" val="519,5"/>
  <p:tag name="CDT_PROT_LEFT" val="298,2492"/>
  <p:tag name="CDT_PROT_WIDTH" val="662,2507"/>
  <p:tag name="CDT_PROT_HEIGHT" val="20,5"/>
</p:tagLst>
</file>

<file path=ppt/tags/tag90.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430,875"/>
  <p:tag name="CDT_PROT_HEIGHT" val="181,375"/>
</p:tagLst>
</file>

<file path=ppt/tags/tag91.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430,875"/>
  <p:tag name="CDT_PROT_HEIGHT" val="181,375"/>
</p:tagLst>
</file>

<file path=ppt/tags/tag92.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430,875"/>
  <p:tag name="CDT_PROT_HEIGHT" val="181,5"/>
</p:tagLst>
</file>

<file path=ppt/tags/tag93.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1,625"/>
  <p:tag name="CDT_PROT_WIDTH" val="430,875"/>
  <p:tag name="CDT_PROT_HEIGHT" val="181,5"/>
</p:tagLst>
</file>

<file path=ppt/tags/tag94.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9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96.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9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9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99.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heme/theme1.xml><?xml version="1.0" encoding="utf-8"?>
<a:theme xmlns:a="http://schemas.openxmlformats.org/drawingml/2006/main" name="WinCC OPC Server DIST capability ">
  <a:themeElements>
    <a:clrScheme name="Siemens AG">
      <a:dk1>
        <a:srgbClr val="000000"/>
      </a:dk1>
      <a:lt1>
        <a:srgbClr val="FFFFFF"/>
      </a:lt1>
      <a:dk2>
        <a:srgbClr val="000000"/>
      </a:dk2>
      <a:lt2>
        <a:srgbClr val="ADBECB"/>
      </a:lt2>
      <a:accent1>
        <a:srgbClr val="879BAA"/>
      </a:accent1>
      <a:accent2>
        <a:srgbClr val="BECDD7"/>
      </a:accent2>
      <a:accent3>
        <a:srgbClr val="EB780A"/>
      </a:accent3>
      <a:accent4>
        <a:srgbClr val="641946"/>
      </a:accent4>
      <a:accent5>
        <a:srgbClr val="006487"/>
      </a:accent5>
      <a:accent6>
        <a:srgbClr val="647D2D"/>
      </a:accent6>
      <a:hlink>
        <a:srgbClr val="EB780A"/>
      </a:hlink>
      <a:folHlink>
        <a:srgbClr val="641946"/>
      </a:folHlink>
    </a:clrScheme>
    <a:fontScheme name="Siemens PPT 2007 DEU">
      <a:majorFont>
        <a:latin typeface=""/>
        <a:ea typeface="ＭＳ Ｐゴシック"/>
        <a:cs typeface=""/>
      </a:majorFont>
      <a:minorFont>
        <a:latin typefac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wrap="square" lIns="108000" tIns="54000" rIns="108000" bIns="54000" numCol="1" spcCol="72000" rtlCol="0" anchor="ctr">
        <a:noAutofit/>
      </a:bodyPr>
      <a:lstStyle>
        <a:defPPr algn="ctr">
          <a:lnSpc>
            <a:spcPct val="110000"/>
          </a:lnSpc>
          <a:spcBef>
            <a:spcPct val="0"/>
          </a:spcBef>
          <a:buFont typeface="Wingdings" charset="0"/>
          <a:buNone/>
          <a:defRPr sz="1800" b="1" dirty="0" err="1" smtClean="0">
            <a:solidFill>
              <a:schemeClr val="tx1"/>
            </a:solidFill>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ヒラギノ角ゴ Pro W3" charset="0"/>
          </a:defRPr>
        </a:defPPr>
      </a:lstStyle>
    </a:lnDef>
    <a:txDef>
      <a:spPr>
        <a:noFill/>
      </a:spPr>
      <a:bodyPr wrap="square" lIns="0" tIns="0" rIns="0" bIns="0" rtlCol="0">
        <a:spAutoFit/>
      </a:bodyPr>
      <a:lstStyle>
        <a:defPPr>
          <a:lnSpc>
            <a:spcPct val="110000"/>
          </a:lnSpc>
          <a:spcBef>
            <a:spcPts val="0"/>
          </a:spcBef>
          <a:defRPr sz="1200" dirty="0" err="1" smtClean="0">
            <a:solidFill>
              <a:schemeClr val="tx1"/>
            </a:solidFill>
          </a:defRPr>
        </a:defPPr>
      </a:lstStyle>
    </a:txDef>
  </a:objectDefaults>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4ppTags>
  <Name>Four objects</Name>
  <PpLayout>24</PpLayout>
  <Index>15</Index>
</p4ppTags>
</file>

<file path=customXml/item10.xml><?xml version="1.0" encoding="utf-8"?>
<p4ppTags>
  <Name>One object (large)</Name>
  <PpLayout>16</PpLayout>
  <Index>10</Index>
</p4ppTags>
</file>

<file path=customXml/item11.xml><?xml version="1.0" encoding="utf-8"?>
<p4ppTags>
  <Name>Title fullscreen (big bar up)</Name>
  <PpLayout>1</PpLayout>
  <Index>4</Index>
</p4ppTags>
</file>

<file path=customXml/item12.xml><?xml version="1.0" encoding="utf-8"?>
<p4ppTags>
  <Name>Three columns + Navigation</Name>
  <PpLayout>32</PpLayout>
  <Index>20</Index>
</p4ppTags>
</file>

<file path=customXml/item13.xml><?xml version="1.0" encoding="utf-8"?>
<p4ppTags>
  <Name>Text + Index</Name>
  <PpLayout>32</PpLayout>
  <Index>8</Index>
</p4ppTags>
</file>

<file path=customXml/item14.xml><?xml version="1.0" encoding="utf-8"?>
<p4ppTags>
  <Name>Image + Index/Contact</Name>
  <PpLayout>32</PpLayout>
  <Index>7</Index>
</p4ppTags>
</file>

<file path=customXml/item15.xml><?xml version="1.0" encoding="utf-8"?>
<p4ppTags>
  <Name>Four objects + Navigation</Name>
  <PpLayout>32</PpLayout>
  <Index>22</Index>
</p4ppTags>
</file>

<file path=customXml/item16.xml><?xml version="1.0" encoding="utf-8"?>
<p4ppTags>
  <Name>One object (small) + Navigation</Name>
  <PpLayout>32</PpLayout>
  <Index>18</Index>
</p4ppTags>
</file>

<file path=customXml/item17.xml><?xml version="1.0" encoding="utf-8"?>
<p4ppTags>
  <Name>Two columns + Navigation</Name>
  <PpLayout>32</PpLayout>
  <Index>19</Index>
</p4ppTags>
</file>

<file path=customXml/item18.xml><?xml version="1.0" encoding="utf-8"?>
<p4ppTags>
  <Name>Chapter title (big bar down)</Name>
  <PpLayout>1</PpLayout>
  <Index>5</Index>
</p4ppTags>
</file>

<file path=customXml/item19.xml><?xml version="1.0" encoding="utf-8"?>
<p4ppTags>
  <Name>Three columns</Name>
  <PpLayout>32</PpLayout>
  <Index>14</Index>
</p4ppTags>
</file>

<file path=customXml/item2.xml><?xml version="1.0" encoding="utf-8"?>
<p4ppTags>
  <Name>Two columns</Name>
  <PpLayout>29</PpLayout>
  <Index>12</Index>
</p4ppTags>
</file>

<file path=customXml/item20.xml><?xml version="1.0" encoding="utf-8"?>
<p4ppTags>
  <Name>Title fullscreen (big bar down)</Name>
  <PpLayout>1</PpLayout>
  <Index>3</Index>
</p4ppTags>
</file>

<file path=customXml/item21.xml><?xml version="1.0" encoding="utf-8"?>
<p4ppTags>
  <Name>Title (big bar down)</Name>
  <PpLayout>1</PpLayout>
  <Index>1</Index>
</p4ppTags>
</file>

<file path=customXml/item22.xml><?xml version="1.0" encoding="utf-8"?>
<p4ppTags>
  <Name>Two rows + Navigation</Name>
  <PpLayout>32</PpLayout>
  <Index>21</Index>
</p4ppTags>
</file>

<file path=customXml/item23.xml><?xml version="1.0" encoding="utf-8"?>
<p4ppTags>
  <Name>Free Content</Name>
  <PpLayout>11</PpLayout>
  <Index>9</Index>
</p4ppTags>
</file>

<file path=customXml/item3.xml><?xml version="1.0" encoding="utf-8"?>
<p4ppTags/>
</file>

<file path=customXml/item4.xml><?xml version="1.0" encoding="utf-8"?>
<p4ppTags>
  <Name>One object (small)</Name>
  <PpLayout>16</PpLayout>
  <Index>11</Index>
</p4ppTags>
</file>

<file path=customXml/item5.xml><?xml version="1.0" encoding="utf-8"?>
<p4ppTags>
  <Name>One object (large) + Navigation</Name>
  <PpLayout>32</PpLayout>
  <Index>17</Index>
</p4ppTags>
</file>

<file path=customXml/item6.xml><?xml version="1.0" encoding="utf-8"?>
<p4ppTags>
  <Name>Chapter title (big bar up)</Name>
  <PpLayout>1</PpLayout>
  <Index>6</Index>
</p4ppTags>
</file>

<file path=customXml/item7.xml><?xml version="1.0" encoding="utf-8"?>
<p4ppTags>
  <Name>Title (big bar up)</Name>
  <PpLayout>1</PpLayout>
  <Index>2</Index>
</p4ppTags>
</file>

<file path=customXml/item8.xml><?xml version="1.0" encoding="utf-8"?>
<p4ppTags>
  <Name>Free Content + Navigation</Name>
  <PpLayout>32</PpLayout>
  <Index>16</Index>
</p4ppTags>
</file>

<file path=customXml/item9.xml><?xml version="1.0" encoding="utf-8"?>
<p4ppTags>
  <Name>Two rows</Name>
  <PpLayout>32</PpLayout>
  <Index>13</Index>
</p4ppTags>
</file>

<file path=customXml/itemProps1.xml><?xml version="1.0" encoding="utf-8"?>
<ds:datastoreItem xmlns:ds="http://schemas.openxmlformats.org/officeDocument/2006/customXml" ds:itemID="{1581BFFB-B4CE-47A8-BE77-DC1339B1E5A7}">
  <ds:schemaRefs/>
</ds:datastoreItem>
</file>

<file path=customXml/itemProps10.xml><?xml version="1.0" encoding="utf-8"?>
<ds:datastoreItem xmlns:ds="http://schemas.openxmlformats.org/officeDocument/2006/customXml" ds:itemID="{80661B8B-A327-44F9-823B-4D9EE0B3EC78}">
  <ds:schemaRefs/>
</ds:datastoreItem>
</file>

<file path=customXml/itemProps11.xml><?xml version="1.0" encoding="utf-8"?>
<ds:datastoreItem xmlns:ds="http://schemas.openxmlformats.org/officeDocument/2006/customXml" ds:itemID="{5BC22A60-C0AD-4D52-8959-760F0772AFDD}">
  <ds:schemaRefs/>
</ds:datastoreItem>
</file>

<file path=customXml/itemProps12.xml><?xml version="1.0" encoding="utf-8"?>
<ds:datastoreItem xmlns:ds="http://schemas.openxmlformats.org/officeDocument/2006/customXml" ds:itemID="{85D77EE6-52B7-48BE-9EDB-748F1EBB53DE}">
  <ds:schemaRefs/>
</ds:datastoreItem>
</file>

<file path=customXml/itemProps13.xml><?xml version="1.0" encoding="utf-8"?>
<ds:datastoreItem xmlns:ds="http://schemas.openxmlformats.org/officeDocument/2006/customXml" ds:itemID="{7E35FEDB-1F0E-4D67-A313-4AC59C26FF29}">
  <ds:schemaRefs/>
</ds:datastoreItem>
</file>

<file path=customXml/itemProps14.xml><?xml version="1.0" encoding="utf-8"?>
<ds:datastoreItem xmlns:ds="http://schemas.openxmlformats.org/officeDocument/2006/customXml" ds:itemID="{17E2436E-C9A9-41F0-BD4E-B0231726090B}">
  <ds:schemaRefs/>
</ds:datastoreItem>
</file>

<file path=customXml/itemProps15.xml><?xml version="1.0" encoding="utf-8"?>
<ds:datastoreItem xmlns:ds="http://schemas.openxmlformats.org/officeDocument/2006/customXml" ds:itemID="{EAB520BC-C6EC-457E-8AB5-55DB67C86858}">
  <ds:schemaRefs/>
</ds:datastoreItem>
</file>

<file path=customXml/itemProps16.xml><?xml version="1.0" encoding="utf-8"?>
<ds:datastoreItem xmlns:ds="http://schemas.openxmlformats.org/officeDocument/2006/customXml" ds:itemID="{D9FE249F-833E-4CF0-BECB-552D01D7DC9E}">
  <ds:schemaRefs/>
</ds:datastoreItem>
</file>

<file path=customXml/itemProps17.xml><?xml version="1.0" encoding="utf-8"?>
<ds:datastoreItem xmlns:ds="http://schemas.openxmlformats.org/officeDocument/2006/customXml" ds:itemID="{D7BABA95-BFFE-422B-8591-3271669EEA88}">
  <ds:schemaRefs/>
</ds:datastoreItem>
</file>

<file path=customXml/itemProps18.xml><?xml version="1.0" encoding="utf-8"?>
<ds:datastoreItem xmlns:ds="http://schemas.openxmlformats.org/officeDocument/2006/customXml" ds:itemID="{AB7EE923-C3FC-4B3A-A4A4-5156CA0884C8}">
  <ds:schemaRefs/>
</ds:datastoreItem>
</file>

<file path=customXml/itemProps19.xml><?xml version="1.0" encoding="utf-8"?>
<ds:datastoreItem xmlns:ds="http://schemas.openxmlformats.org/officeDocument/2006/customXml" ds:itemID="{15CF3461-70D1-4B54-AFAB-DAFDA0A238CD}">
  <ds:schemaRefs/>
</ds:datastoreItem>
</file>

<file path=customXml/itemProps2.xml><?xml version="1.0" encoding="utf-8"?>
<ds:datastoreItem xmlns:ds="http://schemas.openxmlformats.org/officeDocument/2006/customXml" ds:itemID="{1666F4C2-68F5-4840-A44A-1A646C0925A1}">
  <ds:schemaRefs/>
</ds:datastoreItem>
</file>

<file path=customXml/itemProps20.xml><?xml version="1.0" encoding="utf-8"?>
<ds:datastoreItem xmlns:ds="http://schemas.openxmlformats.org/officeDocument/2006/customXml" ds:itemID="{ACF78F0D-713B-46D3-8FAD-6E70E92EC862}">
  <ds:schemaRefs/>
</ds:datastoreItem>
</file>

<file path=customXml/itemProps21.xml><?xml version="1.0" encoding="utf-8"?>
<ds:datastoreItem xmlns:ds="http://schemas.openxmlformats.org/officeDocument/2006/customXml" ds:itemID="{127E6BAF-936F-4264-ABFD-08FF377322FF}">
  <ds:schemaRefs/>
</ds:datastoreItem>
</file>

<file path=customXml/itemProps22.xml><?xml version="1.0" encoding="utf-8"?>
<ds:datastoreItem xmlns:ds="http://schemas.openxmlformats.org/officeDocument/2006/customXml" ds:itemID="{6C79E4F8-DCFB-483C-880A-AEEC6AAFC838}">
  <ds:schemaRefs/>
</ds:datastoreItem>
</file>

<file path=customXml/itemProps23.xml><?xml version="1.0" encoding="utf-8"?>
<ds:datastoreItem xmlns:ds="http://schemas.openxmlformats.org/officeDocument/2006/customXml" ds:itemID="{D8097D0C-BE3E-4AEC-9593-65CFCCB19297}">
  <ds:schemaRefs/>
</ds:datastoreItem>
</file>

<file path=customXml/itemProps3.xml><?xml version="1.0" encoding="utf-8"?>
<ds:datastoreItem xmlns:ds="http://schemas.openxmlformats.org/officeDocument/2006/customXml" ds:itemID="{572FBA73-6DBF-45DA-8282-9342320CFAB0}">
  <ds:schemaRefs/>
</ds:datastoreItem>
</file>

<file path=customXml/itemProps4.xml><?xml version="1.0" encoding="utf-8"?>
<ds:datastoreItem xmlns:ds="http://schemas.openxmlformats.org/officeDocument/2006/customXml" ds:itemID="{1618AA06-B22E-4D19-9680-0D7830426729}">
  <ds:schemaRefs/>
</ds:datastoreItem>
</file>

<file path=customXml/itemProps5.xml><?xml version="1.0" encoding="utf-8"?>
<ds:datastoreItem xmlns:ds="http://schemas.openxmlformats.org/officeDocument/2006/customXml" ds:itemID="{B27F640E-84DF-4F97-BC70-D045F1E6594F}">
  <ds:schemaRefs/>
</ds:datastoreItem>
</file>

<file path=customXml/itemProps6.xml><?xml version="1.0" encoding="utf-8"?>
<ds:datastoreItem xmlns:ds="http://schemas.openxmlformats.org/officeDocument/2006/customXml" ds:itemID="{F0D32D62-F16D-41E9-A11D-FC8705C261B2}">
  <ds:schemaRefs/>
</ds:datastoreItem>
</file>

<file path=customXml/itemProps7.xml><?xml version="1.0" encoding="utf-8"?>
<ds:datastoreItem xmlns:ds="http://schemas.openxmlformats.org/officeDocument/2006/customXml" ds:itemID="{B893464B-AF76-49EA-968D-6744BB7C6C36}">
  <ds:schemaRefs/>
</ds:datastoreItem>
</file>

<file path=customXml/itemProps8.xml><?xml version="1.0" encoding="utf-8"?>
<ds:datastoreItem xmlns:ds="http://schemas.openxmlformats.org/officeDocument/2006/customXml" ds:itemID="{7CC5F709-E74B-4E5F-A728-923D5062EBEF}">
  <ds:schemaRefs/>
</ds:datastoreItem>
</file>

<file path=customXml/itemProps9.xml><?xml version="1.0" encoding="utf-8"?>
<ds:datastoreItem xmlns:ds="http://schemas.openxmlformats.org/officeDocument/2006/customXml" ds:itemID="{38AB8DE4-FD9B-4166-BEC3-3F1753596133}">
  <ds:schemaRefs/>
</ds:datastoreItem>
</file>

<file path=docProps/app.xml><?xml version="1.0" encoding="utf-8"?>
<Properties xmlns="http://schemas.openxmlformats.org/officeDocument/2006/extended-properties" xmlns:vt="http://schemas.openxmlformats.org/officeDocument/2006/docPropsVTypes">
  <Template>WinCC OPC Server DIST capability </Template>
  <TotalTime>0</TotalTime>
  <Words>1456</Words>
  <Application>Microsoft Office PowerPoint</Application>
  <PresentationFormat>Benutzerdefiniert</PresentationFormat>
  <Paragraphs>235</Paragraphs>
  <Slides>40</Slides>
  <Notes>11</Notes>
  <HiddenSlides>0</HiddenSlides>
  <MMClips>0</MMClips>
  <ScaleCrop>false</ScaleCrop>
  <HeadingPairs>
    <vt:vector size="4" baseType="variant">
      <vt:variant>
        <vt:lpstr>Design</vt:lpstr>
      </vt:variant>
      <vt:variant>
        <vt:i4>1</vt:i4>
      </vt:variant>
      <vt:variant>
        <vt:lpstr>Folientitel</vt:lpstr>
      </vt:variant>
      <vt:variant>
        <vt:i4>40</vt:i4>
      </vt:variant>
    </vt:vector>
  </HeadingPairs>
  <TitlesOfParts>
    <vt:vector size="41" baseType="lpstr">
      <vt:lpstr>WinCC OPC Server DIST capability </vt:lpstr>
      <vt:lpstr>WinCC OA  trend widget</vt:lpstr>
      <vt:lpstr>Motivation</vt:lpstr>
      <vt:lpstr>Trend functionality in WinCC OA</vt:lpstr>
      <vt:lpstr>Create a WinCC OA trend</vt:lpstr>
      <vt:lpstr>HOW TO CREATE A TREND</vt:lpstr>
      <vt:lpstr>Curve - Common tab</vt:lpstr>
      <vt:lpstr>Curve - Common tab - filling</vt:lpstr>
      <vt:lpstr>Curve - Legend tab</vt:lpstr>
      <vt:lpstr>Curve – Grid tab</vt:lpstr>
      <vt:lpstr>Curve – Scale tab</vt:lpstr>
      <vt:lpstr>Common</vt:lpstr>
      <vt:lpstr>Area</vt:lpstr>
      <vt:lpstr>Options</vt:lpstr>
      <vt:lpstr>WinCC OA trend functionalities of Rulers</vt:lpstr>
      <vt:lpstr>Functionality of Ruler</vt:lpstr>
      <vt:lpstr>Functionality of Differential Ruler</vt:lpstr>
      <vt:lpstr>Functionality of Rulers</vt:lpstr>
      <vt:lpstr>Functionality to set a Ruler at an exact time</vt:lpstr>
      <vt:lpstr>Functionality of Value-Axis Ruler</vt:lpstr>
      <vt:lpstr>Functionality of Value-Axis Ruler</vt:lpstr>
      <vt:lpstr>Functionality of Value-Axis Ruler</vt:lpstr>
      <vt:lpstr>WinCC OA trend functionalities of Areas</vt:lpstr>
      <vt:lpstr>Functionalities of Areas</vt:lpstr>
      <vt:lpstr>WinCC OA trend functionalities of Scales</vt:lpstr>
      <vt:lpstr>Functionalities of Scales</vt:lpstr>
      <vt:lpstr>WinCC OA trend functionalities of Legend</vt:lpstr>
      <vt:lpstr>Functionalities of Legend</vt:lpstr>
      <vt:lpstr>WinCC OA trend functionalities of Zoom</vt:lpstr>
      <vt:lpstr>Functionalities of Zoom</vt:lpstr>
      <vt:lpstr>WinCC OA trend functionalities of Context menu</vt:lpstr>
      <vt:lpstr>Functionalities of Context menu</vt:lpstr>
      <vt:lpstr>WinCC OA trend  further functionalities</vt:lpstr>
      <vt:lpstr>Further functionalities</vt:lpstr>
      <vt:lpstr>WinCC OA trend behavior at redundancy switchover</vt:lpstr>
      <vt:lpstr>WinCC OA trend behavior at redundancy switchover</vt:lpstr>
      <vt:lpstr>WinCC OA trend  some other  trend attributes </vt:lpstr>
      <vt:lpstr>areaLabel</vt:lpstr>
      <vt:lpstr>curveRulerLabelVisibility</vt:lpstr>
      <vt:lpstr>curveFillColor and curveFillType</vt:lpstr>
      <vt:lpstr>autoAntiAlias</vt:lpstr>
    </vt:vector>
  </TitlesOfParts>
  <Company>Siemens AG</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WinCC OA: OPC DA/HDA DIST capability</dc:title>
  <dc:creator>Kopecky Franz</dc:creator>
  <cp:lastModifiedBy>Kopecky Franz</cp:lastModifiedBy>
  <cp:revision>179</cp:revision>
  <cp:lastPrinted>2012-10-29T09:59:01Z</cp:lastPrinted>
  <dcterms:created xsi:type="dcterms:W3CDTF">2016-01-15T10:52:14Z</dcterms:created>
  <dcterms:modified xsi:type="dcterms:W3CDTF">2016-11-25T13:51:08Z</dcterms:modified>
  <dc:language>English</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Release date">
    <vt:lpwstr>March 2013</vt:lpwstr>
  </property>
  <property fmtid="{D5CDD505-2E9C-101B-9397-08002B2CF9AE}" pid="4" name="Office version">
    <vt:lpwstr>2007/2010</vt:lpwstr>
  </property>
  <property fmtid="{D5CDD505-2E9C-101B-9397-08002B2CF9AE}" pid="5" name="Release version">
    <vt:lpwstr>2.0.0</vt:lpwstr>
  </property>
</Properties>
</file>